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theme/themeOverride3.xml" ContentType="application/vnd.openxmlformats-officedocument.themeOverr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theme/themeOverride4.xml" ContentType="application/vnd.openxmlformats-officedocument.themeOverr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theme/themeOverride5.xml" ContentType="application/vnd.openxmlformats-officedocument.themeOverr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theme/themeOverride6.xml" ContentType="application/vnd.openxmlformats-officedocument.themeOverr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36" r:id="rId23"/>
    <p:sldMasterId id="2147483948" r:id="rId24"/>
  </p:sldMasterIdLst>
  <p:notesMasterIdLst>
    <p:notesMasterId r:id="rId633"/>
  </p:notesMasterIdLst>
  <p:handoutMasterIdLst>
    <p:handoutMasterId r:id="rId634"/>
  </p:handoutMasterIdLst>
  <p:sldIdLst>
    <p:sldId id="1799" r:id="rId25"/>
    <p:sldId id="268" r:id="rId26"/>
    <p:sldId id="2670" r:id="rId27"/>
    <p:sldId id="1868" r:id="rId28"/>
    <p:sldId id="1837" r:id="rId29"/>
    <p:sldId id="1865" r:id="rId30"/>
    <p:sldId id="1866" r:id="rId31"/>
    <p:sldId id="1867" r:id="rId32"/>
    <p:sldId id="270" r:id="rId33"/>
    <p:sldId id="1884" r:id="rId34"/>
    <p:sldId id="262" r:id="rId35"/>
    <p:sldId id="1076" r:id="rId36"/>
    <p:sldId id="260" r:id="rId37"/>
    <p:sldId id="1711" r:id="rId38"/>
    <p:sldId id="1712" r:id="rId39"/>
    <p:sldId id="1713" r:id="rId40"/>
    <p:sldId id="1714" r:id="rId41"/>
    <p:sldId id="1715" r:id="rId42"/>
    <p:sldId id="1716" r:id="rId43"/>
    <p:sldId id="1717" r:id="rId44"/>
    <p:sldId id="1718" r:id="rId45"/>
    <p:sldId id="1720" r:id="rId46"/>
    <p:sldId id="1721" r:id="rId47"/>
    <p:sldId id="2471" r:id="rId48"/>
    <p:sldId id="1726" r:id="rId49"/>
    <p:sldId id="1869" r:id="rId50"/>
    <p:sldId id="1729" r:id="rId51"/>
    <p:sldId id="1730" r:id="rId52"/>
    <p:sldId id="265" r:id="rId53"/>
    <p:sldId id="1881" r:id="rId54"/>
    <p:sldId id="1871" r:id="rId55"/>
    <p:sldId id="1872" r:id="rId56"/>
    <p:sldId id="1873" r:id="rId57"/>
    <p:sldId id="1874" r:id="rId58"/>
    <p:sldId id="1875" r:id="rId59"/>
    <p:sldId id="1876" r:id="rId60"/>
    <p:sldId id="2576" r:id="rId61"/>
    <p:sldId id="2839" r:id="rId62"/>
    <p:sldId id="1877" r:id="rId63"/>
    <p:sldId id="1878" r:id="rId64"/>
    <p:sldId id="1903" r:id="rId65"/>
    <p:sldId id="1898" r:id="rId66"/>
    <p:sldId id="1899" r:id="rId67"/>
    <p:sldId id="1901" r:id="rId68"/>
    <p:sldId id="2699" r:id="rId69"/>
    <p:sldId id="1895" r:id="rId70"/>
    <p:sldId id="1889" r:id="rId71"/>
    <p:sldId id="2504" r:id="rId72"/>
    <p:sldId id="2705" r:id="rId73"/>
    <p:sldId id="2751" r:id="rId74"/>
    <p:sldId id="1964" r:id="rId75"/>
    <p:sldId id="1923" r:id="rId76"/>
    <p:sldId id="1905" r:id="rId77"/>
    <p:sldId id="2461" r:id="rId78"/>
    <p:sldId id="1907" r:id="rId79"/>
    <p:sldId id="2148" r:id="rId80"/>
    <p:sldId id="2147" r:id="rId81"/>
    <p:sldId id="1908" r:id="rId82"/>
    <p:sldId id="1909" r:id="rId83"/>
    <p:sldId id="2462" r:id="rId84"/>
    <p:sldId id="1926" r:id="rId85"/>
    <p:sldId id="1927" r:id="rId86"/>
    <p:sldId id="1928" r:id="rId87"/>
    <p:sldId id="1930" r:id="rId88"/>
    <p:sldId id="1932" r:id="rId89"/>
    <p:sldId id="1934" r:id="rId90"/>
    <p:sldId id="1937" r:id="rId91"/>
    <p:sldId id="2729" r:id="rId92"/>
    <p:sldId id="1935" r:id="rId93"/>
    <p:sldId id="1938" r:id="rId94"/>
    <p:sldId id="1939" r:id="rId95"/>
    <p:sldId id="1940" r:id="rId96"/>
    <p:sldId id="1941" r:id="rId97"/>
    <p:sldId id="1912" r:id="rId98"/>
    <p:sldId id="1916" r:id="rId99"/>
    <p:sldId id="1918" r:id="rId100"/>
    <p:sldId id="1920" r:id="rId101"/>
    <p:sldId id="1951" r:id="rId102"/>
    <p:sldId id="1993" r:id="rId103"/>
    <p:sldId id="1954" r:id="rId104"/>
    <p:sldId id="2840" r:id="rId105"/>
    <p:sldId id="1956" r:id="rId106"/>
    <p:sldId id="1960" r:id="rId107"/>
    <p:sldId id="1961" r:id="rId108"/>
    <p:sldId id="1972" r:id="rId109"/>
    <p:sldId id="1969" r:id="rId110"/>
    <p:sldId id="1973" r:id="rId111"/>
    <p:sldId id="2715" r:id="rId112"/>
    <p:sldId id="1974" r:id="rId113"/>
    <p:sldId id="1975" r:id="rId114"/>
    <p:sldId id="1976" r:id="rId115"/>
    <p:sldId id="1977" r:id="rId116"/>
    <p:sldId id="1980" r:id="rId117"/>
    <p:sldId id="1978" r:id="rId118"/>
    <p:sldId id="1979" r:id="rId119"/>
    <p:sldId id="1982" r:id="rId120"/>
    <p:sldId id="1986" r:id="rId121"/>
    <p:sldId id="1987" r:id="rId122"/>
    <p:sldId id="1981" r:id="rId123"/>
    <p:sldId id="2698" r:id="rId124"/>
    <p:sldId id="1992" r:id="rId125"/>
    <p:sldId id="1756" r:id="rId126"/>
    <p:sldId id="1727" r:id="rId127"/>
    <p:sldId id="2714" r:id="rId128"/>
    <p:sldId id="1693" r:id="rId129"/>
    <p:sldId id="1757" r:id="rId130"/>
    <p:sldId id="1783" r:id="rId131"/>
    <p:sldId id="1120" r:id="rId132"/>
    <p:sldId id="2047" r:id="rId133"/>
    <p:sldId id="1703" r:id="rId134"/>
    <p:sldId id="1737" r:id="rId135"/>
    <p:sldId id="1122" r:id="rId136"/>
    <p:sldId id="1123" r:id="rId137"/>
    <p:sldId id="2216" r:id="rId138"/>
    <p:sldId id="1706" r:id="rId139"/>
    <p:sldId id="1707" r:id="rId140"/>
    <p:sldId id="1705" r:id="rId141"/>
    <p:sldId id="1784" r:id="rId142"/>
    <p:sldId id="1792" r:id="rId143"/>
    <p:sldId id="1704" r:id="rId144"/>
    <p:sldId id="1127" r:id="rId145"/>
    <p:sldId id="2426" r:id="rId146"/>
    <p:sldId id="2427" r:id="rId147"/>
    <p:sldId id="1142" r:id="rId148"/>
    <p:sldId id="1696" r:id="rId149"/>
    <p:sldId id="1121" r:id="rId150"/>
    <p:sldId id="2071" r:id="rId151"/>
    <p:sldId id="2004" r:id="rId152"/>
    <p:sldId id="2006" r:id="rId153"/>
    <p:sldId id="2662" r:id="rId154"/>
    <p:sldId id="2070" r:id="rId155"/>
    <p:sldId id="2010" r:id="rId156"/>
    <p:sldId id="2013" r:id="rId157"/>
    <p:sldId id="2014" r:id="rId158"/>
    <p:sldId id="2015" r:id="rId159"/>
    <p:sldId id="2017" r:id="rId160"/>
    <p:sldId id="2018" r:id="rId161"/>
    <p:sldId id="2019" r:id="rId162"/>
    <p:sldId id="2020" r:id="rId163"/>
    <p:sldId id="2021" r:id="rId164"/>
    <p:sldId id="2022" r:id="rId165"/>
    <p:sldId id="2032" r:id="rId166"/>
    <p:sldId id="2033" r:id="rId167"/>
    <p:sldId id="2039" r:id="rId168"/>
    <p:sldId id="2038" r:id="rId169"/>
    <p:sldId id="2740" r:id="rId170"/>
    <p:sldId id="2293" r:id="rId171"/>
    <p:sldId id="2294" r:id="rId172"/>
    <p:sldId id="2841" r:id="rId173"/>
    <p:sldId id="2355" r:id="rId174"/>
    <p:sldId id="2356" r:id="rId175"/>
    <p:sldId id="2063" r:id="rId176"/>
    <p:sldId id="2059" r:id="rId177"/>
    <p:sldId id="2217" r:id="rId178"/>
    <p:sldId id="2050" r:id="rId179"/>
    <p:sldId id="2668" r:id="rId180"/>
    <p:sldId id="2472" r:id="rId181"/>
    <p:sldId id="2008" r:id="rId182"/>
    <p:sldId id="2011" r:id="rId183"/>
    <p:sldId id="2586" r:id="rId184"/>
    <p:sldId id="2587" r:id="rId185"/>
    <p:sldId id="2589" r:id="rId186"/>
    <p:sldId id="2590" r:id="rId187"/>
    <p:sldId id="2591" r:id="rId188"/>
    <p:sldId id="2592" r:id="rId189"/>
    <p:sldId id="2593" r:id="rId190"/>
    <p:sldId id="2594" r:id="rId191"/>
    <p:sldId id="2730" r:id="rId192"/>
    <p:sldId id="2023" r:id="rId193"/>
    <p:sldId id="2024" r:id="rId194"/>
    <p:sldId id="2030" r:id="rId195"/>
    <p:sldId id="2031" r:id="rId196"/>
    <p:sldId id="2044" r:id="rId197"/>
    <p:sldId id="2051" r:id="rId198"/>
    <p:sldId id="2052" r:id="rId199"/>
    <p:sldId id="2842" r:id="rId200"/>
    <p:sldId id="2062" r:id="rId201"/>
    <p:sldId id="2663" r:id="rId202"/>
    <p:sldId id="2064" r:id="rId203"/>
    <p:sldId id="2669" r:id="rId204"/>
    <p:sldId id="2069" r:id="rId205"/>
    <p:sldId id="2000" r:id="rId206"/>
    <p:sldId id="1996" r:id="rId207"/>
    <p:sldId id="2509" r:id="rId208"/>
    <p:sldId id="2510" r:id="rId209"/>
    <p:sldId id="2081" r:id="rId210"/>
    <p:sldId id="2511" r:id="rId211"/>
    <p:sldId id="2512" r:id="rId212"/>
    <p:sldId id="2513" r:id="rId213"/>
    <p:sldId id="2523" r:id="rId214"/>
    <p:sldId id="2514" r:id="rId215"/>
    <p:sldId id="2515" r:id="rId216"/>
    <p:sldId id="2516" r:id="rId217"/>
    <p:sldId id="2522" r:id="rId218"/>
    <p:sldId id="2517" r:id="rId219"/>
    <p:sldId id="2481" r:id="rId220"/>
    <p:sldId id="2482" r:id="rId221"/>
    <p:sldId id="2660" r:id="rId222"/>
    <p:sldId id="1998" r:id="rId223"/>
    <p:sldId id="2843" r:id="rId224"/>
    <p:sldId id="2671" r:id="rId225"/>
    <p:sldId id="2844" r:id="rId226"/>
    <p:sldId id="2467" r:id="rId227"/>
    <p:sldId id="2745" r:id="rId228"/>
    <p:sldId id="2088" r:id="rId229"/>
    <p:sldId id="2073" r:id="rId230"/>
    <p:sldId id="2074" r:id="rId231"/>
    <p:sldId id="2357" r:id="rId232"/>
    <p:sldId id="2468" r:id="rId233"/>
    <p:sldId id="2700" r:id="rId234"/>
    <p:sldId id="2706" r:id="rId235"/>
    <p:sldId id="2078" r:id="rId236"/>
    <p:sldId id="1991" r:id="rId237"/>
    <p:sldId id="2218" r:id="rId238"/>
    <p:sldId id="2080" r:id="rId239"/>
    <p:sldId id="2083" r:id="rId240"/>
    <p:sldId id="2084" r:id="rId241"/>
    <p:sldId id="2533" r:id="rId242"/>
    <p:sldId id="2753" r:id="rId243"/>
    <p:sldId id="2787" r:id="rId244"/>
    <p:sldId id="2087" r:id="rId245"/>
    <p:sldId id="2119" r:id="rId246"/>
    <p:sldId id="2090" r:id="rId247"/>
    <p:sldId id="2092" r:id="rId248"/>
    <p:sldId id="2095" r:id="rId249"/>
    <p:sldId id="2096" r:id="rId250"/>
    <p:sldId id="2093" r:id="rId251"/>
    <p:sldId id="2094" r:id="rId252"/>
    <p:sldId id="2097" r:id="rId253"/>
    <p:sldId id="2707" r:id="rId254"/>
    <p:sldId id="2708" r:id="rId255"/>
    <p:sldId id="2469" r:id="rId256"/>
    <p:sldId id="2098" r:id="rId257"/>
    <p:sldId id="2709" r:id="rId258"/>
    <p:sldId id="2099" r:id="rId259"/>
    <p:sldId id="2101" r:id="rId260"/>
    <p:sldId id="2718" r:id="rId261"/>
    <p:sldId id="2102" r:id="rId262"/>
    <p:sldId id="2702" r:id="rId263"/>
    <p:sldId id="2103" r:id="rId264"/>
    <p:sldId id="2104" r:id="rId265"/>
    <p:sldId id="2710" r:id="rId266"/>
    <p:sldId id="2701" r:id="rId267"/>
    <p:sldId id="2298" r:id="rId268"/>
    <p:sldId id="2106" r:id="rId269"/>
    <p:sldId id="2107" r:id="rId270"/>
    <p:sldId id="2114" r:id="rId271"/>
    <p:sldId id="2116" r:id="rId272"/>
    <p:sldId id="2719" r:id="rId273"/>
    <p:sldId id="2524" r:id="rId274"/>
    <p:sldId id="2525" r:id="rId275"/>
    <p:sldId id="2526" r:id="rId276"/>
    <p:sldId id="2711" r:id="rId277"/>
    <p:sldId id="2703" r:id="rId278"/>
    <p:sldId id="2529" r:id="rId279"/>
    <p:sldId id="2530" r:id="rId280"/>
    <p:sldId id="2673" r:id="rId281"/>
    <p:sldId id="2784" r:id="rId282"/>
    <p:sldId id="2118" r:id="rId283"/>
    <p:sldId id="2414" r:id="rId284"/>
    <p:sldId id="2364" r:id="rId285"/>
    <p:sldId id="2365" r:id="rId286"/>
    <p:sldId id="2674" r:id="rId287"/>
    <p:sldId id="2366" r:id="rId288"/>
    <p:sldId id="2381" r:id="rId289"/>
    <p:sldId id="2675" r:id="rId290"/>
    <p:sldId id="2382" r:id="rId291"/>
    <p:sldId id="2369" r:id="rId292"/>
    <p:sldId id="2370" r:id="rId293"/>
    <p:sldId id="2372" r:id="rId294"/>
    <p:sldId id="2374" r:id="rId295"/>
    <p:sldId id="2375" r:id="rId296"/>
    <p:sldId id="2376" r:id="rId297"/>
    <p:sldId id="2681" r:id="rId298"/>
    <p:sldId id="2754" r:id="rId299"/>
    <p:sldId id="2377" r:id="rId300"/>
    <p:sldId id="2682" r:id="rId301"/>
    <p:sldId id="2531" r:id="rId302"/>
    <p:sldId id="2385" r:id="rId303"/>
    <p:sldId id="2386" r:id="rId304"/>
    <p:sldId id="2387" r:id="rId305"/>
    <p:sldId id="2388" r:id="rId306"/>
    <p:sldId id="2389" r:id="rId307"/>
    <p:sldId id="2391" r:id="rId308"/>
    <p:sldId id="2396" r:id="rId309"/>
    <p:sldId id="2398" r:id="rId310"/>
    <p:sldId id="2399" r:id="rId311"/>
    <p:sldId id="2402" r:id="rId312"/>
    <p:sldId id="2403" r:id="rId313"/>
    <p:sldId id="2404" r:id="rId314"/>
    <p:sldId id="2405" r:id="rId315"/>
    <p:sldId id="2716" r:id="rId316"/>
    <p:sldId id="2684" r:id="rId317"/>
    <p:sldId id="2401" r:id="rId318"/>
    <p:sldId id="2348" r:id="rId319"/>
    <p:sldId id="2272" r:id="rId320"/>
    <p:sldId id="2612" r:id="rId321"/>
    <p:sldId id="2301" r:id="rId322"/>
    <p:sldId id="2302" r:id="rId323"/>
    <p:sldId id="2303" r:id="rId324"/>
    <p:sldId id="2304" r:id="rId325"/>
    <p:sldId id="2305" r:id="rId326"/>
    <p:sldId id="2309" r:id="rId327"/>
    <p:sldId id="2310" r:id="rId328"/>
    <p:sldId id="2311" r:id="rId329"/>
    <p:sldId id="2613" r:id="rId330"/>
    <p:sldId id="2314" r:id="rId331"/>
    <p:sldId id="2315" r:id="rId332"/>
    <p:sldId id="2615" r:id="rId333"/>
    <p:sldId id="2686" r:id="rId334"/>
    <p:sldId id="2685" r:id="rId335"/>
    <p:sldId id="2616" r:id="rId336"/>
    <p:sldId id="2731" r:id="rId337"/>
    <p:sldId id="2320" r:id="rId338"/>
    <p:sldId id="2321" r:id="rId339"/>
    <p:sldId id="2322" r:id="rId340"/>
    <p:sldId id="2618" r:id="rId341"/>
    <p:sldId id="2620" r:id="rId342"/>
    <p:sldId id="2732" r:id="rId343"/>
    <p:sldId id="2335" r:id="rId344"/>
    <p:sldId id="2640" r:id="rId345"/>
    <p:sldId id="2621" r:id="rId346"/>
    <p:sldId id="2340" r:id="rId347"/>
    <p:sldId id="2341" r:id="rId348"/>
    <p:sldId id="2342" r:id="rId349"/>
    <p:sldId id="2343" r:id="rId350"/>
    <p:sldId id="2347" r:id="rId351"/>
    <p:sldId id="2611" r:id="rId352"/>
    <p:sldId id="2349" r:id="rId353"/>
    <p:sldId id="2362" r:id="rId354"/>
    <p:sldId id="2242" r:id="rId355"/>
    <p:sldId id="2243" r:id="rId356"/>
    <p:sldId id="2634" r:id="rId357"/>
    <p:sldId id="2244" r:id="rId358"/>
    <p:sldId id="2245" r:id="rId359"/>
    <p:sldId id="2275" r:id="rId360"/>
    <p:sldId id="2251" r:id="rId361"/>
    <p:sldId id="2252" r:id="rId362"/>
    <p:sldId id="2253" r:id="rId363"/>
    <p:sldId id="2254" r:id="rId364"/>
    <p:sldId id="2255" r:id="rId365"/>
    <p:sldId id="2726" r:id="rId366"/>
    <p:sldId id="2285" r:id="rId367"/>
    <p:sldId id="2258" r:id="rId368"/>
    <p:sldId id="2247" r:id="rId369"/>
    <p:sldId id="2248" r:id="rId370"/>
    <p:sldId id="2259" r:id="rId371"/>
    <p:sldId id="2260" r:id="rId372"/>
    <p:sldId id="2262" r:id="rId373"/>
    <p:sldId id="2261" r:id="rId374"/>
    <p:sldId id="2263" r:id="rId375"/>
    <p:sldId id="2266" r:id="rId376"/>
    <p:sldId id="2728" r:id="rId377"/>
    <p:sldId id="2475" r:id="rId378"/>
    <p:sldId id="2721" r:id="rId379"/>
    <p:sldId id="2720" r:id="rId380"/>
    <p:sldId id="2689" r:id="rId381"/>
    <p:sldId id="2273" r:id="rId382"/>
    <p:sldId id="2493" r:id="rId383"/>
    <p:sldId id="2492" r:id="rId384"/>
    <p:sldId id="2274" r:id="rId385"/>
    <p:sldId id="2276" r:id="rId386"/>
    <p:sldId id="2278" r:id="rId387"/>
    <p:sldId id="2279" r:id="rId388"/>
    <p:sldId id="2280" r:id="rId389"/>
    <p:sldId id="2281" r:id="rId390"/>
    <p:sldId id="2727" r:id="rId391"/>
    <p:sldId id="2725" r:id="rId392"/>
    <p:sldId id="2286" r:id="rId393"/>
    <p:sldId id="2284" r:id="rId394"/>
    <p:sldId id="2287" r:id="rId395"/>
    <p:sldId id="2534" r:id="rId396"/>
    <p:sldId id="2265" r:id="rId397"/>
    <p:sldId id="2483" r:id="rId398"/>
    <p:sldId id="2288" r:id="rId399"/>
    <p:sldId id="2713" r:id="rId400"/>
    <p:sldId id="2874" r:id="rId401"/>
    <p:sldId id="2722" r:id="rId402"/>
    <p:sldId id="2291" r:id="rId403"/>
    <p:sldId id="2494" r:id="rId404"/>
    <p:sldId id="1130" r:id="rId405"/>
    <p:sldId id="2425" r:id="rId406"/>
    <p:sldId id="2424" r:id="rId407"/>
    <p:sldId id="2416" r:id="rId408"/>
    <p:sldId id="2417" r:id="rId409"/>
    <p:sldId id="2130" r:id="rId410"/>
    <p:sldId id="2419" r:id="rId411"/>
    <p:sldId id="2420" r:id="rId412"/>
    <p:sldId id="2421" r:id="rId413"/>
    <p:sldId id="2422" r:id="rId414"/>
    <p:sldId id="1709" r:id="rId415"/>
    <p:sldId id="1131" r:id="rId416"/>
    <p:sldId id="1738" r:id="rId417"/>
    <p:sldId id="1739" r:id="rId418"/>
    <p:sldId id="1740" r:id="rId419"/>
    <p:sldId id="2691" r:id="rId420"/>
    <p:sldId id="1132" r:id="rId421"/>
    <p:sldId id="1133" r:id="rId422"/>
    <p:sldId id="1134" r:id="rId423"/>
    <p:sldId id="2736" r:id="rId424"/>
    <p:sldId id="1805" r:id="rId425"/>
    <p:sldId id="1806" r:id="rId426"/>
    <p:sldId id="1807" r:id="rId427"/>
    <p:sldId id="1808" r:id="rId428"/>
    <p:sldId id="1135" r:id="rId429"/>
    <p:sldId id="1136" r:id="rId430"/>
    <p:sldId id="1137" r:id="rId431"/>
    <p:sldId id="2139" r:id="rId432"/>
    <p:sldId id="2676" r:id="rId433"/>
    <p:sldId id="2145" r:id="rId434"/>
    <p:sldId id="2622" r:id="rId435"/>
    <p:sldId id="2790" r:id="rId436"/>
    <p:sldId id="2791" r:id="rId437"/>
    <p:sldId id="2792" r:id="rId438"/>
    <p:sldId id="2793" r:id="rId439"/>
    <p:sldId id="2794" r:id="rId440"/>
    <p:sldId id="2795" r:id="rId441"/>
    <p:sldId id="2796" r:id="rId442"/>
    <p:sldId id="2797" r:id="rId443"/>
    <p:sldId id="2798" r:id="rId444"/>
    <p:sldId id="2800" r:id="rId445"/>
    <p:sldId id="2801" r:id="rId446"/>
    <p:sldId id="2802" r:id="rId447"/>
    <p:sldId id="2804" r:id="rId448"/>
    <p:sldId id="2806" r:id="rId449"/>
    <p:sldId id="2808" r:id="rId450"/>
    <p:sldId id="2809" r:id="rId451"/>
    <p:sldId id="2810" r:id="rId452"/>
    <p:sldId id="2812" r:id="rId453"/>
    <p:sldId id="2815" r:id="rId454"/>
    <p:sldId id="2817" r:id="rId455"/>
    <p:sldId id="2818" r:id="rId456"/>
    <p:sldId id="2827" r:id="rId457"/>
    <p:sldId id="2828" r:id="rId458"/>
    <p:sldId id="2829" r:id="rId459"/>
    <p:sldId id="2832" r:id="rId460"/>
    <p:sldId id="2833" r:id="rId461"/>
    <p:sldId id="2834" r:id="rId462"/>
    <p:sldId id="2835" r:id="rId463"/>
    <p:sldId id="2536" r:id="rId464"/>
    <p:sldId id="2623" r:id="rId465"/>
    <p:sldId id="2538" r:id="rId466"/>
    <p:sldId id="2539" r:id="rId467"/>
    <p:sldId id="2540" r:id="rId468"/>
    <p:sldId id="2541" r:id="rId469"/>
    <p:sldId id="2542" r:id="rId470"/>
    <p:sldId id="2759" r:id="rId471"/>
    <p:sldId id="2550" r:id="rId472"/>
    <p:sldId id="2692" r:id="rId473"/>
    <p:sldId id="2724" r:id="rId474"/>
    <p:sldId id="2545" r:id="rId475"/>
    <p:sldId id="2548" r:id="rId476"/>
    <p:sldId id="2549" r:id="rId477"/>
    <p:sldId id="2785" r:id="rId478"/>
    <p:sldId id="2551" r:id="rId479"/>
    <p:sldId id="2766" r:id="rId480"/>
    <p:sldId id="2786" r:id="rId481"/>
    <p:sldId id="2552" r:id="rId482"/>
    <p:sldId id="2838" r:id="rId483"/>
    <p:sldId id="2554" r:id="rId484"/>
    <p:sldId id="2555" r:id="rId485"/>
    <p:sldId id="2752" r:id="rId486"/>
    <p:sldId id="2774" r:id="rId487"/>
    <p:sldId id="2775" r:id="rId488"/>
    <p:sldId id="2776" r:id="rId489"/>
    <p:sldId id="2777" r:id="rId490"/>
    <p:sldId id="2778" r:id="rId491"/>
    <p:sldId id="2780" r:id="rId492"/>
    <p:sldId id="2783" r:id="rId493"/>
    <p:sldId id="2773" r:id="rId494"/>
    <p:sldId id="2561" r:id="rId495"/>
    <p:sldId id="2557" r:id="rId496"/>
    <p:sldId id="2680" r:id="rId497"/>
    <p:sldId id="2556" r:id="rId498"/>
    <p:sldId id="2562" r:id="rId499"/>
    <p:sldId id="2768" r:id="rId500"/>
    <p:sldId id="2679" r:id="rId501"/>
    <p:sldId id="2563" r:id="rId502"/>
    <p:sldId id="2737" r:id="rId503"/>
    <p:sldId id="2566" r:id="rId504"/>
    <p:sldId id="2696" r:id="rId505"/>
    <p:sldId id="2567" r:id="rId506"/>
    <p:sldId id="2568" r:id="rId507"/>
    <p:sldId id="2569" r:id="rId508"/>
    <p:sldId id="2570" r:id="rId509"/>
    <p:sldId id="2571" r:id="rId510"/>
    <p:sldId id="2150" r:id="rId511"/>
    <p:sldId id="2151" r:id="rId512"/>
    <p:sldId id="2152" r:id="rId513"/>
    <p:sldId id="2154" r:id="rId514"/>
    <p:sldId id="2153" r:id="rId515"/>
    <p:sldId id="2158" r:id="rId516"/>
    <p:sldId id="2157" r:id="rId517"/>
    <p:sldId id="2628" r:id="rId518"/>
    <p:sldId id="2629" r:id="rId519"/>
    <p:sldId id="2734" r:id="rId520"/>
    <p:sldId id="2744" r:id="rId521"/>
    <p:sldId id="2630" r:id="rId522"/>
    <p:sldId id="2164" r:id="rId523"/>
    <p:sldId id="2236" r:id="rId524"/>
    <p:sldId id="2632" r:id="rId525"/>
    <p:sldId id="2762" r:id="rId526"/>
    <p:sldId id="2763" r:id="rId527"/>
    <p:sldId id="2235" r:id="rId528"/>
    <p:sldId id="2764" r:id="rId529"/>
    <p:sldId id="2771" r:id="rId530"/>
    <p:sldId id="2155" r:id="rId531"/>
    <p:sldId id="2230" r:id="rId532"/>
    <p:sldId id="2733" r:id="rId533"/>
    <p:sldId id="2162" r:id="rId534"/>
    <p:sldId id="2163" r:id="rId535"/>
    <p:sldId id="2175" r:id="rId536"/>
    <p:sldId id="2755" r:id="rId537"/>
    <p:sldId id="2234" r:id="rId538"/>
    <p:sldId id="2756" r:id="rId539"/>
    <p:sldId id="2765" r:id="rId540"/>
    <p:sldId id="2772" r:id="rId541"/>
    <p:sldId id="2237" r:id="rId542"/>
    <p:sldId id="2746" r:id="rId543"/>
    <p:sldId id="2176" r:id="rId544"/>
    <p:sldId id="1460" r:id="rId545"/>
    <p:sldId id="1461" r:id="rId546"/>
    <p:sldId id="1462" r:id="rId547"/>
    <p:sldId id="1463" r:id="rId548"/>
    <p:sldId id="2508" r:id="rId549"/>
    <p:sldId id="2648" r:id="rId550"/>
    <p:sldId id="1466" r:id="rId551"/>
    <p:sldId id="1468" r:id="rId552"/>
    <p:sldId id="1469" r:id="rId553"/>
    <p:sldId id="1472" r:id="rId554"/>
    <p:sldId id="1473" r:id="rId555"/>
    <p:sldId id="1770" r:id="rId556"/>
    <p:sldId id="1475" r:id="rId557"/>
    <p:sldId id="2837" r:id="rId558"/>
    <p:sldId id="1476" r:id="rId559"/>
    <p:sldId id="2741" r:id="rId560"/>
    <p:sldId id="2742" r:id="rId561"/>
    <p:sldId id="2743" r:id="rId562"/>
    <p:sldId id="2636" r:id="rId563"/>
    <p:sldId id="2750" r:id="rId564"/>
    <p:sldId id="2456" r:id="rId565"/>
    <p:sldId id="2735" r:id="rId566"/>
    <p:sldId id="2458" r:id="rId567"/>
    <p:sldId id="1483" r:id="rId568"/>
    <p:sldId id="1484" r:id="rId569"/>
    <p:sldId id="2505" r:id="rId570"/>
    <p:sldId id="1485" r:id="rId571"/>
    <p:sldId id="2747" r:id="rId572"/>
    <p:sldId id="1491" r:id="rId573"/>
    <p:sldId id="2489" r:id="rId574"/>
    <p:sldId id="2500" r:id="rId575"/>
    <p:sldId id="2788" r:id="rId576"/>
    <p:sldId id="1487" r:id="rId577"/>
    <p:sldId id="2748" r:id="rId578"/>
    <p:sldId id="1490" r:id="rId579"/>
    <p:sldId id="2506" r:id="rId580"/>
    <p:sldId id="2507" r:id="rId581"/>
    <p:sldId id="1492" r:id="rId582"/>
    <p:sldId id="1523" r:id="rId583"/>
    <p:sldId id="2846" r:id="rId584"/>
    <p:sldId id="2847" r:id="rId585"/>
    <p:sldId id="2848" r:id="rId586"/>
    <p:sldId id="2849" r:id="rId587"/>
    <p:sldId id="2850" r:id="rId588"/>
    <p:sldId id="2851" r:id="rId589"/>
    <p:sldId id="2852" r:id="rId590"/>
    <p:sldId id="2853" r:id="rId591"/>
    <p:sldId id="2854" r:id="rId592"/>
    <p:sldId id="2855" r:id="rId593"/>
    <p:sldId id="2856" r:id="rId594"/>
    <p:sldId id="2857" r:id="rId595"/>
    <p:sldId id="2858" r:id="rId596"/>
    <p:sldId id="2859" r:id="rId597"/>
    <p:sldId id="2860" r:id="rId598"/>
    <p:sldId id="2861" r:id="rId599"/>
    <p:sldId id="2862" r:id="rId600"/>
    <p:sldId id="2863" r:id="rId601"/>
    <p:sldId id="2864" r:id="rId602"/>
    <p:sldId id="2865" r:id="rId603"/>
    <p:sldId id="2866" r:id="rId604"/>
    <p:sldId id="2867" r:id="rId605"/>
    <p:sldId id="2868" r:id="rId606"/>
    <p:sldId id="2869" r:id="rId607"/>
    <p:sldId id="2870" r:id="rId608"/>
    <p:sldId id="1563" r:id="rId609"/>
    <p:sldId id="2871" r:id="rId610"/>
    <p:sldId id="1562" r:id="rId611"/>
    <p:sldId id="2872" r:id="rId612"/>
    <p:sldId id="2873" r:id="rId613"/>
    <p:sldId id="1566" r:id="rId614"/>
    <p:sldId id="1567" r:id="rId615"/>
    <p:sldId id="1568" r:id="rId616"/>
    <p:sldId id="1569" r:id="rId617"/>
    <p:sldId id="1571" r:id="rId618"/>
    <p:sldId id="1572" r:id="rId619"/>
    <p:sldId id="1573" r:id="rId620"/>
    <p:sldId id="1575" r:id="rId621"/>
    <p:sldId id="1576" r:id="rId622"/>
    <p:sldId id="1581" r:id="rId623"/>
    <p:sldId id="1582" r:id="rId624"/>
    <p:sldId id="2836" r:id="rId625"/>
    <p:sldId id="2651" r:id="rId626"/>
    <p:sldId id="2652" r:id="rId627"/>
    <p:sldId id="2653" r:id="rId628"/>
    <p:sldId id="2654" r:id="rId629"/>
    <p:sldId id="2655" r:id="rId630"/>
    <p:sldId id="2656" r:id="rId631"/>
    <p:sldId id="2657" r:id="rId632"/>
  </p:sldIdLst>
  <p:sldSz cx="16257588" cy="9144000"/>
  <p:notesSz cx="6858000" cy="9144000"/>
  <p:custShowLst>
    <p:custShow name="Slide Instructions" id="0">
      <p:sldLst>
        <p:sld r:id="rId25"/>
      </p:sldLst>
    </p:custShow>
    <p:custShow name="Linux Part 1" id="1">
      <p:sldLst>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3"/>
        <p:sld r:id="rId64"/>
        <p:sld r:id="rId65"/>
        <p:sld r:id="rId66"/>
        <p:sld r:id="rId67"/>
        <p:sld r:id="rId68"/>
        <p:sld r:id="rId69"/>
        <p:sld r:id="rId70"/>
        <p:sld r:id="rId71"/>
        <p:sld r:id="rId72"/>
        <p:sld r:id="rId73"/>
        <p:sld r:id="rId75"/>
        <p:sld r:id="rId76"/>
        <p:sld r:id="rId77"/>
        <p:sld r:id="rId78"/>
        <p:sld r:id="rId79"/>
        <p:sld r:id="rId80"/>
        <p:sld r:id="rId81"/>
        <p:sld r:id="rId82"/>
        <p:sld r:id="rId83"/>
        <p:sld r:id="rId84"/>
        <p:sld r:id="rId85"/>
        <p:sld r:id="rId86"/>
        <p:sld r:id="rId87"/>
        <p:sld r:id="rId88"/>
        <p:sld r:id="rId89"/>
        <p:sld r:id="rId90"/>
        <p:sld r:id="rId91"/>
        <p:sld r:id="rId93"/>
        <p:sld r:id="rId94"/>
        <p:sld r:id="rId95"/>
        <p:sld r:id="rId96"/>
        <p:sld r:id="rId97"/>
        <p:sld r:id="rId98"/>
        <p:sld r:id="rId99"/>
        <p:sld r:id="rId100"/>
        <p:sld r:id="rId101"/>
        <p:sld r:id="rId102"/>
        <p:sld r:id="rId103"/>
        <p:sld r:id="rId104"/>
        <p:sld r:id="rId106"/>
        <p:sld r:id="rId107"/>
        <p:sld r:id="rId108"/>
        <p:sld r:id="rId109"/>
        <p:sld r:id="rId110"/>
        <p:sld r:id="rId111"/>
        <p:sld r:id="rId112"/>
        <p:sld r:id="rId113"/>
        <p:sld r:id="rId222"/>
        <p:sld r:id="rId118"/>
        <p:sld r:id="rId119"/>
        <p:sld r:id="rId120"/>
        <p:sld r:id="rId123"/>
        <p:sld r:id="rId124"/>
        <p:sld r:id="rId121"/>
        <p:sld r:id="rId122"/>
        <p:sld r:id="rId125"/>
        <p:sld r:id="rId126"/>
        <p:sld r:id="rId127"/>
        <p:sld r:id="rId128"/>
        <p:sld r:id="rId129"/>
        <p:sld r:id="rId130"/>
        <p:sld r:id="rId131"/>
        <p:sld r:id="rId132"/>
        <p:sld r:id="rId134"/>
        <p:sld r:id="rId135"/>
        <p:sld r:id="rId136"/>
        <p:sld r:id="rId137"/>
        <p:sld r:id="rId138"/>
        <p:sld r:id="rId139"/>
        <p:sld r:id="rId140"/>
        <p:sld r:id="rId141"/>
        <p:sld r:id="rId142"/>
        <p:sld r:id="rId143"/>
        <p:sld r:id="rId144"/>
        <p:sld r:id="rId145"/>
        <p:sld r:id="rId146"/>
        <p:sld r:id="rId147"/>
        <p:sld r:id="rId148"/>
        <p:sld r:id="rId149"/>
        <p:sld r:id="rId150"/>
        <p:sld r:id="rId151"/>
        <p:sld r:id="rId152"/>
        <p:sld r:id="rId153"/>
        <p:sld r:id="rId154"/>
        <p:sld r:id="rId155"/>
        <p:sld r:id="rId156"/>
        <p:sld r:id="rId157"/>
        <p:sld r:id="rId158"/>
        <p:sld r:id="rId159"/>
        <p:sld r:id="rId160"/>
        <p:sld r:id="rId161"/>
        <p:sld r:id="rId162"/>
        <p:sld r:id="rId163"/>
        <p:sld r:id="rId164"/>
        <p:sld r:id="rId165"/>
        <p:sld r:id="rId166"/>
        <p:sld r:id="rId167"/>
        <p:sld r:id="rId169"/>
        <p:sld r:id="rId168"/>
        <p:sld r:id="rId133"/>
        <p:sld r:id="rId171"/>
        <p:sld r:id="rId172"/>
        <p:sld r:id="rId174"/>
        <p:sld r:id="rId175"/>
        <p:sld r:id="rId176"/>
        <p:sld r:id="rId177"/>
        <p:sld r:id="rId178"/>
        <p:sld r:id="rId179"/>
        <p:sld r:id="rId180"/>
        <p:sld r:id="rId206"/>
        <p:sld r:id="rId207"/>
        <p:sld r:id="rId208"/>
        <p:sld r:id="rId209"/>
        <p:sld r:id="rId210"/>
        <p:sld r:id="rId211"/>
        <p:sld r:id="rId212"/>
        <p:sld r:id="rId213"/>
        <p:sld r:id="rId214"/>
        <p:sld r:id="rId215"/>
        <p:sld r:id="rId216"/>
        <p:sld r:id="rId217"/>
        <p:sld r:id="rId218"/>
        <p:sld r:id="rId219"/>
        <p:sld r:id="rId220"/>
        <p:sld r:id="rId221"/>
        <p:sld r:id="rId223"/>
        <p:sld r:id="rId225"/>
        <p:sld r:id="rId227"/>
        <p:sld r:id="rId229"/>
        <p:sld r:id="rId230"/>
        <p:sld r:id="rId231"/>
        <p:sld r:id="rId233"/>
        <p:sld r:id="rId234"/>
        <p:sld r:id="rId232"/>
        <p:sld r:id="rId236"/>
        <p:sld r:id="rId235"/>
        <p:sld r:id="rId237"/>
        <p:sld r:id="rId238"/>
        <p:sld r:id="rId239"/>
        <p:sld r:id="rId240"/>
        <p:sld r:id="rId241"/>
        <p:sld r:id="rId242"/>
        <p:sld r:id="rId245"/>
        <p:sld r:id="rId246"/>
        <p:sld r:id="rId247"/>
        <p:sld r:id="rId248"/>
        <p:sld r:id="rId249"/>
        <p:sld r:id="rId250"/>
        <p:sld r:id="rId251"/>
        <p:sld r:id="rId252"/>
        <p:sld r:id="rId253"/>
        <p:sld r:id="rId254"/>
        <p:sld r:id="rId255"/>
        <p:sld r:id="rId256"/>
        <p:sld r:id="rId257"/>
        <p:sld r:id="rId258"/>
        <p:sld r:id="rId259"/>
        <p:sld r:id="rId260"/>
        <p:sld r:id="rId273"/>
        <p:sld r:id="rId274"/>
        <p:sld r:id="rId275"/>
        <p:sld r:id="rId276"/>
        <p:sld r:id="rId277"/>
        <p:sld r:id="rId278"/>
        <p:sld r:id="rId279"/>
        <p:sld r:id="rId280"/>
        <p:sld r:id="rId281"/>
        <p:sld r:id="rId283"/>
        <p:sld r:id="rId284"/>
        <p:sld r:id="rId285"/>
        <p:sld r:id="rId286"/>
        <p:sld r:id="rId287"/>
        <p:sld r:id="rId288"/>
        <p:sld r:id="rId290"/>
        <p:sld r:id="rId292"/>
        <p:sld r:id="rId293"/>
        <p:sld r:id="rId294"/>
        <p:sld r:id="rId295"/>
        <p:sld r:id="rId296"/>
        <p:sld r:id="rId297"/>
        <p:sld r:id="rId298"/>
        <p:sld r:id="rId300"/>
        <p:sld r:id="rId301"/>
        <p:sld r:id="rId302"/>
        <p:sld r:id="rId289"/>
        <p:sld r:id="rId291"/>
        <p:sld r:id="rId303"/>
        <p:sld r:id="rId304"/>
        <p:sld r:id="rId305"/>
        <p:sld r:id="rId306"/>
        <p:sld r:id="rId307"/>
        <p:sld r:id="rId308"/>
        <p:sld r:id="rId309"/>
        <p:sld r:id="rId310"/>
        <p:sld r:id="rId311"/>
        <p:sld r:id="rId312"/>
        <p:sld r:id="rId313"/>
        <p:sld r:id="rId314"/>
        <p:sld r:id="rId315"/>
        <p:sld r:id="rId318"/>
        <p:sld r:id="rId316"/>
        <p:sld r:id="rId317"/>
        <p:sld r:id="rId319"/>
        <p:sld r:id="rId382"/>
        <p:sld r:id="rId383"/>
        <p:sld r:id="rId384"/>
        <p:sld r:id="rId385"/>
        <p:sld r:id="rId386"/>
        <p:sld r:id="rId387"/>
        <p:sld r:id="rId388"/>
        <p:sld r:id="rId389"/>
        <p:sld r:id="rId390"/>
        <p:sld r:id="rId393"/>
        <p:sld r:id="rId394"/>
        <p:sld r:id="rId395"/>
        <p:sld r:id="rId396"/>
        <p:sld r:id="rId397"/>
        <p:sld r:id="rId398"/>
        <p:sld r:id="rId399"/>
        <p:sld r:id="rId400"/>
        <p:sld r:id="rId402"/>
        <p:sld r:id="rId403"/>
        <p:sld r:id="rId404"/>
        <p:sld r:id="rId405"/>
        <p:sld r:id="rId406"/>
        <p:sld r:id="rId407"/>
        <p:sld r:id="rId408"/>
        <p:sld r:id="rId409"/>
        <p:sld r:id="rId410"/>
        <p:sld r:id="rId411"/>
        <p:sld r:id="rId412"/>
        <p:sld r:id="rId413"/>
        <p:sld r:id="rId414"/>
        <p:sld r:id="rId415"/>
        <p:sld r:id="rId416"/>
        <p:sld r:id="rId417"/>
        <p:sld r:id="rId418"/>
        <p:sld r:id="rId419"/>
        <p:sld r:id="rId420"/>
        <p:sld r:id="rId421"/>
        <p:sld r:id="rId422"/>
        <p:sld r:id="rId423"/>
        <p:sld r:id="rId425"/>
        <p:sld r:id="rId426"/>
        <p:sld r:id="rId427"/>
        <p:sld r:id="rId428"/>
        <p:sld r:id="rId429"/>
        <p:sld r:id="rId430"/>
        <p:sld r:id="rId431"/>
        <p:sld r:id="rId432"/>
        <p:sld r:id="rId433"/>
        <p:sld r:id="rId434"/>
        <p:sld r:id="rId435"/>
        <p:sld r:id="rId464"/>
        <p:sld r:id="rId465"/>
        <p:sld r:id="rId466"/>
        <p:sld r:id="rId467"/>
        <p:sld r:id="rId468"/>
        <p:sld r:id="rId469"/>
        <p:sld r:id="rId470"/>
        <p:sld r:id="rId473"/>
        <p:sld r:id="rId475"/>
        <p:sld r:id="rId476"/>
        <p:sld r:id="rId477"/>
        <p:sld r:id="rId472"/>
        <p:sld r:id="rId484"/>
        <p:sld r:id="rId498"/>
        <p:sld r:id="rId496"/>
        <p:sld r:id="rId501"/>
        <p:sld r:id="rId499"/>
        <p:sld r:id="rId502"/>
        <p:sld r:id="rId504"/>
        <p:sld r:id="rId507"/>
        <p:sld r:id="rId508"/>
        <p:sld r:id="rId532"/>
        <p:sld r:id="rId534"/>
        <p:sld r:id="rId535"/>
        <p:sld r:id="rId522"/>
        <p:sld r:id="rId523"/>
        <p:sld r:id="rId524"/>
        <p:sld r:id="rId538"/>
        <p:sld r:id="rId528"/>
        <p:sld r:id="rId542"/>
        <p:sld r:id="rId536"/>
        <p:sld r:id="rId544"/>
      </p:sldLst>
    </p:custShow>
    <p:custShow name="Linux Part1-b" id="2">
      <p:sldLst>
        <p:sld r:id="rId26"/>
        <p:sld r:id="rId27"/>
        <p:sld r:id="rId28"/>
        <p:sld r:id="rId29"/>
        <p:sld r:id="rId30"/>
        <p:sld r:id="rId31"/>
        <p:sld r:id="rId32"/>
        <p:sld r:id="rId33"/>
        <p:sld r:id="rId34"/>
        <p:sld r:id="rId35"/>
        <p:sld r:id="rId36"/>
        <p:sld r:id="rId37"/>
        <p:sld r:id="rId38"/>
        <p:sld r:id="rId39"/>
        <p:sld r:id="rId40"/>
        <p:sld r:id="rId41"/>
        <p:sld r:id="rId42"/>
        <p:sld r:id="rId43"/>
        <p:sld r:id="rId44"/>
        <p:sld r:id="rId45"/>
        <p:sld r:id="rId46"/>
        <p:sld r:id="rId47"/>
        <p:sld r:id="rId48"/>
        <p:sld r:id="rId49"/>
        <p:sld r:id="rId50"/>
        <p:sld r:id="rId51"/>
        <p:sld r:id="rId52"/>
        <p:sld r:id="rId53"/>
        <p:sld r:id="rId54"/>
        <p:sld r:id="rId55"/>
        <p:sld r:id="rId56"/>
        <p:sld r:id="rId57"/>
        <p:sld r:id="rId58"/>
        <p:sld r:id="rId59"/>
        <p:sld r:id="rId60"/>
        <p:sld r:id="rId61"/>
        <p:sld r:id="rId63"/>
        <p:sld r:id="rId64"/>
        <p:sld r:id="rId65"/>
        <p:sld r:id="rId66"/>
        <p:sld r:id="rId67"/>
        <p:sld r:id="rId68"/>
        <p:sld r:id="rId69"/>
        <p:sld r:id="rId70"/>
        <p:sld r:id="rId71"/>
        <p:sld r:id="rId72"/>
        <p:sld r:id="rId73"/>
        <p:sld r:id="rId75"/>
        <p:sld r:id="rId76"/>
        <p:sld r:id="rId77"/>
        <p:sld r:id="rId78"/>
        <p:sld r:id="rId79"/>
        <p:sld r:id="rId80"/>
        <p:sld r:id="rId81"/>
        <p:sld r:id="rId82"/>
        <p:sld r:id="rId83"/>
        <p:sld r:id="rId84"/>
        <p:sld r:id="rId85"/>
        <p:sld r:id="rId86"/>
        <p:sld r:id="rId87"/>
        <p:sld r:id="rId88"/>
        <p:sld r:id="rId89"/>
        <p:sld r:id="rId90"/>
        <p:sld r:id="rId91"/>
        <p:sld r:id="rId93"/>
        <p:sld r:id="rId94"/>
        <p:sld r:id="rId95"/>
        <p:sld r:id="rId96"/>
        <p:sld r:id="rId97"/>
        <p:sld r:id="rId98"/>
        <p:sld r:id="rId99"/>
        <p:sld r:id="rId100"/>
        <p:sld r:id="rId101"/>
        <p:sld r:id="rId102"/>
        <p:sld r:id="rId103"/>
        <p:sld r:id="rId104"/>
        <p:sld r:id="rId106"/>
        <p:sld r:id="rId107"/>
        <p:sld r:id="rId108"/>
        <p:sld r:id="rId109"/>
        <p:sld r:id="rId110"/>
        <p:sld r:id="rId111"/>
        <p:sld r:id="rId112"/>
        <p:sld r:id="rId113"/>
        <p:sld r:id="rId222"/>
      </p:sldLst>
    </p:custShow>
  </p:custShowLst>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512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66"/>
    <a:srgbClr val="808000"/>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1" autoAdjust="0"/>
    <p:restoredTop sz="65762" autoAdjust="0"/>
  </p:normalViewPr>
  <p:slideViewPr>
    <p:cSldViewPr>
      <p:cViewPr varScale="1">
        <p:scale>
          <a:sx n="78" d="100"/>
          <a:sy n="78" d="100"/>
        </p:scale>
        <p:origin x="-1952" y="-112"/>
      </p:cViewPr>
      <p:guideLst>
        <p:guide orient="horz" pos="2880"/>
        <p:guide pos="5121"/>
      </p:guideLst>
    </p:cSldViewPr>
  </p:slideViewPr>
  <p:outlineViewPr>
    <p:cViewPr>
      <p:scale>
        <a:sx n="33" d="100"/>
        <a:sy n="33" d="100"/>
      </p:scale>
      <p:origin x="53" y="35760"/>
    </p:cViewPr>
  </p:outlineViewPr>
  <p:notesTextViewPr>
    <p:cViewPr>
      <p:scale>
        <a:sx n="1" d="1"/>
        <a:sy n="1" d="1"/>
      </p:scale>
      <p:origin x="0" y="0"/>
    </p:cViewPr>
  </p:notesTextViewPr>
  <p:sorterViewPr>
    <p:cViewPr>
      <p:scale>
        <a:sx n="98" d="100"/>
        <a:sy n="98" d="100"/>
      </p:scale>
      <p:origin x="0" y="189224"/>
    </p:cViewPr>
  </p:sorterViewPr>
  <p:notesViewPr>
    <p:cSldViewPr snapToGrid="0" snapToObjects="1">
      <p:cViewPr varScale="1">
        <p:scale>
          <a:sx n="91" d="100"/>
          <a:sy n="91" d="100"/>
        </p:scale>
        <p:origin x="-369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35.xml"/><Relationship Id="rId510" Type="http://schemas.openxmlformats.org/officeDocument/2006/relationships/slide" Target="slides/slide486.xml"/><Relationship Id="rId511" Type="http://schemas.openxmlformats.org/officeDocument/2006/relationships/slide" Target="slides/slide487.xml"/><Relationship Id="rId512" Type="http://schemas.openxmlformats.org/officeDocument/2006/relationships/slide" Target="slides/slide488.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513" Type="http://schemas.openxmlformats.org/officeDocument/2006/relationships/slide" Target="slides/slide489.xml"/><Relationship Id="rId514" Type="http://schemas.openxmlformats.org/officeDocument/2006/relationships/slide" Target="slides/slide490.xml"/><Relationship Id="rId515" Type="http://schemas.openxmlformats.org/officeDocument/2006/relationships/slide" Target="slides/slide491.xml"/><Relationship Id="rId516" Type="http://schemas.openxmlformats.org/officeDocument/2006/relationships/slide" Target="slides/slide492.xml"/><Relationship Id="rId517" Type="http://schemas.openxmlformats.org/officeDocument/2006/relationships/slide" Target="slides/slide493.xml"/><Relationship Id="rId518" Type="http://schemas.openxmlformats.org/officeDocument/2006/relationships/slide" Target="slides/slide494.xml"/><Relationship Id="rId519" Type="http://schemas.openxmlformats.org/officeDocument/2006/relationships/slide" Target="slides/slide495.xml"/><Relationship Id="rId170" Type="http://schemas.openxmlformats.org/officeDocument/2006/relationships/slide" Target="slides/slide146.xml"/><Relationship Id="rId171" Type="http://schemas.openxmlformats.org/officeDocument/2006/relationships/slide" Target="slides/slide147.xml"/><Relationship Id="rId172" Type="http://schemas.openxmlformats.org/officeDocument/2006/relationships/slide" Target="slides/slide148.xml"/><Relationship Id="rId173" Type="http://schemas.openxmlformats.org/officeDocument/2006/relationships/slide" Target="slides/slide149.xml"/><Relationship Id="rId174" Type="http://schemas.openxmlformats.org/officeDocument/2006/relationships/slide" Target="slides/slide150.xml"/><Relationship Id="rId175" Type="http://schemas.openxmlformats.org/officeDocument/2006/relationships/slide" Target="slides/slide151.xml"/><Relationship Id="rId176" Type="http://schemas.openxmlformats.org/officeDocument/2006/relationships/slide" Target="slides/slide152.xml"/><Relationship Id="rId177" Type="http://schemas.openxmlformats.org/officeDocument/2006/relationships/slide" Target="slides/slide153.xml"/><Relationship Id="rId178" Type="http://schemas.openxmlformats.org/officeDocument/2006/relationships/slide" Target="slides/slide154.xml"/><Relationship Id="rId179" Type="http://schemas.openxmlformats.org/officeDocument/2006/relationships/slide" Target="slides/slide155.xml"/><Relationship Id="rId230" Type="http://schemas.openxmlformats.org/officeDocument/2006/relationships/slide" Target="slides/slide206.xml"/><Relationship Id="rId231" Type="http://schemas.openxmlformats.org/officeDocument/2006/relationships/slide" Target="slides/slide207.xml"/><Relationship Id="rId232" Type="http://schemas.openxmlformats.org/officeDocument/2006/relationships/slide" Target="slides/slide208.xml"/><Relationship Id="rId233" Type="http://schemas.openxmlformats.org/officeDocument/2006/relationships/slide" Target="slides/slide209.xml"/><Relationship Id="rId234" Type="http://schemas.openxmlformats.org/officeDocument/2006/relationships/slide" Target="slides/slide210.xml"/><Relationship Id="rId235" Type="http://schemas.openxmlformats.org/officeDocument/2006/relationships/slide" Target="slides/slide211.xml"/><Relationship Id="rId236" Type="http://schemas.openxmlformats.org/officeDocument/2006/relationships/slide" Target="slides/slide212.xml"/><Relationship Id="rId237" Type="http://schemas.openxmlformats.org/officeDocument/2006/relationships/slide" Target="slides/slide213.xml"/><Relationship Id="rId238" Type="http://schemas.openxmlformats.org/officeDocument/2006/relationships/slide" Target="slides/slide214.xml"/><Relationship Id="rId239" Type="http://schemas.openxmlformats.org/officeDocument/2006/relationships/slide" Target="slides/slide215.xml"/><Relationship Id="rId460" Type="http://schemas.openxmlformats.org/officeDocument/2006/relationships/slide" Target="slides/slide436.xml"/><Relationship Id="rId461" Type="http://schemas.openxmlformats.org/officeDocument/2006/relationships/slide" Target="slides/slide437.xml"/><Relationship Id="rId462" Type="http://schemas.openxmlformats.org/officeDocument/2006/relationships/slide" Target="slides/slide438.xml"/><Relationship Id="rId463" Type="http://schemas.openxmlformats.org/officeDocument/2006/relationships/slide" Target="slides/slide439.xml"/><Relationship Id="rId464" Type="http://schemas.openxmlformats.org/officeDocument/2006/relationships/slide" Target="slides/slide440.xml"/><Relationship Id="rId465" Type="http://schemas.openxmlformats.org/officeDocument/2006/relationships/slide" Target="slides/slide441.xml"/><Relationship Id="rId466" Type="http://schemas.openxmlformats.org/officeDocument/2006/relationships/slide" Target="slides/slide442.xml"/><Relationship Id="rId467" Type="http://schemas.openxmlformats.org/officeDocument/2006/relationships/slide" Target="slides/slide443.xml"/><Relationship Id="rId468" Type="http://schemas.openxmlformats.org/officeDocument/2006/relationships/slide" Target="slides/slide444.xml"/><Relationship Id="rId469" Type="http://schemas.openxmlformats.org/officeDocument/2006/relationships/slide" Target="slides/slide445.xml"/><Relationship Id="rId520" Type="http://schemas.openxmlformats.org/officeDocument/2006/relationships/slide" Target="slides/slide496.xml"/><Relationship Id="rId521" Type="http://schemas.openxmlformats.org/officeDocument/2006/relationships/slide" Target="slides/slide497.xml"/><Relationship Id="rId522" Type="http://schemas.openxmlformats.org/officeDocument/2006/relationships/slide" Target="slides/slide498.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523" Type="http://schemas.openxmlformats.org/officeDocument/2006/relationships/slide" Target="slides/slide499.xml"/><Relationship Id="rId524" Type="http://schemas.openxmlformats.org/officeDocument/2006/relationships/slide" Target="slides/slide500.xml"/><Relationship Id="rId525" Type="http://schemas.openxmlformats.org/officeDocument/2006/relationships/slide" Target="slides/slide501.xml"/><Relationship Id="rId526" Type="http://schemas.openxmlformats.org/officeDocument/2006/relationships/slide" Target="slides/slide502.xml"/><Relationship Id="rId527" Type="http://schemas.openxmlformats.org/officeDocument/2006/relationships/slide" Target="slides/slide503.xml"/><Relationship Id="rId528" Type="http://schemas.openxmlformats.org/officeDocument/2006/relationships/slide" Target="slides/slide504.xml"/><Relationship Id="rId529" Type="http://schemas.openxmlformats.org/officeDocument/2006/relationships/slide" Target="slides/slide505.xml"/><Relationship Id="rId180" Type="http://schemas.openxmlformats.org/officeDocument/2006/relationships/slide" Target="slides/slide156.xml"/><Relationship Id="rId181" Type="http://schemas.openxmlformats.org/officeDocument/2006/relationships/slide" Target="slides/slide157.xml"/><Relationship Id="rId182" Type="http://schemas.openxmlformats.org/officeDocument/2006/relationships/slide" Target="slides/slide158.xml"/><Relationship Id="rId183" Type="http://schemas.openxmlformats.org/officeDocument/2006/relationships/slide" Target="slides/slide159.xml"/><Relationship Id="rId184" Type="http://schemas.openxmlformats.org/officeDocument/2006/relationships/slide" Target="slides/slide160.xml"/><Relationship Id="rId185" Type="http://schemas.openxmlformats.org/officeDocument/2006/relationships/slide" Target="slides/slide161.xml"/><Relationship Id="rId186" Type="http://schemas.openxmlformats.org/officeDocument/2006/relationships/slide" Target="slides/slide162.xml"/><Relationship Id="rId187" Type="http://schemas.openxmlformats.org/officeDocument/2006/relationships/slide" Target="slides/slide163.xml"/><Relationship Id="rId188" Type="http://schemas.openxmlformats.org/officeDocument/2006/relationships/slide" Target="slides/slide164.xml"/><Relationship Id="rId189" Type="http://schemas.openxmlformats.org/officeDocument/2006/relationships/slide" Target="slides/slide165.xml"/><Relationship Id="rId240" Type="http://schemas.openxmlformats.org/officeDocument/2006/relationships/slide" Target="slides/slide216.xml"/><Relationship Id="rId241" Type="http://schemas.openxmlformats.org/officeDocument/2006/relationships/slide" Target="slides/slide217.xml"/><Relationship Id="rId242" Type="http://schemas.openxmlformats.org/officeDocument/2006/relationships/slide" Target="slides/slide218.xml"/><Relationship Id="rId243" Type="http://schemas.openxmlformats.org/officeDocument/2006/relationships/slide" Target="slides/slide219.xml"/><Relationship Id="rId244" Type="http://schemas.openxmlformats.org/officeDocument/2006/relationships/slide" Target="slides/slide220.xml"/><Relationship Id="rId245" Type="http://schemas.openxmlformats.org/officeDocument/2006/relationships/slide" Target="slides/slide221.xml"/><Relationship Id="rId246" Type="http://schemas.openxmlformats.org/officeDocument/2006/relationships/slide" Target="slides/slide222.xml"/><Relationship Id="rId247" Type="http://schemas.openxmlformats.org/officeDocument/2006/relationships/slide" Target="slides/slide223.xml"/><Relationship Id="rId248" Type="http://schemas.openxmlformats.org/officeDocument/2006/relationships/slide" Target="slides/slide224.xml"/><Relationship Id="rId249" Type="http://schemas.openxmlformats.org/officeDocument/2006/relationships/slide" Target="slides/slide225.xml"/><Relationship Id="rId300" Type="http://schemas.openxmlformats.org/officeDocument/2006/relationships/slide" Target="slides/slide276.xml"/><Relationship Id="rId301" Type="http://schemas.openxmlformats.org/officeDocument/2006/relationships/slide" Target="slides/slide277.xml"/><Relationship Id="rId302" Type="http://schemas.openxmlformats.org/officeDocument/2006/relationships/slide" Target="slides/slide278.xml"/><Relationship Id="rId303" Type="http://schemas.openxmlformats.org/officeDocument/2006/relationships/slide" Target="slides/slide279.xml"/><Relationship Id="rId304" Type="http://schemas.openxmlformats.org/officeDocument/2006/relationships/slide" Target="slides/slide280.xml"/><Relationship Id="rId305" Type="http://schemas.openxmlformats.org/officeDocument/2006/relationships/slide" Target="slides/slide281.xml"/><Relationship Id="rId306" Type="http://schemas.openxmlformats.org/officeDocument/2006/relationships/slide" Target="slides/slide282.xml"/><Relationship Id="rId307" Type="http://schemas.openxmlformats.org/officeDocument/2006/relationships/slide" Target="slides/slide283.xml"/><Relationship Id="rId308" Type="http://schemas.openxmlformats.org/officeDocument/2006/relationships/slide" Target="slides/slide284.xml"/><Relationship Id="rId309" Type="http://schemas.openxmlformats.org/officeDocument/2006/relationships/slide" Target="slides/slide285.xml"/><Relationship Id="rId470" Type="http://schemas.openxmlformats.org/officeDocument/2006/relationships/slide" Target="slides/slide446.xml"/><Relationship Id="rId471" Type="http://schemas.openxmlformats.org/officeDocument/2006/relationships/slide" Target="slides/slide447.xml"/><Relationship Id="rId472" Type="http://schemas.openxmlformats.org/officeDocument/2006/relationships/slide" Target="slides/slide448.xml"/><Relationship Id="rId473" Type="http://schemas.openxmlformats.org/officeDocument/2006/relationships/slide" Target="slides/slide449.xml"/><Relationship Id="rId474" Type="http://schemas.openxmlformats.org/officeDocument/2006/relationships/slide" Target="slides/slide450.xml"/><Relationship Id="rId475" Type="http://schemas.openxmlformats.org/officeDocument/2006/relationships/slide" Target="slides/slide451.xml"/><Relationship Id="rId476" Type="http://schemas.openxmlformats.org/officeDocument/2006/relationships/slide" Target="slides/slide452.xml"/><Relationship Id="rId477" Type="http://schemas.openxmlformats.org/officeDocument/2006/relationships/slide" Target="slides/slide453.xml"/><Relationship Id="rId478" Type="http://schemas.openxmlformats.org/officeDocument/2006/relationships/slide" Target="slides/slide454.xml"/><Relationship Id="rId479" Type="http://schemas.openxmlformats.org/officeDocument/2006/relationships/slide" Target="slides/slide455.xml"/><Relationship Id="rId530" Type="http://schemas.openxmlformats.org/officeDocument/2006/relationships/slide" Target="slides/slide506.xml"/><Relationship Id="rId531" Type="http://schemas.openxmlformats.org/officeDocument/2006/relationships/slide" Target="slides/slide507.xml"/><Relationship Id="rId532" Type="http://schemas.openxmlformats.org/officeDocument/2006/relationships/slide" Target="slides/slide508.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533" Type="http://schemas.openxmlformats.org/officeDocument/2006/relationships/slide" Target="slides/slide509.xml"/><Relationship Id="rId534" Type="http://schemas.openxmlformats.org/officeDocument/2006/relationships/slide" Target="slides/slide51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90" Type="http://schemas.openxmlformats.org/officeDocument/2006/relationships/slide" Target="slides/slide166.xml"/><Relationship Id="rId191" Type="http://schemas.openxmlformats.org/officeDocument/2006/relationships/slide" Target="slides/slide167.xml"/><Relationship Id="rId192" Type="http://schemas.openxmlformats.org/officeDocument/2006/relationships/slide" Target="slides/slide168.xml"/><Relationship Id="rId193" Type="http://schemas.openxmlformats.org/officeDocument/2006/relationships/slide" Target="slides/slide169.xml"/><Relationship Id="rId194" Type="http://schemas.openxmlformats.org/officeDocument/2006/relationships/slide" Target="slides/slide170.xml"/><Relationship Id="rId195" Type="http://schemas.openxmlformats.org/officeDocument/2006/relationships/slide" Target="slides/slide171.xml"/><Relationship Id="rId196" Type="http://schemas.openxmlformats.org/officeDocument/2006/relationships/slide" Target="slides/slide172.xml"/><Relationship Id="rId197" Type="http://schemas.openxmlformats.org/officeDocument/2006/relationships/slide" Target="slides/slide173.xml"/><Relationship Id="rId198" Type="http://schemas.openxmlformats.org/officeDocument/2006/relationships/slide" Target="slides/slide174.xml"/><Relationship Id="rId199" Type="http://schemas.openxmlformats.org/officeDocument/2006/relationships/slide" Target="slides/slide175.xml"/><Relationship Id="rId535" Type="http://schemas.openxmlformats.org/officeDocument/2006/relationships/slide" Target="slides/slide511.xml"/><Relationship Id="rId250" Type="http://schemas.openxmlformats.org/officeDocument/2006/relationships/slide" Target="slides/slide226.xml"/><Relationship Id="rId251" Type="http://schemas.openxmlformats.org/officeDocument/2006/relationships/slide" Target="slides/slide227.xml"/><Relationship Id="rId252" Type="http://schemas.openxmlformats.org/officeDocument/2006/relationships/slide" Target="slides/slide228.xml"/><Relationship Id="rId253" Type="http://schemas.openxmlformats.org/officeDocument/2006/relationships/slide" Target="slides/slide229.xml"/><Relationship Id="rId254" Type="http://schemas.openxmlformats.org/officeDocument/2006/relationships/slide" Target="slides/slide230.xml"/><Relationship Id="rId255" Type="http://schemas.openxmlformats.org/officeDocument/2006/relationships/slide" Target="slides/slide231.xml"/><Relationship Id="rId256" Type="http://schemas.openxmlformats.org/officeDocument/2006/relationships/slide" Target="slides/slide232.xml"/><Relationship Id="rId257" Type="http://schemas.openxmlformats.org/officeDocument/2006/relationships/slide" Target="slides/slide233.xml"/><Relationship Id="rId258" Type="http://schemas.openxmlformats.org/officeDocument/2006/relationships/slide" Target="slides/slide234.xml"/><Relationship Id="rId259" Type="http://schemas.openxmlformats.org/officeDocument/2006/relationships/slide" Target="slides/slide235.xml"/><Relationship Id="rId536" Type="http://schemas.openxmlformats.org/officeDocument/2006/relationships/slide" Target="slides/slide512.xml"/><Relationship Id="rId537" Type="http://schemas.openxmlformats.org/officeDocument/2006/relationships/slide" Target="slides/slide513.xml"/><Relationship Id="rId538" Type="http://schemas.openxmlformats.org/officeDocument/2006/relationships/slide" Target="slides/slide514.xml"/><Relationship Id="rId539" Type="http://schemas.openxmlformats.org/officeDocument/2006/relationships/slide" Target="slides/slide515.xml"/><Relationship Id="rId310" Type="http://schemas.openxmlformats.org/officeDocument/2006/relationships/slide" Target="slides/slide286.xml"/><Relationship Id="rId311" Type="http://schemas.openxmlformats.org/officeDocument/2006/relationships/slide" Target="slides/slide287.xml"/><Relationship Id="rId312" Type="http://schemas.openxmlformats.org/officeDocument/2006/relationships/slide" Target="slides/slide288.xml"/><Relationship Id="rId313" Type="http://schemas.openxmlformats.org/officeDocument/2006/relationships/slide" Target="slides/slide289.xml"/><Relationship Id="rId314" Type="http://schemas.openxmlformats.org/officeDocument/2006/relationships/slide" Target="slides/slide290.xml"/><Relationship Id="rId315" Type="http://schemas.openxmlformats.org/officeDocument/2006/relationships/slide" Target="slides/slide291.xml"/><Relationship Id="rId316" Type="http://schemas.openxmlformats.org/officeDocument/2006/relationships/slide" Target="slides/slide292.xml"/><Relationship Id="rId317" Type="http://schemas.openxmlformats.org/officeDocument/2006/relationships/slide" Target="slides/slide293.xml"/><Relationship Id="rId318" Type="http://schemas.openxmlformats.org/officeDocument/2006/relationships/slide" Target="slides/slide294.xml"/><Relationship Id="rId319" Type="http://schemas.openxmlformats.org/officeDocument/2006/relationships/slide" Target="slides/slide295.xml"/><Relationship Id="rId480" Type="http://schemas.openxmlformats.org/officeDocument/2006/relationships/slide" Target="slides/slide456.xml"/><Relationship Id="rId481" Type="http://schemas.openxmlformats.org/officeDocument/2006/relationships/slide" Target="slides/slide457.xml"/><Relationship Id="rId482" Type="http://schemas.openxmlformats.org/officeDocument/2006/relationships/slide" Target="slides/slide458.xml"/><Relationship Id="rId483" Type="http://schemas.openxmlformats.org/officeDocument/2006/relationships/slide" Target="slides/slide459.xml"/><Relationship Id="rId484" Type="http://schemas.openxmlformats.org/officeDocument/2006/relationships/slide" Target="slides/slide460.xml"/><Relationship Id="rId485" Type="http://schemas.openxmlformats.org/officeDocument/2006/relationships/slide" Target="slides/slide461.xml"/><Relationship Id="rId486" Type="http://schemas.openxmlformats.org/officeDocument/2006/relationships/slide" Target="slides/slide462.xml"/><Relationship Id="rId487" Type="http://schemas.openxmlformats.org/officeDocument/2006/relationships/slide" Target="slides/slide463.xml"/><Relationship Id="rId488" Type="http://schemas.openxmlformats.org/officeDocument/2006/relationships/slide" Target="slides/slide464.xml"/><Relationship Id="rId489" Type="http://schemas.openxmlformats.org/officeDocument/2006/relationships/slide" Target="slides/slide465.xml"/><Relationship Id="rId540" Type="http://schemas.openxmlformats.org/officeDocument/2006/relationships/slide" Target="slides/slide516.xml"/><Relationship Id="rId541" Type="http://schemas.openxmlformats.org/officeDocument/2006/relationships/slide" Target="slides/slide517.xml"/><Relationship Id="rId542" Type="http://schemas.openxmlformats.org/officeDocument/2006/relationships/slide" Target="slides/slide518.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543" Type="http://schemas.openxmlformats.org/officeDocument/2006/relationships/slide" Target="slides/slide519.xml"/><Relationship Id="rId544" Type="http://schemas.openxmlformats.org/officeDocument/2006/relationships/slide" Target="slides/slide520.xml"/><Relationship Id="rId545" Type="http://schemas.openxmlformats.org/officeDocument/2006/relationships/slide" Target="slides/slide521.xml"/><Relationship Id="rId546" Type="http://schemas.openxmlformats.org/officeDocument/2006/relationships/slide" Target="slides/slide522.xml"/><Relationship Id="rId547" Type="http://schemas.openxmlformats.org/officeDocument/2006/relationships/slide" Target="slides/slide523.xml"/><Relationship Id="rId548" Type="http://schemas.openxmlformats.org/officeDocument/2006/relationships/slide" Target="slides/slide524.xml"/><Relationship Id="rId549" Type="http://schemas.openxmlformats.org/officeDocument/2006/relationships/slide" Target="slides/slide525.xml"/><Relationship Id="rId600" Type="http://schemas.openxmlformats.org/officeDocument/2006/relationships/slide" Target="slides/slide576.xml"/><Relationship Id="rId601" Type="http://schemas.openxmlformats.org/officeDocument/2006/relationships/slide" Target="slides/slide577.xml"/><Relationship Id="rId602" Type="http://schemas.openxmlformats.org/officeDocument/2006/relationships/slide" Target="slides/slide578.xml"/><Relationship Id="rId603" Type="http://schemas.openxmlformats.org/officeDocument/2006/relationships/slide" Target="slides/slide579.xml"/><Relationship Id="rId604" Type="http://schemas.openxmlformats.org/officeDocument/2006/relationships/slide" Target="slides/slide580.xml"/><Relationship Id="rId605" Type="http://schemas.openxmlformats.org/officeDocument/2006/relationships/slide" Target="slides/slide581.xml"/><Relationship Id="rId606" Type="http://schemas.openxmlformats.org/officeDocument/2006/relationships/slide" Target="slides/slide582.xml"/><Relationship Id="rId607" Type="http://schemas.openxmlformats.org/officeDocument/2006/relationships/slide" Target="slides/slide583.xml"/><Relationship Id="rId608" Type="http://schemas.openxmlformats.org/officeDocument/2006/relationships/slide" Target="slides/slide584.xml"/><Relationship Id="rId609" Type="http://schemas.openxmlformats.org/officeDocument/2006/relationships/slide" Target="slides/slide585.xml"/><Relationship Id="rId260" Type="http://schemas.openxmlformats.org/officeDocument/2006/relationships/slide" Target="slides/slide236.xml"/><Relationship Id="rId261" Type="http://schemas.openxmlformats.org/officeDocument/2006/relationships/slide" Target="slides/slide237.xml"/><Relationship Id="rId262" Type="http://schemas.openxmlformats.org/officeDocument/2006/relationships/slide" Target="slides/slide238.xml"/><Relationship Id="rId263" Type="http://schemas.openxmlformats.org/officeDocument/2006/relationships/slide" Target="slides/slide239.xml"/><Relationship Id="rId264" Type="http://schemas.openxmlformats.org/officeDocument/2006/relationships/slide" Target="slides/slide240.xml"/><Relationship Id="rId265" Type="http://schemas.openxmlformats.org/officeDocument/2006/relationships/slide" Target="slides/slide241.xml"/><Relationship Id="rId266" Type="http://schemas.openxmlformats.org/officeDocument/2006/relationships/slide" Target="slides/slide242.xml"/><Relationship Id="rId267" Type="http://schemas.openxmlformats.org/officeDocument/2006/relationships/slide" Target="slides/slide243.xml"/><Relationship Id="rId268" Type="http://schemas.openxmlformats.org/officeDocument/2006/relationships/slide" Target="slides/slide244.xml"/><Relationship Id="rId269" Type="http://schemas.openxmlformats.org/officeDocument/2006/relationships/slide" Target="slides/slide245.xml"/><Relationship Id="rId320" Type="http://schemas.openxmlformats.org/officeDocument/2006/relationships/slide" Target="slides/slide296.xml"/><Relationship Id="rId321" Type="http://schemas.openxmlformats.org/officeDocument/2006/relationships/slide" Target="slides/slide297.xml"/><Relationship Id="rId322" Type="http://schemas.openxmlformats.org/officeDocument/2006/relationships/slide" Target="slides/slide298.xml"/><Relationship Id="rId323" Type="http://schemas.openxmlformats.org/officeDocument/2006/relationships/slide" Target="slides/slide299.xml"/><Relationship Id="rId324" Type="http://schemas.openxmlformats.org/officeDocument/2006/relationships/slide" Target="slides/slide300.xml"/><Relationship Id="rId325" Type="http://schemas.openxmlformats.org/officeDocument/2006/relationships/slide" Target="slides/slide301.xml"/><Relationship Id="rId326" Type="http://schemas.openxmlformats.org/officeDocument/2006/relationships/slide" Target="slides/slide302.xml"/><Relationship Id="rId327" Type="http://schemas.openxmlformats.org/officeDocument/2006/relationships/slide" Target="slides/slide303.xml"/><Relationship Id="rId328" Type="http://schemas.openxmlformats.org/officeDocument/2006/relationships/slide" Target="slides/slide304.xml"/><Relationship Id="rId329" Type="http://schemas.openxmlformats.org/officeDocument/2006/relationships/slide" Target="slides/slide305.xml"/><Relationship Id="rId490" Type="http://schemas.openxmlformats.org/officeDocument/2006/relationships/slide" Target="slides/slide466.xml"/><Relationship Id="rId491" Type="http://schemas.openxmlformats.org/officeDocument/2006/relationships/slide" Target="slides/slide467.xml"/><Relationship Id="rId492" Type="http://schemas.openxmlformats.org/officeDocument/2006/relationships/slide" Target="slides/slide468.xml"/><Relationship Id="rId493" Type="http://schemas.openxmlformats.org/officeDocument/2006/relationships/slide" Target="slides/slide469.xml"/><Relationship Id="rId494" Type="http://schemas.openxmlformats.org/officeDocument/2006/relationships/slide" Target="slides/slide470.xml"/><Relationship Id="rId495" Type="http://schemas.openxmlformats.org/officeDocument/2006/relationships/slide" Target="slides/slide471.xml"/><Relationship Id="rId496" Type="http://schemas.openxmlformats.org/officeDocument/2006/relationships/slide" Target="slides/slide472.xml"/><Relationship Id="rId497" Type="http://schemas.openxmlformats.org/officeDocument/2006/relationships/slide" Target="slides/slide473.xml"/><Relationship Id="rId498" Type="http://schemas.openxmlformats.org/officeDocument/2006/relationships/slide" Target="slides/slide474.xml"/><Relationship Id="rId499" Type="http://schemas.openxmlformats.org/officeDocument/2006/relationships/slide" Target="slides/slide475.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550" Type="http://schemas.openxmlformats.org/officeDocument/2006/relationships/slide" Target="slides/slide526.xml"/><Relationship Id="rId551" Type="http://schemas.openxmlformats.org/officeDocument/2006/relationships/slide" Target="slides/slide527.xml"/><Relationship Id="rId552" Type="http://schemas.openxmlformats.org/officeDocument/2006/relationships/slide" Target="slides/slide528.xml"/><Relationship Id="rId553" Type="http://schemas.openxmlformats.org/officeDocument/2006/relationships/slide" Target="slides/slide529.xml"/><Relationship Id="rId554" Type="http://schemas.openxmlformats.org/officeDocument/2006/relationships/slide" Target="slides/slide530.xml"/><Relationship Id="rId555" Type="http://schemas.openxmlformats.org/officeDocument/2006/relationships/slide" Target="slides/slide531.xml"/><Relationship Id="rId556" Type="http://schemas.openxmlformats.org/officeDocument/2006/relationships/slide" Target="slides/slide532.xml"/><Relationship Id="rId557" Type="http://schemas.openxmlformats.org/officeDocument/2006/relationships/slide" Target="slides/slide533.xml"/><Relationship Id="rId558" Type="http://schemas.openxmlformats.org/officeDocument/2006/relationships/slide" Target="slides/slide534.xml"/><Relationship Id="rId559" Type="http://schemas.openxmlformats.org/officeDocument/2006/relationships/slide" Target="slides/slide535.xml"/><Relationship Id="rId610" Type="http://schemas.openxmlformats.org/officeDocument/2006/relationships/slide" Target="slides/slide586.xml"/><Relationship Id="rId611" Type="http://schemas.openxmlformats.org/officeDocument/2006/relationships/slide" Target="slides/slide587.xml"/><Relationship Id="rId612" Type="http://schemas.openxmlformats.org/officeDocument/2006/relationships/slide" Target="slides/slide588.xml"/><Relationship Id="rId613" Type="http://schemas.openxmlformats.org/officeDocument/2006/relationships/slide" Target="slides/slide589.xml"/><Relationship Id="rId614" Type="http://schemas.openxmlformats.org/officeDocument/2006/relationships/slide" Target="slides/slide590.xml"/><Relationship Id="rId615" Type="http://schemas.openxmlformats.org/officeDocument/2006/relationships/slide" Target="slides/slide591.xml"/><Relationship Id="rId616" Type="http://schemas.openxmlformats.org/officeDocument/2006/relationships/slide" Target="slides/slide592.xml"/><Relationship Id="rId617" Type="http://schemas.openxmlformats.org/officeDocument/2006/relationships/slide" Target="slides/slide593.xml"/><Relationship Id="rId270" Type="http://schemas.openxmlformats.org/officeDocument/2006/relationships/slide" Target="slides/slide246.xml"/><Relationship Id="rId271" Type="http://schemas.openxmlformats.org/officeDocument/2006/relationships/slide" Target="slides/slide247.xml"/><Relationship Id="rId272" Type="http://schemas.openxmlformats.org/officeDocument/2006/relationships/slide" Target="slides/slide248.xml"/><Relationship Id="rId273" Type="http://schemas.openxmlformats.org/officeDocument/2006/relationships/slide" Target="slides/slide249.xml"/><Relationship Id="rId274" Type="http://schemas.openxmlformats.org/officeDocument/2006/relationships/slide" Target="slides/slide250.xml"/><Relationship Id="rId275" Type="http://schemas.openxmlformats.org/officeDocument/2006/relationships/slide" Target="slides/slide251.xml"/><Relationship Id="rId276" Type="http://schemas.openxmlformats.org/officeDocument/2006/relationships/slide" Target="slides/slide252.xml"/><Relationship Id="rId277" Type="http://schemas.openxmlformats.org/officeDocument/2006/relationships/slide" Target="slides/slide253.xml"/><Relationship Id="rId278" Type="http://schemas.openxmlformats.org/officeDocument/2006/relationships/slide" Target="slides/slide254.xml"/><Relationship Id="rId279" Type="http://schemas.openxmlformats.org/officeDocument/2006/relationships/slide" Target="slides/slide255.xml"/><Relationship Id="rId618" Type="http://schemas.openxmlformats.org/officeDocument/2006/relationships/slide" Target="slides/slide594.xml"/><Relationship Id="rId619" Type="http://schemas.openxmlformats.org/officeDocument/2006/relationships/slide" Target="slides/slide595.xml"/><Relationship Id="rId330" Type="http://schemas.openxmlformats.org/officeDocument/2006/relationships/slide" Target="slides/slide306.xml"/><Relationship Id="rId331" Type="http://schemas.openxmlformats.org/officeDocument/2006/relationships/slide" Target="slides/slide307.xml"/><Relationship Id="rId332" Type="http://schemas.openxmlformats.org/officeDocument/2006/relationships/slide" Target="slides/slide308.xml"/><Relationship Id="rId333" Type="http://schemas.openxmlformats.org/officeDocument/2006/relationships/slide" Target="slides/slide309.xml"/><Relationship Id="rId334" Type="http://schemas.openxmlformats.org/officeDocument/2006/relationships/slide" Target="slides/slide310.xml"/><Relationship Id="rId335" Type="http://schemas.openxmlformats.org/officeDocument/2006/relationships/slide" Target="slides/slide311.xml"/><Relationship Id="rId336" Type="http://schemas.openxmlformats.org/officeDocument/2006/relationships/slide" Target="slides/slide312.xml"/><Relationship Id="rId337" Type="http://schemas.openxmlformats.org/officeDocument/2006/relationships/slide" Target="slides/slide313.xml"/><Relationship Id="rId338" Type="http://schemas.openxmlformats.org/officeDocument/2006/relationships/slide" Target="slides/slide314.xml"/><Relationship Id="rId339" Type="http://schemas.openxmlformats.org/officeDocument/2006/relationships/slide" Target="slides/slide315.xml"/><Relationship Id="rId110" Type="http://schemas.openxmlformats.org/officeDocument/2006/relationships/slide" Target="slides/slide86.xml"/><Relationship Id="rId111" Type="http://schemas.openxmlformats.org/officeDocument/2006/relationships/slide" Target="slides/slide87.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560" Type="http://schemas.openxmlformats.org/officeDocument/2006/relationships/slide" Target="slides/slide536.xml"/><Relationship Id="rId561" Type="http://schemas.openxmlformats.org/officeDocument/2006/relationships/slide" Target="slides/slide537.xml"/><Relationship Id="rId562" Type="http://schemas.openxmlformats.org/officeDocument/2006/relationships/slide" Target="slides/slide538.xml"/><Relationship Id="rId563" Type="http://schemas.openxmlformats.org/officeDocument/2006/relationships/slide" Target="slides/slide539.xml"/><Relationship Id="rId564" Type="http://schemas.openxmlformats.org/officeDocument/2006/relationships/slide" Target="slides/slide540.xml"/><Relationship Id="rId565" Type="http://schemas.openxmlformats.org/officeDocument/2006/relationships/slide" Target="slides/slide541.xml"/><Relationship Id="rId566" Type="http://schemas.openxmlformats.org/officeDocument/2006/relationships/slide" Target="slides/slide542.xml"/><Relationship Id="rId567" Type="http://schemas.openxmlformats.org/officeDocument/2006/relationships/slide" Target="slides/slide543.xml"/><Relationship Id="rId568" Type="http://schemas.openxmlformats.org/officeDocument/2006/relationships/slide" Target="slides/slide544.xml"/><Relationship Id="rId569" Type="http://schemas.openxmlformats.org/officeDocument/2006/relationships/slide" Target="slides/slide545.xml"/><Relationship Id="rId620" Type="http://schemas.openxmlformats.org/officeDocument/2006/relationships/slide" Target="slides/slide596.xml"/><Relationship Id="rId621" Type="http://schemas.openxmlformats.org/officeDocument/2006/relationships/slide" Target="slides/slide597.xml"/><Relationship Id="rId622" Type="http://schemas.openxmlformats.org/officeDocument/2006/relationships/slide" Target="slides/slide598.xml"/><Relationship Id="rId623" Type="http://schemas.openxmlformats.org/officeDocument/2006/relationships/slide" Target="slides/slide599.xml"/><Relationship Id="rId624" Type="http://schemas.openxmlformats.org/officeDocument/2006/relationships/slide" Target="slides/slide600.xml"/><Relationship Id="rId625" Type="http://schemas.openxmlformats.org/officeDocument/2006/relationships/slide" Target="slides/slide601.xml"/><Relationship Id="rId626" Type="http://schemas.openxmlformats.org/officeDocument/2006/relationships/slide" Target="slides/slide602.xml"/><Relationship Id="rId627" Type="http://schemas.openxmlformats.org/officeDocument/2006/relationships/slide" Target="slides/slide603.xml"/><Relationship Id="rId280" Type="http://schemas.openxmlformats.org/officeDocument/2006/relationships/slide" Target="slides/slide256.xml"/><Relationship Id="rId281" Type="http://schemas.openxmlformats.org/officeDocument/2006/relationships/slide" Target="slides/slide257.xml"/><Relationship Id="rId282" Type="http://schemas.openxmlformats.org/officeDocument/2006/relationships/slide" Target="slides/slide258.xml"/><Relationship Id="rId283" Type="http://schemas.openxmlformats.org/officeDocument/2006/relationships/slide" Target="slides/slide259.xml"/><Relationship Id="rId284" Type="http://schemas.openxmlformats.org/officeDocument/2006/relationships/slide" Target="slides/slide260.xml"/><Relationship Id="rId285" Type="http://schemas.openxmlformats.org/officeDocument/2006/relationships/slide" Target="slides/slide261.xml"/><Relationship Id="rId286" Type="http://schemas.openxmlformats.org/officeDocument/2006/relationships/slide" Target="slides/slide262.xml"/><Relationship Id="rId287" Type="http://schemas.openxmlformats.org/officeDocument/2006/relationships/slide" Target="slides/slide263.xml"/><Relationship Id="rId288" Type="http://schemas.openxmlformats.org/officeDocument/2006/relationships/slide" Target="slides/slide264.xml"/><Relationship Id="rId289" Type="http://schemas.openxmlformats.org/officeDocument/2006/relationships/slide" Target="slides/slide265.xml"/><Relationship Id="rId628" Type="http://schemas.openxmlformats.org/officeDocument/2006/relationships/slide" Target="slides/slide604.xml"/><Relationship Id="rId629" Type="http://schemas.openxmlformats.org/officeDocument/2006/relationships/slide" Target="slides/slide605.xml"/><Relationship Id="rId340" Type="http://schemas.openxmlformats.org/officeDocument/2006/relationships/slide" Target="slides/slide316.xml"/><Relationship Id="rId341" Type="http://schemas.openxmlformats.org/officeDocument/2006/relationships/slide" Target="slides/slide317.xml"/><Relationship Id="rId342" Type="http://schemas.openxmlformats.org/officeDocument/2006/relationships/slide" Target="slides/slide318.xml"/><Relationship Id="rId343" Type="http://schemas.openxmlformats.org/officeDocument/2006/relationships/slide" Target="slides/slide319.xml"/><Relationship Id="rId344" Type="http://schemas.openxmlformats.org/officeDocument/2006/relationships/slide" Target="slides/slide320.xml"/><Relationship Id="rId345" Type="http://schemas.openxmlformats.org/officeDocument/2006/relationships/slide" Target="slides/slide321.xml"/><Relationship Id="rId346" Type="http://schemas.openxmlformats.org/officeDocument/2006/relationships/slide" Target="slides/slide322.xml"/><Relationship Id="rId347" Type="http://schemas.openxmlformats.org/officeDocument/2006/relationships/slide" Target="slides/slide323.xml"/><Relationship Id="rId348" Type="http://schemas.openxmlformats.org/officeDocument/2006/relationships/slide" Target="slides/slide324.xml"/><Relationship Id="rId349" Type="http://schemas.openxmlformats.org/officeDocument/2006/relationships/slide" Target="slides/slide325.xml"/><Relationship Id="rId400" Type="http://schemas.openxmlformats.org/officeDocument/2006/relationships/slide" Target="slides/slide376.xml"/><Relationship Id="rId401" Type="http://schemas.openxmlformats.org/officeDocument/2006/relationships/slide" Target="slides/slide377.xml"/><Relationship Id="rId402" Type="http://schemas.openxmlformats.org/officeDocument/2006/relationships/slide" Target="slides/slide378.xml"/><Relationship Id="rId403" Type="http://schemas.openxmlformats.org/officeDocument/2006/relationships/slide" Target="slides/slide379.xml"/><Relationship Id="rId404" Type="http://schemas.openxmlformats.org/officeDocument/2006/relationships/slide" Target="slides/slide380.xml"/><Relationship Id="rId405" Type="http://schemas.openxmlformats.org/officeDocument/2006/relationships/slide" Target="slides/slide381.xml"/><Relationship Id="rId406" Type="http://schemas.openxmlformats.org/officeDocument/2006/relationships/slide" Target="slides/slide382.xml"/><Relationship Id="rId407" Type="http://schemas.openxmlformats.org/officeDocument/2006/relationships/slide" Target="slides/slide383.xml"/><Relationship Id="rId408" Type="http://schemas.openxmlformats.org/officeDocument/2006/relationships/slide" Target="slides/slide384.xml"/><Relationship Id="rId409" Type="http://schemas.openxmlformats.org/officeDocument/2006/relationships/slide" Target="slides/slide38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570" Type="http://schemas.openxmlformats.org/officeDocument/2006/relationships/slide" Target="slides/slide546.xml"/><Relationship Id="rId571" Type="http://schemas.openxmlformats.org/officeDocument/2006/relationships/slide" Target="slides/slide547.xml"/><Relationship Id="rId572" Type="http://schemas.openxmlformats.org/officeDocument/2006/relationships/slide" Target="slides/slide548.xml"/><Relationship Id="rId573" Type="http://schemas.openxmlformats.org/officeDocument/2006/relationships/slide" Target="slides/slide549.xml"/><Relationship Id="rId574" Type="http://schemas.openxmlformats.org/officeDocument/2006/relationships/slide" Target="slides/slide550.xml"/><Relationship Id="rId575" Type="http://schemas.openxmlformats.org/officeDocument/2006/relationships/slide" Target="slides/slide551.xml"/><Relationship Id="rId576" Type="http://schemas.openxmlformats.org/officeDocument/2006/relationships/slide" Target="slides/slide552.xml"/><Relationship Id="rId577" Type="http://schemas.openxmlformats.org/officeDocument/2006/relationships/slide" Target="slides/slide553.xml"/><Relationship Id="rId578" Type="http://schemas.openxmlformats.org/officeDocument/2006/relationships/slide" Target="slides/slide554.xml"/><Relationship Id="rId579" Type="http://schemas.openxmlformats.org/officeDocument/2006/relationships/slide" Target="slides/slide555.xml"/><Relationship Id="rId630" Type="http://schemas.openxmlformats.org/officeDocument/2006/relationships/slide" Target="slides/slide606.xml"/><Relationship Id="rId631" Type="http://schemas.openxmlformats.org/officeDocument/2006/relationships/slide" Target="slides/slide607.xml"/><Relationship Id="rId632" Type="http://schemas.openxmlformats.org/officeDocument/2006/relationships/slide" Target="slides/slide608.xml"/><Relationship Id="rId633" Type="http://schemas.openxmlformats.org/officeDocument/2006/relationships/notesMaster" Target="notesMasters/notesMaster1.xml"/><Relationship Id="rId634" Type="http://schemas.openxmlformats.org/officeDocument/2006/relationships/handoutMaster" Target="handoutMasters/handoutMaster1.xml"/><Relationship Id="rId635" Type="http://schemas.openxmlformats.org/officeDocument/2006/relationships/printerSettings" Target="printerSettings/printerSettings1.bin"/><Relationship Id="rId636" Type="http://schemas.openxmlformats.org/officeDocument/2006/relationships/commentAuthors" Target="commentAuthors.xml"/><Relationship Id="rId637" Type="http://schemas.openxmlformats.org/officeDocument/2006/relationships/presProps" Target="presProps.xml"/><Relationship Id="rId290" Type="http://schemas.openxmlformats.org/officeDocument/2006/relationships/slide" Target="slides/slide266.xml"/><Relationship Id="rId291" Type="http://schemas.openxmlformats.org/officeDocument/2006/relationships/slide" Target="slides/slide267.xml"/><Relationship Id="rId292" Type="http://schemas.openxmlformats.org/officeDocument/2006/relationships/slide" Target="slides/slide268.xml"/><Relationship Id="rId293" Type="http://schemas.openxmlformats.org/officeDocument/2006/relationships/slide" Target="slides/slide269.xml"/><Relationship Id="rId294" Type="http://schemas.openxmlformats.org/officeDocument/2006/relationships/slide" Target="slides/slide270.xml"/><Relationship Id="rId295" Type="http://schemas.openxmlformats.org/officeDocument/2006/relationships/slide" Target="slides/slide271.xml"/><Relationship Id="rId296" Type="http://schemas.openxmlformats.org/officeDocument/2006/relationships/slide" Target="slides/slide272.xml"/><Relationship Id="rId297" Type="http://schemas.openxmlformats.org/officeDocument/2006/relationships/slide" Target="slides/slide273.xml"/><Relationship Id="rId298" Type="http://schemas.openxmlformats.org/officeDocument/2006/relationships/slide" Target="slides/slide274.xml"/><Relationship Id="rId299" Type="http://schemas.openxmlformats.org/officeDocument/2006/relationships/slide" Target="slides/slide275.xml"/><Relationship Id="rId638" Type="http://schemas.openxmlformats.org/officeDocument/2006/relationships/viewProps" Target="viewProps.xml"/><Relationship Id="rId639" Type="http://schemas.openxmlformats.org/officeDocument/2006/relationships/theme" Target="theme/theme1.xml"/><Relationship Id="rId350" Type="http://schemas.openxmlformats.org/officeDocument/2006/relationships/slide" Target="slides/slide326.xml"/><Relationship Id="rId351" Type="http://schemas.openxmlformats.org/officeDocument/2006/relationships/slide" Target="slides/slide327.xml"/><Relationship Id="rId352" Type="http://schemas.openxmlformats.org/officeDocument/2006/relationships/slide" Target="slides/slide328.xml"/><Relationship Id="rId353" Type="http://schemas.openxmlformats.org/officeDocument/2006/relationships/slide" Target="slides/slide329.xml"/><Relationship Id="rId354" Type="http://schemas.openxmlformats.org/officeDocument/2006/relationships/slide" Target="slides/slide330.xml"/><Relationship Id="rId355" Type="http://schemas.openxmlformats.org/officeDocument/2006/relationships/slide" Target="slides/slide331.xml"/><Relationship Id="rId356" Type="http://schemas.openxmlformats.org/officeDocument/2006/relationships/slide" Target="slides/slide332.xml"/><Relationship Id="rId357" Type="http://schemas.openxmlformats.org/officeDocument/2006/relationships/slide" Target="slides/slide333.xml"/><Relationship Id="rId358" Type="http://schemas.openxmlformats.org/officeDocument/2006/relationships/slide" Target="slides/slide334.xml"/><Relationship Id="rId359" Type="http://schemas.openxmlformats.org/officeDocument/2006/relationships/slide" Target="slides/slide335.xml"/><Relationship Id="rId410" Type="http://schemas.openxmlformats.org/officeDocument/2006/relationships/slide" Target="slides/slide386.xml"/><Relationship Id="rId411" Type="http://schemas.openxmlformats.org/officeDocument/2006/relationships/slide" Target="slides/slide387.xml"/><Relationship Id="rId412" Type="http://schemas.openxmlformats.org/officeDocument/2006/relationships/slide" Target="slides/slide388.xml"/><Relationship Id="rId413" Type="http://schemas.openxmlformats.org/officeDocument/2006/relationships/slide" Target="slides/slide389.xml"/><Relationship Id="rId414" Type="http://schemas.openxmlformats.org/officeDocument/2006/relationships/slide" Target="slides/slide390.xml"/><Relationship Id="rId415" Type="http://schemas.openxmlformats.org/officeDocument/2006/relationships/slide" Target="slides/slide391.xml"/><Relationship Id="rId416" Type="http://schemas.openxmlformats.org/officeDocument/2006/relationships/slide" Target="slides/slide392.xml"/><Relationship Id="rId417" Type="http://schemas.openxmlformats.org/officeDocument/2006/relationships/slide" Target="slides/slide393.xml"/><Relationship Id="rId418" Type="http://schemas.openxmlformats.org/officeDocument/2006/relationships/slide" Target="slides/slide394.xml"/><Relationship Id="rId419" Type="http://schemas.openxmlformats.org/officeDocument/2006/relationships/slide" Target="slides/slide39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99" Type="http://schemas.openxmlformats.org/officeDocument/2006/relationships/slide" Target="slides/slide75.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580" Type="http://schemas.openxmlformats.org/officeDocument/2006/relationships/slide" Target="slides/slide556.xml"/><Relationship Id="rId581" Type="http://schemas.openxmlformats.org/officeDocument/2006/relationships/slide" Target="slides/slide557.xml"/><Relationship Id="rId582" Type="http://schemas.openxmlformats.org/officeDocument/2006/relationships/slide" Target="slides/slide558.xml"/><Relationship Id="rId583" Type="http://schemas.openxmlformats.org/officeDocument/2006/relationships/slide" Target="slides/slide559.xml"/><Relationship Id="rId584" Type="http://schemas.openxmlformats.org/officeDocument/2006/relationships/slide" Target="slides/slide560.xml"/><Relationship Id="rId585" Type="http://schemas.openxmlformats.org/officeDocument/2006/relationships/slide" Target="slides/slide561.xml"/><Relationship Id="rId586" Type="http://schemas.openxmlformats.org/officeDocument/2006/relationships/slide" Target="slides/slide562.xml"/><Relationship Id="rId587" Type="http://schemas.openxmlformats.org/officeDocument/2006/relationships/slide" Target="slides/slide563.xml"/><Relationship Id="rId588" Type="http://schemas.openxmlformats.org/officeDocument/2006/relationships/slide" Target="slides/slide564.xml"/><Relationship Id="rId589" Type="http://schemas.openxmlformats.org/officeDocument/2006/relationships/slide" Target="slides/slide565.xml"/><Relationship Id="rId640" Type="http://schemas.openxmlformats.org/officeDocument/2006/relationships/tableStyles" Target="tableStyles.xml"/><Relationship Id="rId360" Type="http://schemas.openxmlformats.org/officeDocument/2006/relationships/slide" Target="slides/slide336.xml"/><Relationship Id="rId361" Type="http://schemas.openxmlformats.org/officeDocument/2006/relationships/slide" Target="slides/slide337.xml"/><Relationship Id="rId362" Type="http://schemas.openxmlformats.org/officeDocument/2006/relationships/slide" Target="slides/slide338.xml"/><Relationship Id="rId363" Type="http://schemas.openxmlformats.org/officeDocument/2006/relationships/slide" Target="slides/slide339.xml"/><Relationship Id="rId364" Type="http://schemas.openxmlformats.org/officeDocument/2006/relationships/slide" Target="slides/slide340.xml"/><Relationship Id="rId365" Type="http://schemas.openxmlformats.org/officeDocument/2006/relationships/slide" Target="slides/slide341.xml"/><Relationship Id="rId366" Type="http://schemas.openxmlformats.org/officeDocument/2006/relationships/slide" Target="slides/slide342.xml"/><Relationship Id="rId367" Type="http://schemas.openxmlformats.org/officeDocument/2006/relationships/slide" Target="slides/slide343.xml"/><Relationship Id="rId368" Type="http://schemas.openxmlformats.org/officeDocument/2006/relationships/slide" Target="slides/slide344.xml"/><Relationship Id="rId369" Type="http://schemas.openxmlformats.org/officeDocument/2006/relationships/slide" Target="slides/slide345.xml"/><Relationship Id="rId420" Type="http://schemas.openxmlformats.org/officeDocument/2006/relationships/slide" Target="slides/slide396.xml"/><Relationship Id="rId421" Type="http://schemas.openxmlformats.org/officeDocument/2006/relationships/slide" Target="slides/slide397.xml"/><Relationship Id="rId422" Type="http://schemas.openxmlformats.org/officeDocument/2006/relationships/slide" Target="slides/slide398.xml"/><Relationship Id="rId423" Type="http://schemas.openxmlformats.org/officeDocument/2006/relationships/slide" Target="slides/slide399.xml"/><Relationship Id="rId424" Type="http://schemas.openxmlformats.org/officeDocument/2006/relationships/slide" Target="slides/slide400.xml"/><Relationship Id="rId425" Type="http://schemas.openxmlformats.org/officeDocument/2006/relationships/slide" Target="slides/slide401.xml"/><Relationship Id="rId426" Type="http://schemas.openxmlformats.org/officeDocument/2006/relationships/slide" Target="slides/slide402.xml"/><Relationship Id="rId427" Type="http://schemas.openxmlformats.org/officeDocument/2006/relationships/slide" Target="slides/slide403.xml"/><Relationship Id="rId428" Type="http://schemas.openxmlformats.org/officeDocument/2006/relationships/slide" Target="slides/slide404.xml"/><Relationship Id="rId429" Type="http://schemas.openxmlformats.org/officeDocument/2006/relationships/slide" Target="slides/slide405.xml"/><Relationship Id="rId140" Type="http://schemas.openxmlformats.org/officeDocument/2006/relationships/slide" Target="slides/slide116.xml"/><Relationship Id="rId141" Type="http://schemas.openxmlformats.org/officeDocument/2006/relationships/slide" Target="slides/slide117.xml"/><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590" Type="http://schemas.openxmlformats.org/officeDocument/2006/relationships/slide" Target="slides/slide566.xml"/><Relationship Id="rId591" Type="http://schemas.openxmlformats.org/officeDocument/2006/relationships/slide" Target="slides/slide567.xml"/><Relationship Id="rId592" Type="http://schemas.openxmlformats.org/officeDocument/2006/relationships/slide" Target="slides/slide568.xml"/><Relationship Id="rId593" Type="http://schemas.openxmlformats.org/officeDocument/2006/relationships/slide" Target="slides/slide569.xml"/><Relationship Id="rId200" Type="http://schemas.openxmlformats.org/officeDocument/2006/relationships/slide" Target="slides/slide176.xml"/><Relationship Id="rId201" Type="http://schemas.openxmlformats.org/officeDocument/2006/relationships/slide" Target="slides/slide177.xml"/><Relationship Id="rId202" Type="http://schemas.openxmlformats.org/officeDocument/2006/relationships/slide" Target="slides/slide178.xml"/><Relationship Id="rId203" Type="http://schemas.openxmlformats.org/officeDocument/2006/relationships/slide" Target="slides/slide179.xml"/><Relationship Id="rId204" Type="http://schemas.openxmlformats.org/officeDocument/2006/relationships/slide" Target="slides/slide180.xml"/><Relationship Id="rId205" Type="http://schemas.openxmlformats.org/officeDocument/2006/relationships/slide" Target="slides/slide181.xml"/><Relationship Id="rId206" Type="http://schemas.openxmlformats.org/officeDocument/2006/relationships/slide" Target="slides/slide182.xml"/><Relationship Id="rId207" Type="http://schemas.openxmlformats.org/officeDocument/2006/relationships/slide" Target="slides/slide183.xml"/><Relationship Id="rId208" Type="http://schemas.openxmlformats.org/officeDocument/2006/relationships/slide" Target="slides/slide184.xml"/><Relationship Id="rId209" Type="http://schemas.openxmlformats.org/officeDocument/2006/relationships/slide" Target="slides/slide185.xml"/><Relationship Id="rId594" Type="http://schemas.openxmlformats.org/officeDocument/2006/relationships/slide" Target="slides/slide570.xml"/><Relationship Id="rId595" Type="http://schemas.openxmlformats.org/officeDocument/2006/relationships/slide" Target="slides/slide571.xml"/><Relationship Id="rId596" Type="http://schemas.openxmlformats.org/officeDocument/2006/relationships/slide" Target="slides/slide572.xml"/><Relationship Id="rId597" Type="http://schemas.openxmlformats.org/officeDocument/2006/relationships/slide" Target="slides/slide573.xml"/><Relationship Id="rId598" Type="http://schemas.openxmlformats.org/officeDocument/2006/relationships/slide" Target="slides/slide574.xml"/><Relationship Id="rId599" Type="http://schemas.openxmlformats.org/officeDocument/2006/relationships/slide" Target="slides/slide575.xml"/><Relationship Id="rId370" Type="http://schemas.openxmlformats.org/officeDocument/2006/relationships/slide" Target="slides/slide346.xml"/><Relationship Id="rId371" Type="http://schemas.openxmlformats.org/officeDocument/2006/relationships/slide" Target="slides/slide347.xml"/><Relationship Id="rId372" Type="http://schemas.openxmlformats.org/officeDocument/2006/relationships/slide" Target="slides/slide348.xml"/><Relationship Id="rId373" Type="http://schemas.openxmlformats.org/officeDocument/2006/relationships/slide" Target="slides/slide349.xml"/><Relationship Id="rId374" Type="http://schemas.openxmlformats.org/officeDocument/2006/relationships/slide" Target="slides/slide350.xml"/><Relationship Id="rId375" Type="http://schemas.openxmlformats.org/officeDocument/2006/relationships/slide" Target="slides/slide351.xml"/><Relationship Id="rId376" Type="http://schemas.openxmlformats.org/officeDocument/2006/relationships/slide" Target="slides/slide352.xml"/><Relationship Id="rId377" Type="http://schemas.openxmlformats.org/officeDocument/2006/relationships/slide" Target="slides/slide353.xml"/><Relationship Id="rId378" Type="http://schemas.openxmlformats.org/officeDocument/2006/relationships/slide" Target="slides/slide354.xml"/><Relationship Id="rId379" Type="http://schemas.openxmlformats.org/officeDocument/2006/relationships/slide" Target="slides/slide355.xml"/><Relationship Id="rId430" Type="http://schemas.openxmlformats.org/officeDocument/2006/relationships/slide" Target="slides/slide406.xml"/><Relationship Id="rId431" Type="http://schemas.openxmlformats.org/officeDocument/2006/relationships/slide" Target="slides/slide407.xml"/><Relationship Id="rId432" Type="http://schemas.openxmlformats.org/officeDocument/2006/relationships/slide" Target="slides/slide408.xml"/><Relationship Id="rId433" Type="http://schemas.openxmlformats.org/officeDocument/2006/relationships/slide" Target="slides/slide409.xml"/><Relationship Id="rId434" Type="http://schemas.openxmlformats.org/officeDocument/2006/relationships/slide" Target="slides/slide410.xml"/><Relationship Id="rId435" Type="http://schemas.openxmlformats.org/officeDocument/2006/relationships/slide" Target="slides/slide411.xml"/><Relationship Id="rId436" Type="http://schemas.openxmlformats.org/officeDocument/2006/relationships/slide" Target="slides/slide412.xml"/><Relationship Id="rId437" Type="http://schemas.openxmlformats.org/officeDocument/2006/relationships/slide" Target="slides/slide413.xml"/><Relationship Id="rId438" Type="http://schemas.openxmlformats.org/officeDocument/2006/relationships/slide" Target="slides/slide414.xml"/><Relationship Id="rId439" Type="http://schemas.openxmlformats.org/officeDocument/2006/relationships/slide" Target="slides/slide41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slide" Target="slides/slide128.xml"/><Relationship Id="rId153" Type="http://schemas.openxmlformats.org/officeDocument/2006/relationships/slide" Target="slides/slide129.xml"/><Relationship Id="rId154" Type="http://schemas.openxmlformats.org/officeDocument/2006/relationships/slide" Target="slides/slide130.xml"/><Relationship Id="rId155" Type="http://schemas.openxmlformats.org/officeDocument/2006/relationships/slide" Target="slides/slide131.xml"/><Relationship Id="rId156" Type="http://schemas.openxmlformats.org/officeDocument/2006/relationships/slide" Target="slides/slide132.xml"/><Relationship Id="rId157" Type="http://schemas.openxmlformats.org/officeDocument/2006/relationships/slide" Target="slides/slide133.xml"/><Relationship Id="rId158" Type="http://schemas.openxmlformats.org/officeDocument/2006/relationships/slide" Target="slides/slide134.xml"/><Relationship Id="rId159" Type="http://schemas.openxmlformats.org/officeDocument/2006/relationships/slide" Target="slides/slide135.xml"/><Relationship Id="rId210" Type="http://schemas.openxmlformats.org/officeDocument/2006/relationships/slide" Target="slides/slide186.xml"/><Relationship Id="rId211" Type="http://schemas.openxmlformats.org/officeDocument/2006/relationships/slide" Target="slides/slide187.xml"/><Relationship Id="rId212" Type="http://schemas.openxmlformats.org/officeDocument/2006/relationships/slide" Target="slides/slide188.xml"/><Relationship Id="rId213" Type="http://schemas.openxmlformats.org/officeDocument/2006/relationships/slide" Target="slides/slide189.xml"/><Relationship Id="rId214" Type="http://schemas.openxmlformats.org/officeDocument/2006/relationships/slide" Target="slides/slide190.xml"/><Relationship Id="rId215" Type="http://schemas.openxmlformats.org/officeDocument/2006/relationships/slide" Target="slides/slide191.xml"/><Relationship Id="rId216" Type="http://schemas.openxmlformats.org/officeDocument/2006/relationships/slide" Target="slides/slide192.xml"/><Relationship Id="rId217" Type="http://schemas.openxmlformats.org/officeDocument/2006/relationships/slide" Target="slides/slide193.xml"/><Relationship Id="rId218" Type="http://schemas.openxmlformats.org/officeDocument/2006/relationships/slide" Target="slides/slide194.xml"/><Relationship Id="rId219" Type="http://schemas.openxmlformats.org/officeDocument/2006/relationships/slide" Target="slides/slide195.xml"/><Relationship Id="rId380" Type="http://schemas.openxmlformats.org/officeDocument/2006/relationships/slide" Target="slides/slide356.xml"/><Relationship Id="rId381" Type="http://schemas.openxmlformats.org/officeDocument/2006/relationships/slide" Target="slides/slide357.xml"/><Relationship Id="rId382" Type="http://schemas.openxmlformats.org/officeDocument/2006/relationships/slide" Target="slides/slide358.xml"/><Relationship Id="rId383" Type="http://schemas.openxmlformats.org/officeDocument/2006/relationships/slide" Target="slides/slide359.xml"/><Relationship Id="rId384" Type="http://schemas.openxmlformats.org/officeDocument/2006/relationships/slide" Target="slides/slide360.xml"/><Relationship Id="rId385" Type="http://schemas.openxmlformats.org/officeDocument/2006/relationships/slide" Target="slides/slide361.xml"/><Relationship Id="rId386" Type="http://schemas.openxmlformats.org/officeDocument/2006/relationships/slide" Target="slides/slide362.xml"/><Relationship Id="rId387" Type="http://schemas.openxmlformats.org/officeDocument/2006/relationships/slide" Target="slides/slide363.xml"/><Relationship Id="rId388" Type="http://schemas.openxmlformats.org/officeDocument/2006/relationships/slide" Target="slides/slide364.xml"/><Relationship Id="rId389" Type="http://schemas.openxmlformats.org/officeDocument/2006/relationships/slide" Target="slides/slide365.xml"/><Relationship Id="rId440" Type="http://schemas.openxmlformats.org/officeDocument/2006/relationships/slide" Target="slides/slide416.xml"/><Relationship Id="rId441" Type="http://schemas.openxmlformats.org/officeDocument/2006/relationships/slide" Target="slides/slide417.xml"/><Relationship Id="rId442" Type="http://schemas.openxmlformats.org/officeDocument/2006/relationships/slide" Target="slides/slide418.xml"/><Relationship Id="rId443" Type="http://schemas.openxmlformats.org/officeDocument/2006/relationships/slide" Target="slides/slide419.xml"/><Relationship Id="rId444" Type="http://schemas.openxmlformats.org/officeDocument/2006/relationships/slide" Target="slides/slide420.xml"/><Relationship Id="rId445" Type="http://schemas.openxmlformats.org/officeDocument/2006/relationships/slide" Target="slides/slide421.xml"/><Relationship Id="rId446" Type="http://schemas.openxmlformats.org/officeDocument/2006/relationships/slide" Target="slides/slide422.xml"/><Relationship Id="rId447" Type="http://schemas.openxmlformats.org/officeDocument/2006/relationships/slide" Target="slides/slide423.xml"/><Relationship Id="rId448" Type="http://schemas.openxmlformats.org/officeDocument/2006/relationships/slide" Target="slides/slide424.xml"/><Relationship Id="rId449" Type="http://schemas.openxmlformats.org/officeDocument/2006/relationships/slide" Target="slides/slide425.xml"/><Relationship Id="rId500" Type="http://schemas.openxmlformats.org/officeDocument/2006/relationships/slide" Target="slides/slide476.xml"/><Relationship Id="rId501" Type="http://schemas.openxmlformats.org/officeDocument/2006/relationships/slide" Target="slides/slide477.xml"/><Relationship Id="rId502" Type="http://schemas.openxmlformats.org/officeDocument/2006/relationships/slide" Target="slides/slide478.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3" Type="http://schemas.openxmlformats.org/officeDocument/2006/relationships/slide" Target="slides/slide479.xml"/><Relationship Id="rId504" Type="http://schemas.openxmlformats.org/officeDocument/2006/relationships/slide" Target="slides/slide480.xml"/><Relationship Id="rId505" Type="http://schemas.openxmlformats.org/officeDocument/2006/relationships/slide" Target="slides/slide481.xml"/><Relationship Id="rId506" Type="http://schemas.openxmlformats.org/officeDocument/2006/relationships/slide" Target="slides/slide482.xml"/><Relationship Id="rId507" Type="http://schemas.openxmlformats.org/officeDocument/2006/relationships/slide" Target="slides/slide483.xml"/><Relationship Id="rId508" Type="http://schemas.openxmlformats.org/officeDocument/2006/relationships/slide" Target="slides/slide484.xml"/><Relationship Id="rId509" Type="http://schemas.openxmlformats.org/officeDocument/2006/relationships/slide" Target="slides/slide485.xml"/><Relationship Id="rId160" Type="http://schemas.openxmlformats.org/officeDocument/2006/relationships/slide" Target="slides/slide136.xml"/><Relationship Id="rId161" Type="http://schemas.openxmlformats.org/officeDocument/2006/relationships/slide" Target="slides/slide137.xml"/><Relationship Id="rId162" Type="http://schemas.openxmlformats.org/officeDocument/2006/relationships/slide" Target="slides/slide138.xml"/><Relationship Id="rId163" Type="http://schemas.openxmlformats.org/officeDocument/2006/relationships/slide" Target="slides/slide139.xml"/><Relationship Id="rId164" Type="http://schemas.openxmlformats.org/officeDocument/2006/relationships/slide" Target="slides/slide140.xml"/><Relationship Id="rId165" Type="http://schemas.openxmlformats.org/officeDocument/2006/relationships/slide" Target="slides/slide141.xml"/><Relationship Id="rId166" Type="http://schemas.openxmlformats.org/officeDocument/2006/relationships/slide" Target="slides/slide142.xml"/><Relationship Id="rId167" Type="http://schemas.openxmlformats.org/officeDocument/2006/relationships/slide" Target="slides/slide143.xml"/><Relationship Id="rId168" Type="http://schemas.openxmlformats.org/officeDocument/2006/relationships/slide" Target="slides/slide144.xml"/><Relationship Id="rId169" Type="http://schemas.openxmlformats.org/officeDocument/2006/relationships/slide" Target="slides/slide145.xml"/><Relationship Id="rId220" Type="http://schemas.openxmlformats.org/officeDocument/2006/relationships/slide" Target="slides/slide196.xml"/><Relationship Id="rId221" Type="http://schemas.openxmlformats.org/officeDocument/2006/relationships/slide" Target="slides/slide197.xml"/><Relationship Id="rId222" Type="http://schemas.openxmlformats.org/officeDocument/2006/relationships/slide" Target="slides/slide198.xml"/><Relationship Id="rId223" Type="http://schemas.openxmlformats.org/officeDocument/2006/relationships/slide" Target="slides/slide199.xml"/><Relationship Id="rId224" Type="http://schemas.openxmlformats.org/officeDocument/2006/relationships/slide" Target="slides/slide200.xml"/><Relationship Id="rId225" Type="http://schemas.openxmlformats.org/officeDocument/2006/relationships/slide" Target="slides/slide201.xml"/><Relationship Id="rId226" Type="http://schemas.openxmlformats.org/officeDocument/2006/relationships/slide" Target="slides/slide202.xml"/><Relationship Id="rId227" Type="http://schemas.openxmlformats.org/officeDocument/2006/relationships/slide" Target="slides/slide203.xml"/><Relationship Id="rId228" Type="http://schemas.openxmlformats.org/officeDocument/2006/relationships/slide" Target="slides/slide204.xml"/><Relationship Id="rId229" Type="http://schemas.openxmlformats.org/officeDocument/2006/relationships/slide" Target="slides/slide205.xml"/><Relationship Id="rId390" Type="http://schemas.openxmlformats.org/officeDocument/2006/relationships/slide" Target="slides/slide366.xml"/><Relationship Id="rId391" Type="http://schemas.openxmlformats.org/officeDocument/2006/relationships/slide" Target="slides/slide367.xml"/><Relationship Id="rId392" Type="http://schemas.openxmlformats.org/officeDocument/2006/relationships/slide" Target="slides/slide368.xml"/><Relationship Id="rId393" Type="http://schemas.openxmlformats.org/officeDocument/2006/relationships/slide" Target="slides/slide369.xml"/><Relationship Id="rId394" Type="http://schemas.openxmlformats.org/officeDocument/2006/relationships/slide" Target="slides/slide370.xml"/><Relationship Id="rId395" Type="http://schemas.openxmlformats.org/officeDocument/2006/relationships/slide" Target="slides/slide371.xml"/><Relationship Id="rId396" Type="http://schemas.openxmlformats.org/officeDocument/2006/relationships/slide" Target="slides/slide372.xml"/><Relationship Id="rId397" Type="http://schemas.openxmlformats.org/officeDocument/2006/relationships/slide" Target="slides/slide373.xml"/><Relationship Id="rId398" Type="http://schemas.openxmlformats.org/officeDocument/2006/relationships/slide" Target="slides/slide374.xml"/><Relationship Id="rId399" Type="http://schemas.openxmlformats.org/officeDocument/2006/relationships/slide" Target="slides/slide375.xml"/><Relationship Id="rId450" Type="http://schemas.openxmlformats.org/officeDocument/2006/relationships/slide" Target="slides/slide426.xml"/><Relationship Id="rId451" Type="http://schemas.openxmlformats.org/officeDocument/2006/relationships/slide" Target="slides/slide427.xml"/><Relationship Id="rId452" Type="http://schemas.openxmlformats.org/officeDocument/2006/relationships/slide" Target="slides/slide428.xml"/><Relationship Id="rId453" Type="http://schemas.openxmlformats.org/officeDocument/2006/relationships/slide" Target="slides/slide429.xml"/><Relationship Id="rId454" Type="http://schemas.openxmlformats.org/officeDocument/2006/relationships/slide" Target="slides/slide430.xml"/><Relationship Id="rId455" Type="http://schemas.openxmlformats.org/officeDocument/2006/relationships/slide" Target="slides/slide431.xml"/><Relationship Id="rId456" Type="http://schemas.openxmlformats.org/officeDocument/2006/relationships/slide" Target="slides/slide432.xml"/><Relationship Id="rId457" Type="http://schemas.openxmlformats.org/officeDocument/2006/relationships/slide" Target="slides/slide433.xml"/><Relationship Id="rId458" Type="http://schemas.openxmlformats.org/officeDocument/2006/relationships/slide" Target="slides/slide4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F693B0-7CDE-944F-AFAE-FB9859A157D4}" type="datetime1">
              <a:rPr lang="en-US" smtClean="0"/>
              <a:t>6/29/15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83350A-91EC-F94A-BD09-818907CEFBFD}" type="datetime1">
              <a:rPr lang="en-US" smtClean="0"/>
              <a:t>6/29/15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 Id="rId3" Type="http://schemas.openxmlformats.org/officeDocument/2006/relationships/hyperlink" Target="http://docs.opscode.com/chef_overview_attributes.html"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 Id="rId3" Type="http://schemas.openxmlformats.org/officeDocument/2006/relationships/hyperlink" Target="https://en.wikipedia.org/wiki/Here_document" TargetMode="Externa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 Id="rId3" Type="http://schemas.openxmlformats.org/officeDocument/2006/relationships/hyperlink" Target="https://gist.github.com/2866421" TargetMode="Externa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 Id="rId3" Type="http://schemas.openxmlformats.org/officeDocument/2006/relationships/hyperlink" Target="https://gist.github.com/2866421" TargetMode="Externa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 Id="rId3" Type="http://schemas.openxmlformats.org/officeDocument/2006/relationships/hyperlink" Target="http://localhost:81" TargetMode="Externa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 Id="rId3" Type="http://schemas.openxmlformats.org/officeDocument/2006/relationships/hyperlink" Target="https://en.wikipedia.org/wiki/Here_document" TargetMode="Externa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 Id="rId3" Type="http://schemas.openxmlformats.org/officeDocument/2006/relationships/hyperlink" Target="https://en.wikipedia.org/wiki/Here_document" TargetMode="Externa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 Id="rId3" Type="http://schemas.openxmlformats.org/officeDocument/2006/relationships/hyperlink" Target="https://gist.github.com/2866421" TargetMode="Externa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 Id="rId3" Type="http://schemas.openxmlformats.org/officeDocument/2006/relationships/hyperlink" Target="https://gist.github.com/2866421" TargetMode="Externa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 Id="rId3" Type="http://schemas.openxmlformats.org/officeDocument/2006/relationships/hyperlink" Target="https://gist.github.com/2866421" TargetMode="Externa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 Id="rId3" Type="http://schemas.openxmlformats.org/officeDocument/2006/relationships/hyperlink" Target="http://docs.opscode.com/chef_overview_attributes.html" TargetMode="Externa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 Id="rId3" Type="http://schemas.openxmlformats.org/officeDocument/2006/relationships/hyperlink" Target="http://wiki.apache.org/solr/SolrQuerySyntax" TargetMode="Externa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9.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444" TargetMode="Externa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7.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4.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4.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5.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 Id="rId3" Type="http://schemas.openxmlformats.org/officeDocument/2006/relationships/hyperlink" Target="https://github.com/jonlives/knife-flip" TargetMode="Externa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9.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3.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6.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7.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7.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docs.opscode.com/essentials_repository.html" TargetMode="Externa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9.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3.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a:t>
            </a:fld>
            <a:endParaRPr lang="en-US"/>
          </a:p>
        </p:txBody>
      </p:sp>
    </p:spTree>
    <p:extLst>
      <p:ext uri="{BB962C8B-B14F-4D97-AF65-F5344CB8AC3E}">
        <p14:creationId xmlns:p14="http://schemas.microsoft.com/office/powerpoint/2010/main" val="427278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extLst>
      <p:ext uri="{BB962C8B-B14F-4D97-AF65-F5344CB8AC3E}">
        <p14:creationId xmlns:p14="http://schemas.microsoft.com/office/powerpoint/2010/main" val="15403834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a:t>
            </a:r>
            <a:r>
              <a:rPr lang="en-US" sz="2000" dirty="0" smtClean="0">
                <a:latin typeface="Lucida Grande"/>
                <a:ea typeface="Lucida Grande"/>
                <a:cs typeface="Lucida Grande"/>
                <a:sym typeface="Lucida Grande"/>
              </a:rPr>
              <a:t>"default" </a:t>
            </a:r>
            <a:r>
              <a:rPr lang="en-US" sz="2000" dirty="0" smtClean="0">
                <a:latin typeface="Lucida Grande"/>
                <a:ea typeface="Lucida Grande"/>
                <a:cs typeface="Lucida Grande"/>
                <a:sym typeface="Lucida Grande"/>
              </a:rPr>
              <a:t>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a:t>
            </a:r>
            <a:r>
              <a:rPr lang="en-US" sz="2000" dirty="0" smtClean="0">
                <a:latin typeface="Lucida Grande"/>
                <a:ea typeface="Lucida Grande"/>
                <a:cs typeface="Lucida Grande"/>
                <a:sym typeface="Lucida Grande"/>
              </a:rPr>
              <a:t>its </a:t>
            </a:r>
            <a:r>
              <a:rPr lang="en-US" sz="2000" dirty="0" smtClean="0">
                <a:latin typeface="Lucida Grande"/>
                <a:ea typeface="Lucida Grande"/>
                <a:cs typeface="Lucida Grande"/>
                <a:sym typeface="Lucida Grande"/>
              </a:rPr>
              <a:t>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a:t>
            </a:r>
            <a:r>
              <a:rPr lang="en-US" sz="2000" dirty="0" smtClean="0">
                <a:latin typeface="Lucida Grande"/>
                <a:ea typeface="Lucida Grande"/>
                <a:cs typeface="Lucida Grande"/>
                <a:sym typeface="Lucida Grande"/>
              </a:rPr>
              <a:t>/"Test </a:t>
            </a:r>
            <a:r>
              <a:rPr lang="en-US" sz="2000" dirty="0" smtClean="0">
                <a:latin typeface="Lucida Grande"/>
                <a:ea typeface="Lucida Grande"/>
                <a:cs typeface="Lucida Grande"/>
                <a:sym typeface="Lucida Grande"/>
              </a:rPr>
              <a:t>Web </a:t>
            </a:r>
            <a:r>
              <a:rPr lang="en-US" sz="2000" dirty="0" smtClean="0">
                <a:latin typeface="Lucida Grande"/>
                <a:ea typeface="Lucida Grande"/>
                <a:cs typeface="Lucida Grande"/>
                <a:sym typeface="Lucida Grande"/>
              </a:rPr>
              <a:t>Site"</a:t>
            </a:r>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c:\Windows\System32\inetsrv\appcmd.exe start site site.name:</a:t>
            </a:r>
            <a:r>
              <a:rPr lang="en-US" sz="2000" dirty="0" smtClean="0">
                <a:latin typeface="Lucida Grande"/>
                <a:ea typeface="Lucida Grande"/>
                <a:cs typeface="Lucida Grande"/>
                <a:sym typeface="Lucida Grande"/>
              </a:rPr>
              <a:t>/"Test </a:t>
            </a:r>
            <a:r>
              <a:rPr lang="en-US" sz="2000" dirty="0" smtClean="0">
                <a:latin typeface="Lucida Grande"/>
                <a:ea typeface="Lucida Grande"/>
                <a:cs typeface="Lucida Grande"/>
                <a:sym typeface="Lucida Grande"/>
              </a:rPr>
              <a:t>Web </a:t>
            </a:r>
            <a:r>
              <a:rPr lang="en-US" sz="2000" dirty="0" smtClean="0">
                <a:latin typeface="Lucida Grande"/>
                <a:ea typeface="Lucida Grande"/>
                <a:cs typeface="Lucida Grande"/>
                <a:sym typeface="Lucida Grande"/>
              </a:rPr>
              <a:t>Site"</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60281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endParaRPr lang="en-US" sz="5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69877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802984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a:t>
            </a:r>
            <a:r>
              <a:rPr lang="en-US" sz="2200" dirty="0" smtClean="0">
                <a:latin typeface="Lucida Grande"/>
                <a:ea typeface="Lucida Grande"/>
                <a:cs typeface="Lucida Grande"/>
                <a:sym typeface="Lucida Grande"/>
              </a:rPr>
              <a:t>did not do </a:t>
            </a:r>
            <a:r>
              <a:rPr lang="en-US" sz="2200" dirty="0" smtClean="0">
                <a:latin typeface="Lucida Grande"/>
                <a:ea typeface="Lucida Grande"/>
                <a:cs typeface="Lucida Grande"/>
                <a:sym typeface="Lucida Grande"/>
              </a:rPr>
              <a:t>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98295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2469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182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196</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en-US" sz="1600" dirty="0">
                <a:latin typeface="Arial"/>
                <a:cs typeface="Lucida Grande" charset="0"/>
                <a:sym typeface="Lucida Grande" charset="0"/>
              </a:rPr>
              <a:t>"</a:t>
            </a:r>
            <a:r>
              <a:rPr lang="en-US" sz="1600" dirty="0" smtClean="0">
                <a:latin typeface="Lucida Grande" charset="0"/>
                <a:cs typeface="Lucida Grande" charset="0"/>
                <a:sym typeface="Lucida Grande" charset="0"/>
              </a:rPr>
              <a:t>gem </a:t>
            </a:r>
            <a:r>
              <a:rPr lang="en-US" sz="1600" dirty="0">
                <a:latin typeface="Lucida Grande" charset="0"/>
                <a:cs typeface="Lucida Grande" charset="0"/>
                <a:sym typeface="Lucida Grande" charset="0"/>
              </a:rPr>
              <a:t>install </a:t>
            </a:r>
            <a:r>
              <a:rPr lang="en-US" sz="1600" dirty="0" smtClean="0">
                <a:latin typeface="Lucida Grande" charset="0"/>
                <a:cs typeface="Lucida Grande" charset="0"/>
                <a:sym typeface="Lucida Grande" charset="0"/>
              </a:rPr>
              <a:t>chef</a:t>
            </a:r>
            <a:r>
              <a:rPr lang="en-US" sz="1600" dirty="0">
                <a:latin typeface="Arial"/>
                <a:cs typeface="Lucida Grande" charset="0"/>
                <a:sym typeface="Lucida Grande" charset="0"/>
              </a:rPr>
              <a:t>"</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a:t>
            </a:r>
            <a:r>
              <a:rPr lang="en-US" sz="1600" dirty="0" smtClean="0">
                <a:latin typeface="Lucida Grande" charset="0"/>
                <a:cs typeface="Lucida Grande" charset="0"/>
                <a:sym typeface="Lucida Grande" charset="0"/>
              </a:rPr>
              <a:t>they</a:t>
            </a:r>
            <a:r>
              <a:rPr lang="en-US" sz="1600" baseline="0" dirty="0">
                <a:latin typeface="Arial"/>
                <a:cs typeface="Lucida Grande" charset="0"/>
                <a:sym typeface="Lucida Grande" charset="0"/>
              </a:rPr>
              <a:t> </a:t>
            </a:r>
            <a:r>
              <a:rPr lang="en-US" sz="1600" baseline="0" dirty="0" smtClean="0">
                <a:latin typeface="Arial"/>
                <a:cs typeface="Lucida Grande" charset="0"/>
                <a:sym typeface="Lucida Grande" charset="0"/>
              </a:rPr>
              <a:t>woul</a:t>
            </a:r>
            <a:r>
              <a:rPr lang="en-US" sz="1600" dirty="0" smtClean="0">
                <a:latin typeface="Lucida Grande" charset="0"/>
                <a:cs typeface="Lucida Grande" charset="0"/>
                <a:sym typeface="Lucida Grande" charset="0"/>
              </a:rPr>
              <a:t>d </a:t>
            </a:r>
            <a:r>
              <a:rPr lang="en-US" sz="1600" dirty="0">
                <a:latin typeface="Lucida Grande" charset="0"/>
                <a:cs typeface="Lucida Grande" charset="0"/>
                <a:sym typeface="Lucida Grande" charset="0"/>
              </a:rPr>
              <a:t>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00790577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You can "cat" these if you want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two .</a:t>
            </a:r>
            <a:r>
              <a:rPr lang="en-US" sz="1600" dirty="0" err="1" smtClean="0">
                <a:latin typeface="Lucida Grande"/>
                <a:ea typeface="Lucida Grande"/>
                <a:cs typeface="Lucida Grande"/>
                <a:sym typeface="Lucida Grande"/>
              </a:rPr>
              <a:t>pem</a:t>
            </a:r>
            <a:r>
              <a:rPr lang="en-US" sz="1600" dirty="0" smtClean="0">
                <a:latin typeface="Lucida Grande"/>
                <a:ea typeface="Lucida Grande"/>
                <a:cs typeface="Lucida Grande"/>
                <a:sym typeface="Lucida Grande"/>
              </a:rPr>
              <a:t> private key files on the system.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was created during the authentication cycle we just discussed. It is the private key for *this* node. The public key is stored on the Chef server.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is the private key for the validation client, also called the organization key. 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file can be deleted.</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92035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You can "cat" these if you want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two .</a:t>
            </a:r>
            <a:r>
              <a:rPr lang="en-US" sz="1600" dirty="0" err="1" smtClean="0">
                <a:latin typeface="Lucida Grande"/>
                <a:ea typeface="Lucida Grande"/>
                <a:cs typeface="Lucida Grande"/>
                <a:sym typeface="Lucida Grande"/>
              </a:rPr>
              <a:t>pem</a:t>
            </a:r>
            <a:r>
              <a:rPr lang="en-US" sz="1600" dirty="0" smtClean="0">
                <a:latin typeface="Lucida Grande"/>
                <a:ea typeface="Lucida Grande"/>
                <a:cs typeface="Lucida Grande"/>
                <a:sym typeface="Lucida Grande"/>
              </a:rPr>
              <a:t> private key files on the system.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was created during the authentication cycle we just discussed. It is the private key for *this* node. The public key is stored on the Chef server.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is the private key for the validation client, also called the organization key. 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file can be deleted.</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920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extLst>
      <p:ext uri="{BB962C8B-B14F-4D97-AF65-F5344CB8AC3E}">
        <p14:creationId xmlns:p14="http://schemas.microsoft.com/office/powerpoint/2010/main" val="3040891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877554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extLst>
      <p:ext uri="{BB962C8B-B14F-4D97-AF65-F5344CB8AC3E}">
        <p14:creationId xmlns:p14="http://schemas.microsoft.com/office/powerpoint/2010/main" val="877554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You can "cat" these if you want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two .</a:t>
            </a:r>
            <a:r>
              <a:rPr lang="en-US" sz="1600" dirty="0" err="1" smtClean="0">
                <a:latin typeface="Lucida Grande"/>
                <a:ea typeface="Lucida Grande"/>
                <a:cs typeface="Lucida Grande"/>
                <a:sym typeface="Lucida Grande"/>
              </a:rPr>
              <a:t>pem</a:t>
            </a:r>
            <a:r>
              <a:rPr lang="en-US" sz="1600" dirty="0" smtClean="0">
                <a:latin typeface="Lucida Grande"/>
                <a:ea typeface="Lucida Grande"/>
                <a:cs typeface="Lucida Grande"/>
                <a:sym typeface="Lucida Grande"/>
              </a:rPr>
              <a:t> private key files on the system.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was created during the authentication cycle we just discussed. It is the private key for *this* node. The public key is stored on the Chef server.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is the private key for the validation client, also called the organization key. The </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file can be deleted.</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964737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080448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205</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692293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7051787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590079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extLst>
      <p:ext uri="{BB962C8B-B14F-4D97-AF65-F5344CB8AC3E}">
        <p14:creationId xmlns:p14="http://schemas.microsoft.com/office/powerpoint/2010/main" val="1977648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215</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13034557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216</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extLst>
      <p:ext uri="{BB962C8B-B14F-4D97-AF65-F5344CB8AC3E}">
        <p14:creationId xmlns:p14="http://schemas.microsoft.com/office/powerpoint/2010/main" val="5524734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222</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882132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5941292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a:t>
            </a:r>
            <a:r>
              <a:rPr lang="en-US" sz="1600" dirty="0" smtClean="0">
                <a:latin typeface="Lucida Grande" charset="0"/>
                <a:cs typeface="Lucida Grande" charset="0"/>
                <a:sym typeface="Lucida Grande" charset="0"/>
              </a:rPr>
              <a:t>here are 15 level of precedence.</a:t>
            </a: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841676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44206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13056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389626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653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Helvetica" charset="0"/>
              <a:cs typeface="Helvetica" charset="0"/>
              <a:sym typeface="Helvetica" charset="0"/>
            </a:endParaRPr>
          </a:p>
        </p:txBody>
      </p:sp>
    </p:spTree>
    <p:extLst>
      <p:ext uri="{BB962C8B-B14F-4D97-AF65-F5344CB8AC3E}">
        <p14:creationId xmlns:p14="http://schemas.microsoft.com/office/powerpoint/2010/main" val="35005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84334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39118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314193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201455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594746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192900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7079009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74871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1139038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684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47025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768089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dirty="0">
                <a:latin typeface="Lucida Grande" charset="0"/>
                <a:cs typeface="Lucida Grande" charset="0"/>
                <a:sym typeface="Lucida Grande" charset="0"/>
              </a:rPr>
              <a:t>If they have syntax errors in the recipe, it will get caught here.</a:t>
            </a:r>
          </a:p>
          <a:p>
            <a:pPr>
              <a:spcBef>
                <a:spcPts val="1200"/>
              </a:spcBef>
            </a:pPr>
            <a:r>
              <a:rPr lang="en-US" sz="1600" dirty="0">
                <a:latin typeface="Lucida Grande" charset="0"/>
                <a:cs typeface="Lucida Grande" charset="0"/>
                <a:sym typeface="Lucida Grande" charset="0"/>
              </a:rPr>
              <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If you get a </a:t>
            </a:r>
            <a:r>
              <a:rPr lang="en-US" sz="1600" dirty="0" smtClean="0">
                <a:latin typeface="Arial"/>
                <a:cs typeface="Lucida Grande" charset="0"/>
                <a:sym typeface="Lucida Grande" charset="0"/>
              </a:rPr>
              <a:t>R</a:t>
            </a:r>
            <a:r>
              <a:rPr lang="en-US" sz="1600" dirty="0" smtClean="0">
                <a:latin typeface="Lucida Grande" charset="0"/>
                <a:cs typeface="Lucida Grande" charset="0"/>
                <a:sym typeface="Lucida Grande" charset="0"/>
              </a:rPr>
              <a:t>uby </a:t>
            </a:r>
            <a:r>
              <a:rPr lang="en-US" sz="1600" dirty="0">
                <a:latin typeface="Lucida Grande" charset="0"/>
                <a:cs typeface="Lucida Grande" charset="0"/>
                <a:sym typeface="Lucida Grande" charset="0"/>
              </a:rPr>
              <a:t>error on Windows, you need to make the Chef repo live in a path without spaces in it</a:t>
            </a: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118458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041586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93737016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0586571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733879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5012529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601529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47271377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82427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Now you need to change </a:t>
            </a:r>
            <a:r>
              <a:rPr lang="en-US" sz="1600" dirty="0" err="1">
                <a:latin typeface="Lucida Grande" charset="0"/>
                <a:cs typeface="Lucida Grande" charset="0"/>
                <a:sym typeface="Lucida Grande" charset="0"/>
              </a:rPr>
              <a:t>syslog.conf</a:t>
            </a:r>
            <a:r>
              <a:rPr lang="en-US" sz="1600" dirty="0">
                <a:latin typeface="Lucida Grande" charset="0"/>
                <a:cs typeface="Lucida Grande" charset="0"/>
                <a:sym typeface="Lucida Grande" charset="0"/>
              </a:rPr>
              <a:t> on all nodes in your infrastructure to log all kernel messages to the central log host</a:t>
            </a:r>
          </a:p>
        </p:txBody>
      </p:sp>
    </p:spTree>
    <p:extLst>
      <p:ext uri="{BB962C8B-B14F-4D97-AF65-F5344CB8AC3E}">
        <p14:creationId xmlns:p14="http://schemas.microsoft.com/office/powerpoint/2010/main" val="17269564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node[:apache][:</a:t>
            </a:r>
            <a:r>
              <a:rPr lang="en-US" sz="1600" dirty="0" err="1">
                <a:latin typeface="Lucida Grande" charset="0"/>
                <a:cs typeface="Lucida Grande" charset="0"/>
                <a:sym typeface="Lucida Grande" charset="0"/>
              </a:rPr>
              <a:t>indexfile</a:t>
            </a:r>
            <a:r>
              <a:rPr lang="en-US" sz="1600" dirty="0">
                <a:latin typeface="Lucida Grande" charset="0"/>
                <a:cs typeface="Lucida Grande" charset="0"/>
                <a:sym typeface="Lucida Grande" charset="0"/>
              </a:rPr>
              <a:t>] interpolates to the value of the attribute, which is set in two places - 'index1.html' in attributes file and 'index2.html' in recipe </a:t>
            </a:r>
          </a:p>
        </p:txBody>
      </p:sp>
    </p:spTree>
    <p:extLst>
      <p:ext uri="{BB962C8B-B14F-4D97-AF65-F5344CB8AC3E}">
        <p14:creationId xmlns:p14="http://schemas.microsoft.com/office/powerpoint/2010/main" val="166273966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20251871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676810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4371164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7043650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260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9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384220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36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94332768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1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534433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56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76855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3364657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7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73791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3495174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4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882197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566691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184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99570688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8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2308941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26200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41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6240233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6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862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8610215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7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Syntax check</a:t>
            </a:r>
          </a:p>
          <a:p>
            <a:r>
              <a:rPr lang="en-US" sz="1600" dirty="0">
                <a:latin typeface="Lucida Grande" charset="0"/>
                <a:cs typeface="Lucida Grande" charset="0"/>
                <a:sym typeface="Lucida Grande" charset="0"/>
              </a:rPr>
              <a:t>* Upload to Chef Server</a:t>
            </a:r>
          </a:p>
        </p:txBody>
      </p:sp>
    </p:spTree>
    <p:extLst>
      <p:ext uri="{BB962C8B-B14F-4D97-AF65-F5344CB8AC3E}">
        <p14:creationId xmlns:p14="http://schemas.microsoft.com/office/powerpoint/2010/main" val="12951663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9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05746758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9987820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5531930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38269771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07057532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6040125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7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968648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Think about what just happened - if you needed a report about being in/out of scope, you can generate it trivially with </a:t>
            </a:r>
            <a:r>
              <a:rPr lang="en-US" sz="1600" dirty="0" smtClean="0">
                <a:latin typeface="Lucida Grande" charset="0"/>
                <a:cs typeface="Lucida Grande" charset="0"/>
                <a:sym typeface="Lucida Grande" charset="0"/>
              </a:rPr>
              <a:t>Chef</a:t>
            </a:r>
            <a:r>
              <a:rPr lang="en-US" sz="1600" dirty="0">
                <a:latin typeface="Arial"/>
                <a:cs typeface="Lucida Grande" charset="0"/>
                <a:sym typeface="Lucida Grande" charset="0"/>
              </a:rPr>
              <a:t>'</a:t>
            </a:r>
            <a:r>
              <a:rPr lang="en-US" sz="1600" dirty="0" smtClean="0">
                <a:latin typeface="Lucida Grande" charset="0"/>
                <a:cs typeface="Lucida Grande" charset="0"/>
                <a:sym typeface="Lucida Grande" charset="0"/>
              </a:rPr>
              <a:t>s </a:t>
            </a:r>
            <a:r>
              <a:rPr lang="en-US" sz="1600" dirty="0">
                <a:latin typeface="Lucida Grande" charset="0"/>
                <a:cs typeface="Lucida Grande" charset="0"/>
                <a:sym typeface="Lucida Grande" charset="0"/>
              </a:rPr>
              <a:t>search features.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 this example, a simple primitive has been turned into a powerful reporting tool.</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7404459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97517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787228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296</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70739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569156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extLst>
      <p:ext uri="{BB962C8B-B14F-4D97-AF65-F5344CB8AC3E}">
        <p14:creationId xmlns:p14="http://schemas.microsoft.com/office/powerpoint/2010/main" val="106531170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07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b="1">
                <a:latin typeface="Lucida Grande" charset="0"/>
                <a:cs typeface="Lucida Grande" charset="0"/>
                <a:sym typeface="Lucida Grande" charset="0"/>
              </a:rPr>
              <a:t>cookbook_file</a:t>
            </a:r>
            <a:r>
              <a:rPr lang="en-US" sz="1600">
                <a:latin typeface="Lucida Grande" charset="0"/>
                <a:cs typeface="Lucida Grande" charset="0"/>
                <a:sym typeface="Lucida Grande" charset="0"/>
              </a:rPr>
              <a:t> is a static file (i.e. hardcoded!!). A </a:t>
            </a:r>
            <a:r>
              <a:rPr lang="en-US" sz="1600" b="1">
                <a:latin typeface="Lucida Grande" charset="0"/>
                <a:cs typeface="Lucida Grande" charset="0"/>
                <a:sym typeface="Lucida Grande" charset="0"/>
              </a:rPr>
              <a:t>Template</a:t>
            </a:r>
            <a:r>
              <a:rPr lang="en-US" sz="1600">
                <a:latin typeface="Lucida Grande" charset="0"/>
                <a:cs typeface="Lucida Grande" charset="0"/>
                <a:sym typeface="Lucida Grande" charset="0"/>
              </a:rPr>
              <a:t> allows us the flexibility to dynamically change the file contents</a:t>
            </a:r>
          </a:p>
        </p:txBody>
      </p:sp>
    </p:spTree>
    <p:extLst>
      <p:ext uri="{BB962C8B-B14F-4D97-AF65-F5344CB8AC3E}">
        <p14:creationId xmlns:p14="http://schemas.microsoft.com/office/powerpoint/2010/main" val="7193462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68111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482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986726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82139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19054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Calibri" charset="0"/>
              <a:cs typeface="Calibri" charset="0"/>
              <a:sym typeface="Calibri" charset="0"/>
            </a:endParaRPr>
          </a:p>
        </p:txBody>
      </p:sp>
    </p:spTree>
    <p:extLst>
      <p:ext uri="{BB962C8B-B14F-4D97-AF65-F5344CB8AC3E}">
        <p14:creationId xmlns:p14="http://schemas.microsoft.com/office/powerpoint/2010/main" val="2336651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1164563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57400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91767929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0681197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5320767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b="1" dirty="0">
              <a:solidFill>
                <a:srgbClr val="222320"/>
              </a:solidFill>
              <a:latin typeface="Lucida Grande" charset="0"/>
              <a:cs typeface="Lucida Grande" charset="0"/>
              <a:sym typeface="Lucida Grande" charset="0"/>
            </a:endParaRPr>
          </a:p>
        </p:txBody>
      </p:sp>
    </p:spTree>
    <p:extLst>
      <p:ext uri="{BB962C8B-B14F-4D97-AF65-F5344CB8AC3E}">
        <p14:creationId xmlns:p14="http://schemas.microsoft.com/office/powerpoint/2010/main" val="57007385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Wait for reveal</a:t>
            </a:r>
          </a:p>
        </p:txBody>
      </p:sp>
    </p:spTree>
    <p:extLst>
      <p:ext uri="{BB962C8B-B14F-4D97-AF65-F5344CB8AC3E}">
        <p14:creationId xmlns:p14="http://schemas.microsoft.com/office/powerpoint/2010/main" val="141464762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436060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extLst>
      <p:ext uri="{BB962C8B-B14F-4D97-AF65-F5344CB8AC3E}">
        <p14:creationId xmlns:p14="http://schemas.microsoft.com/office/powerpoint/2010/main" val="111178389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463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596516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214517406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735229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152561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22805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2468820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0010858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662888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3714993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smtClean="0">
                <a:latin typeface="Lucida Grande"/>
                <a:ea typeface="Lucida Grande"/>
                <a:cs typeface="Lucida Grande"/>
                <a:sym typeface="Lucida Grande"/>
              </a:rPr>
              <a:t>"</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 not *</a:t>
            </a:r>
            <a:r>
              <a:rPr lang="en-US" sz="1600" dirty="0" smtClean="0">
                <a:latin typeface="Lucida Grande"/>
                <a:ea typeface="Lucida Grande"/>
                <a:cs typeface="Lucida Grande"/>
                <a:sym typeface="Lucida Grande"/>
              </a:rPr>
              <a:t>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a:t>
            </a:r>
            <a:r>
              <a:rPr lang="en-US" sz="1600" dirty="0" smtClean="0">
                <a:latin typeface="Lucida Grande"/>
                <a:ea typeface="Lucida Grande"/>
                <a:cs typeface="Lucida Grande"/>
                <a:sym typeface="Lucida Grande"/>
              </a:rPr>
              <a:t>do</a:t>
            </a:r>
            <a:r>
              <a:rPr lang="en-US" sz="1600" baseline="0" dirty="0" smtClean="0">
                <a:latin typeface="Lucida Grande"/>
                <a:ea typeface="Lucida Grande"/>
                <a:cs typeface="Lucida Grande"/>
                <a:sym typeface="Lucida Grande"/>
              </a:rPr>
              <a:t> not</a:t>
            </a:r>
            <a:r>
              <a:rPr lang="en-US" sz="1600" dirty="0" smtClean="0">
                <a:latin typeface="Lucida Grande"/>
                <a:ea typeface="Lucida Grande"/>
                <a:cs typeface="Lucida Grande"/>
                <a:sym typeface="Lucida Grande"/>
              </a:rPr>
              <a:t> </a:t>
            </a:r>
            <a:r>
              <a:rPr lang="en-US" sz="1600" dirty="0" smtClean="0">
                <a:latin typeface="Lucida Grande"/>
                <a:ea typeface="Lucida Grande"/>
                <a:cs typeface="Lucida Grande"/>
                <a:sym typeface="Lucida Grande"/>
              </a:rPr>
              <a:t>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a:t>
            </a:r>
            <a:r>
              <a:rPr lang="en-US" sz="1600" dirty="0" smtClean="0">
                <a:latin typeface="Lucida Grande"/>
                <a:ea typeface="Lucida Grande"/>
                <a:cs typeface="Lucida Grande"/>
                <a:sym typeface="Lucida Grande"/>
              </a:rPr>
              <a:t>that</a:t>
            </a:r>
            <a:r>
              <a:rPr lang="en-US" sz="1600" baseline="0" dirty="0" smtClean="0">
                <a:latin typeface="Lucida Grande"/>
                <a:ea typeface="Lucida Grande"/>
                <a:cs typeface="Lucida Grande"/>
                <a:sym typeface="Lucida Grande"/>
              </a:rPr>
              <a:t> is</a:t>
            </a:r>
            <a:r>
              <a:rPr lang="en-US" sz="1600" dirty="0" smtClean="0">
                <a:latin typeface="Lucida Grande"/>
                <a:ea typeface="Lucida Grande"/>
                <a:cs typeface="Lucida Grande"/>
                <a:sym typeface="Lucida Grande"/>
              </a:rPr>
              <a:t> </a:t>
            </a:r>
            <a:r>
              <a:rPr lang="en-US" sz="1600" dirty="0" smtClean="0">
                <a:latin typeface="Lucida Grande"/>
                <a:ea typeface="Lucida Grande"/>
                <a:cs typeface="Lucida Grande"/>
                <a:sym typeface="Lucida Grande"/>
              </a:rPr>
              <a:t>a different module.</a:t>
            </a:r>
          </a:p>
        </p:txBody>
      </p:sp>
    </p:spTree>
    <p:extLst>
      <p:ext uri="{BB962C8B-B14F-4D97-AF65-F5344CB8AC3E}">
        <p14:creationId xmlns:p14="http://schemas.microsoft.com/office/powerpoint/2010/main" val="211493773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 not forget </a:t>
            </a:r>
            <a:r>
              <a:rPr lang="en-US" sz="1600" dirty="0" smtClean="0"/>
              <a:t>the * after </a:t>
            </a:r>
            <a:r>
              <a:rPr lang="en-US" sz="1600" dirty="0" smtClean="0"/>
              <a:t>"Default</a:t>
            </a:r>
            <a:r>
              <a:rPr lang="en-US" sz="1600" baseline="0" dirty="0" smtClean="0"/>
              <a:t> </a:t>
            </a:r>
            <a:r>
              <a:rPr lang="en-US" sz="1600" baseline="0" dirty="0" smtClean="0"/>
              <a:t>Web </a:t>
            </a:r>
            <a:r>
              <a:rPr lang="en-US" sz="1600" baseline="0" dirty="0" smtClean="0"/>
              <a:t>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2637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31</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 not forget </a:t>
            </a:r>
            <a:r>
              <a:rPr lang="en-US" sz="1600" dirty="0" smtClean="0"/>
              <a:t>the * after </a:t>
            </a:r>
            <a:r>
              <a:rPr lang="en-US" sz="1600" dirty="0" smtClean="0"/>
              <a:t>"Default</a:t>
            </a:r>
            <a:r>
              <a:rPr lang="en-US" sz="1600" baseline="0" dirty="0" smtClean="0"/>
              <a:t> </a:t>
            </a:r>
            <a:r>
              <a:rPr lang="en-US" sz="1600" baseline="0" dirty="0" smtClean="0"/>
              <a:t>Web </a:t>
            </a:r>
            <a:r>
              <a:rPr lang="en-US" sz="1600" baseline="0" dirty="0" smtClean="0"/>
              <a:t>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2749599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9221800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8216037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new syntax, this time </a:t>
            </a:r>
            <a:r>
              <a:rPr lang="en-US" sz="2000" dirty="0" smtClean="0">
                <a:latin typeface="Lucida Grande"/>
                <a:ea typeface="Lucida Grande"/>
                <a:cs typeface="Lucida Grande"/>
                <a:sym typeface="Lucida Grande"/>
              </a:rPr>
              <a:t>".each". </a:t>
            </a:r>
            <a:r>
              <a:rPr lang="en-US" sz="2000" dirty="0" smtClean="0">
                <a:latin typeface="Lucida Grande"/>
                <a:ea typeface="Lucida Grande"/>
                <a:cs typeface="Lucida Grande"/>
                <a:sym typeface="Lucida Grande"/>
              </a:rPr>
              <a:t>Ruby does have a </a:t>
            </a:r>
            <a:r>
              <a:rPr lang="en-US" sz="2000" dirty="0" smtClean="0">
                <a:latin typeface="Lucida Grande"/>
                <a:ea typeface="Lucida Grande"/>
                <a:cs typeface="Lucida Grande"/>
                <a:sym typeface="Lucida Grande"/>
              </a:rPr>
              <a:t>"for" </a:t>
            </a:r>
            <a:r>
              <a:rPr lang="en-US" sz="2000" dirty="0" smtClean="0">
                <a:latin typeface="Lucida Grande"/>
                <a:ea typeface="Lucida Grande"/>
                <a:cs typeface="Lucida Grande"/>
                <a:sym typeface="Lucida Grande"/>
              </a:rPr>
              <a:t>loop, but it is rarely used. Instead, we use </a:t>
            </a:r>
            <a:r>
              <a:rPr lang="en-US" sz="2000" dirty="0" smtClean="0">
                <a:latin typeface="Lucida Grande"/>
                <a:ea typeface="Lucida Grande"/>
                <a:cs typeface="Lucida Grande"/>
                <a:sym typeface="Lucida Grande"/>
              </a:rPr>
              <a:t>"iterators" </a:t>
            </a:r>
            <a:r>
              <a:rPr lang="en-US" sz="2000" dirty="0" smtClean="0">
                <a:latin typeface="Lucida Grande"/>
                <a:ea typeface="Lucida Grande"/>
                <a:cs typeface="Lucida Grande"/>
                <a:sym typeface="Lucida Grande"/>
              </a:rPr>
              <a:t>to yield values to blocks. In this case, we are walking all the sites we defined earlier, and assigning two pieces of data between the </a:t>
            </a:r>
            <a:r>
              <a:rPr lang="en-US" sz="2000" dirty="0" smtClean="0">
                <a:latin typeface="Lucida Grande"/>
                <a:ea typeface="Lucida Grande"/>
                <a:cs typeface="Lucida Grande"/>
                <a:sym typeface="Lucida Grande"/>
              </a:rPr>
              <a:t>"|" </a:t>
            </a:r>
            <a:r>
              <a:rPr lang="en-US" sz="2000" dirty="0" smtClean="0">
                <a:latin typeface="Lucida Grande"/>
                <a:ea typeface="Lucida Grande"/>
                <a:cs typeface="Lucida Grande"/>
                <a:sym typeface="Lucida Grande"/>
              </a:rPr>
              <a:t>(arms) - </a:t>
            </a:r>
            <a:r>
              <a:rPr lang="en-US" sz="2000" dirty="0" err="1" smtClean="0">
                <a:latin typeface="Lucida Grande"/>
                <a:ea typeface="Lucida Grande"/>
                <a:cs typeface="Lucida Grande"/>
                <a:sym typeface="Lucida Grande"/>
              </a:rPr>
              <a:t>site_name</a:t>
            </a:r>
            <a:r>
              <a:rPr lang="en-US" sz="2000" dirty="0" smtClean="0">
                <a:latin typeface="Lucida Grande"/>
                <a:ea typeface="Lucida Grande"/>
                <a:cs typeface="Lucida Grande"/>
                <a:sym typeface="Lucida Grande"/>
              </a:rPr>
              <a:t> for the key, and </a:t>
            </a:r>
            <a:r>
              <a:rPr lang="en-US" sz="2000" dirty="0" err="1" smtClean="0">
                <a:latin typeface="Lucida Grande"/>
                <a:ea typeface="Lucida Grande"/>
                <a:cs typeface="Lucida Grande"/>
                <a:sym typeface="Lucida Grande"/>
              </a:rPr>
              <a:t>site_data</a:t>
            </a:r>
            <a:r>
              <a:rPr lang="en-US" sz="2000" dirty="0" smtClean="0">
                <a:latin typeface="Lucida Grande"/>
                <a:ea typeface="Lucida Grande"/>
                <a:cs typeface="Lucida Grande"/>
                <a:sym typeface="Lucida Grande"/>
              </a:rPr>
              <a:t> for the value.</a:t>
            </a:r>
          </a:p>
          <a:p>
            <a:pPr eaLnBrk="1" hangingPunct="1"/>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61476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8208527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a:t>
            </a:r>
            <a:r>
              <a:rPr lang="en-US" sz="2000" dirty="0" smtClean="0">
                <a:latin typeface="Consolas" panose="020B0609020204030204" pitchFamily="49" charset="0"/>
                <a:cs typeface="Consolas" panose="020B0609020204030204" pitchFamily="49" charset="0"/>
              </a:rPr>
              <a:t>do</a:t>
            </a:r>
            <a:r>
              <a:rPr lang="en-US" sz="2000" baseline="0" dirty="0" smtClean="0">
                <a:latin typeface="Consolas" panose="020B0609020204030204" pitchFamily="49" charset="0"/>
                <a:cs typeface="Consolas" panose="020B0609020204030204" pitchFamily="49" charset="0"/>
              </a:rPr>
              <a:t> not</a:t>
            </a:r>
            <a:r>
              <a:rPr lang="en-US" sz="2000" dirty="0" smtClean="0">
                <a:latin typeface="Consolas" panose="020B0609020204030204" pitchFamily="49" charset="0"/>
                <a:cs typeface="Consolas" panose="020B0609020204030204" pitchFamily="49" charset="0"/>
              </a:rPr>
              <a:t> </a:t>
            </a:r>
            <a:r>
              <a:rPr lang="en-US" sz="2000" dirty="0" smtClean="0">
                <a:latin typeface="Consolas" panose="020B0609020204030204" pitchFamily="49" charset="0"/>
                <a:cs typeface="Consolas" panose="020B0609020204030204" pitchFamily="49" charset="0"/>
              </a:rPr>
              <a:t>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a:t>
            </a:r>
            <a:r>
              <a:rPr lang="en-US" sz="2000" dirty="0" smtClean="0">
                <a:latin typeface="Lucida Grande"/>
                <a:ea typeface="Lucida Grande"/>
                <a:cs typeface="Lucida Grande"/>
                <a:sym typeface="Lucida Grande"/>
              </a:rPr>
              <a:t>"=" </a:t>
            </a:r>
            <a:r>
              <a:rPr lang="en-US" sz="2000" dirty="0" smtClean="0">
                <a:latin typeface="Lucida Grande"/>
                <a:ea typeface="Lucida Grande"/>
                <a:cs typeface="Lucida Grande"/>
                <a:sym typeface="Lucida Grande"/>
              </a:rPr>
              <a:t>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6298177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3066885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4624725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a:t>
            </a:r>
            <a:r>
              <a:rPr lang="en-US" altLang="en-US" sz="1600" dirty="0" smtClean="0">
                <a:latin typeface="Lucida Grande"/>
                <a:ea typeface="Lucida Grande"/>
                <a:cs typeface="Lucida Grande"/>
                <a:sym typeface="Lucida Grande"/>
              </a:rPr>
              <a:t>do</a:t>
            </a:r>
            <a:r>
              <a:rPr lang="en-US" altLang="en-US" sz="1600" baseline="0" dirty="0" smtClean="0">
                <a:latin typeface="Lucida Grande"/>
                <a:ea typeface="Lucida Grande"/>
                <a:cs typeface="Lucida Grande"/>
                <a:sym typeface="Lucida Grande"/>
              </a:rPr>
              <a:t> not</a:t>
            </a:r>
            <a:r>
              <a:rPr lang="en-US" altLang="en-US" sz="160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use </a:t>
            </a:r>
            <a:r>
              <a:rPr lang="en-US" altLang="en-US" sz="1600" dirty="0" smtClean="0">
                <a:latin typeface="Lucida Grande"/>
                <a:ea typeface="Lucida Grande"/>
                <a:cs typeface="Lucida Grande"/>
                <a:sym typeface="Lucida Grande"/>
              </a:rPr>
              <a:t>"if" </a:t>
            </a:r>
            <a:r>
              <a:rPr lang="en-US" altLang="en-US" sz="1600" dirty="0" smtClean="0">
                <a:latin typeface="Lucida Grande"/>
                <a:ea typeface="Lucida Grande"/>
                <a:cs typeface="Lucida Grande"/>
                <a:sym typeface="Lucida Grande"/>
              </a:rPr>
              <a:t>and </a:t>
            </a:r>
            <a:r>
              <a:rPr lang="en-US" altLang="en-US" sz="1600" dirty="0" smtClean="0">
                <a:latin typeface="Lucida Grande"/>
                <a:ea typeface="Lucida Grande"/>
                <a:cs typeface="Lucida Grande"/>
                <a:sym typeface="Lucida Grande"/>
              </a:rPr>
              <a:t>"unless"</a:t>
            </a:r>
            <a:r>
              <a:rPr lang="en-US" altLang="en-US" sz="1600" baseline="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because </a:t>
            </a:r>
            <a:r>
              <a:rPr lang="en-US" altLang="en-US" sz="1600" dirty="0" smtClean="0">
                <a:latin typeface="Lucida Grande"/>
                <a:ea typeface="Lucida Grande"/>
                <a:cs typeface="Lucida Grande"/>
                <a:sym typeface="Lucida Grande"/>
              </a:rPr>
              <a:t>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587218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a:t>
            </a:r>
            <a:r>
              <a:rPr lang="en-US" sz="2000" dirty="0" smtClean="0">
                <a:latin typeface="Lucida Grande"/>
                <a:ea typeface="Lucida Grande"/>
                <a:cs typeface="Lucida Grande"/>
                <a:sym typeface="Lucida Grande"/>
              </a:rPr>
              <a:t>"clowns" site</a:t>
            </a:r>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a:t>
            </a:r>
            <a:r>
              <a:rPr lang="en-US" sz="2000" dirty="0" smtClean="0">
                <a:latin typeface="Lucida Grande"/>
                <a:ea typeface="Lucida Grande"/>
                <a:cs typeface="Lucida Grande"/>
                <a:sym typeface="Lucida Grande"/>
              </a:rPr>
              <a:t>"bears" </a:t>
            </a:r>
            <a:r>
              <a:rPr lang="en-US" sz="2000" dirty="0" smtClean="0">
                <a:latin typeface="Lucida Grande"/>
                <a:ea typeface="Lucida Grande"/>
                <a:cs typeface="Lucida Grande"/>
                <a:sym typeface="Lucida Grande"/>
              </a:rPr>
              <a:t>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a:t>
            </a:r>
            <a:r>
              <a:rPr lang="en-US" sz="2000" dirty="0" smtClean="0">
                <a:latin typeface="Lucida Grande"/>
                <a:ea typeface="Lucida Grande"/>
                <a:cs typeface="Lucida Grande"/>
                <a:sym typeface="Lucida Grande"/>
              </a:rPr>
              <a:t>"execute </a:t>
            </a:r>
            <a:r>
              <a:rPr lang="en-US" sz="2000" dirty="0" smtClean="0">
                <a:latin typeface="Lucida Grande"/>
                <a:ea typeface="Lucida Grande"/>
                <a:cs typeface="Lucida Grande"/>
                <a:sym typeface="Lucida Grande"/>
              </a:rPr>
              <a:t>this code and return the </a:t>
            </a:r>
            <a:r>
              <a:rPr lang="en-US" sz="2000" dirty="0" smtClean="0">
                <a:latin typeface="Lucida Grande"/>
                <a:ea typeface="Lucida Grande"/>
                <a:cs typeface="Lucida Grande"/>
                <a:sym typeface="Lucida Grande"/>
              </a:rPr>
              <a:t>result".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1548348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0557557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a:t>
            </a:r>
            <a:r>
              <a:rPr lang="en-US" sz="2000" dirty="0" smtClean="0">
                <a:latin typeface="Lucida Grande"/>
                <a:ea typeface="Lucida Grande"/>
                <a:cs typeface="Lucida Grande"/>
                <a:sym typeface="Lucida Grande"/>
              </a:rPr>
              <a:t>let</a:t>
            </a:r>
            <a:r>
              <a:rPr lang="en-US" sz="2000" baseline="0" dirty="0" smtClean="0">
                <a:latin typeface="Lucida Grande"/>
                <a:ea typeface="Lucida Grande"/>
                <a:cs typeface="Lucida Grande"/>
                <a:sym typeface="Lucida Grande"/>
              </a:rPr>
              <a:t> us </a:t>
            </a:r>
            <a:r>
              <a:rPr lang="en-US" sz="2000" dirty="0" smtClean="0">
                <a:latin typeface="Lucida Grande"/>
                <a:ea typeface="Lucida Grande"/>
                <a:cs typeface="Lucida Grande"/>
                <a:sym typeface="Lucida Grande"/>
              </a:rPr>
              <a:t>walk </a:t>
            </a:r>
            <a:r>
              <a:rPr lang="en-US" sz="2000" dirty="0" smtClean="0">
                <a:latin typeface="Lucida Grande"/>
                <a:ea typeface="Lucida Grande"/>
                <a:cs typeface="Lucida Grande"/>
                <a:sym typeface="Lucida Grande"/>
              </a:rPr>
              <a:t>before we run.</a:t>
            </a:r>
          </a:p>
        </p:txBody>
      </p:sp>
    </p:spTree>
    <p:extLst>
      <p:ext uri="{BB962C8B-B14F-4D97-AF65-F5344CB8AC3E}">
        <p14:creationId xmlns:p14="http://schemas.microsoft.com/office/powerpoint/2010/main" val="96444588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a:t>
            </a:r>
            <a:r>
              <a:rPr lang="en-US" sz="2000" dirty="0" smtClean="0">
                <a:latin typeface="Lucida Grande"/>
                <a:ea typeface="Lucida Grande"/>
                <a:cs typeface="Lucida Grande"/>
                <a:sym typeface="Lucida Grande"/>
              </a:rPr>
              <a:t>"variables" </a:t>
            </a:r>
            <a:r>
              <a:rPr lang="en-US" sz="2000" dirty="0" smtClean="0">
                <a:latin typeface="Lucida Grande"/>
                <a:ea typeface="Lucida Grande"/>
                <a:cs typeface="Lucida Grande"/>
                <a:sym typeface="Lucida Grande"/>
              </a:rPr>
              <a:t>parameter. Explained in future slides.</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184219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2022320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a:t>
            </a:r>
            <a:r>
              <a:rPr lang="en-US" sz="1800" dirty="0" smtClean="0">
                <a:latin typeface="Lucida Grande"/>
                <a:ea typeface="Lucida Grande"/>
                <a:cs typeface="Lucida Grande"/>
                <a:sym typeface="Lucida Grande"/>
              </a:rPr>
              <a:t>"instance" </a:t>
            </a:r>
            <a:r>
              <a:rPr lang="en-US" sz="1800" dirty="0" smtClean="0">
                <a:latin typeface="Lucida Grande"/>
                <a:ea typeface="Lucida Grande"/>
                <a:cs typeface="Lucida Grande"/>
                <a:sym typeface="Lucida Grande"/>
              </a:rPr>
              <a:t>variables, which are bound to the instance of an object. When we render templates and pass in the variables parameter, we are adding instance variables to the context of the template render. Hence, we prefix them with an </a:t>
            </a:r>
            <a:r>
              <a:rPr lang="en-US" sz="180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352</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a:t>
            </a:r>
            <a:r>
              <a:rPr lang="en-US" sz="1800" dirty="0" smtClean="0">
                <a:latin typeface="Lucida Grande"/>
                <a:ea typeface="Lucida Grande"/>
                <a:cs typeface="Lucida Grande"/>
                <a:sym typeface="Lucida Grande"/>
              </a:rPr>
              <a:t>instance" </a:t>
            </a:r>
            <a:r>
              <a:rPr lang="en-US" sz="1800" dirty="0" smtClean="0">
                <a:latin typeface="Lucida Grande"/>
                <a:ea typeface="Lucida Grande"/>
                <a:cs typeface="Lucida Grande"/>
                <a:sym typeface="Lucida Grande"/>
              </a:rPr>
              <a:t>variables, which are bound to the instance of an object. When we render templates and pass in the variables parameter, we are adding instance variables to the context of the template render. Hence, we prefix them with an </a:t>
            </a:r>
            <a:r>
              <a:rPr lang="en-US" sz="180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353</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354</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0169061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356</a:t>
            </a:fld>
            <a:endParaRPr lang="en-US"/>
          </a:p>
        </p:txBody>
      </p:sp>
    </p:spTree>
    <p:extLst>
      <p:ext uri="{BB962C8B-B14F-4D97-AF65-F5344CB8AC3E}">
        <p14:creationId xmlns:p14="http://schemas.microsoft.com/office/powerpoint/2010/main" val="260141994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358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extLst>
      <p:ext uri="{BB962C8B-B14F-4D97-AF65-F5344CB8AC3E}">
        <p14:creationId xmlns:p14="http://schemas.microsoft.com/office/powerpoint/2010/main" val="64803132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endParaRPr lang="en-US" sz="1600" dirty="0">
              <a:latin typeface="Lucida Grande"/>
              <a:ea typeface="Lucida Grande"/>
              <a:cs typeface="Lucida Grande"/>
              <a:sym typeface="Lucida Grande"/>
            </a:endParaRPr>
          </a:p>
        </p:txBody>
      </p:sp>
    </p:spTree>
    <p:extLst>
      <p:ext uri="{BB962C8B-B14F-4D97-AF65-F5344CB8AC3E}">
        <p14:creationId xmlns:p14="http://schemas.microsoft.com/office/powerpoint/2010/main" val="14111542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smtClean="0">
                <a:latin typeface="Lucida Grande"/>
                <a:ea typeface="Lucida Grande"/>
                <a:cs typeface="Lucida Grande"/>
                <a:sym typeface="Lucida Grande"/>
              </a:rPr>
              <a:t>"</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 not *</a:t>
            </a:r>
            <a:r>
              <a:rPr lang="en-US" sz="1600" dirty="0" smtClean="0">
                <a:latin typeface="Lucida Grande"/>
                <a:ea typeface="Lucida Grande"/>
                <a:cs typeface="Lucida Grande"/>
                <a:sym typeface="Lucida Grande"/>
              </a:rPr>
              <a:t>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a:t>
            </a:r>
            <a:r>
              <a:rPr lang="en-US" sz="1600" dirty="0" smtClean="0">
                <a:latin typeface="Lucida Grande"/>
                <a:ea typeface="Lucida Grande"/>
                <a:cs typeface="Lucida Grande"/>
                <a:sym typeface="Lucida Grande"/>
              </a:rPr>
              <a:t>do not exist</a:t>
            </a:r>
            <a:r>
              <a:rPr lang="en-US" sz="1600" dirty="0" smtClean="0">
                <a:latin typeface="Lucida Grande"/>
                <a:ea typeface="Lucida Grande"/>
                <a:cs typeface="Lucida Grande"/>
                <a:sym typeface="Lucida Grande"/>
              </a:rPr>
              <a: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a:t>
            </a:r>
            <a:r>
              <a:rPr lang="en-US" sz="1600" dirty="0" smtClean="0">
                <a:latin typeface="Lucida Grande"/>
                <a:ea typeface="Lucida Grande"/>
                <a:cs typeface="Lucida Grande"/>
                <a:sym typeface="Lucida Grande"/>
              </a:rPr>
              <a:t>that</a:t>
            </a:r>
            <a:r>
              <a:rPr lang="en-US" sz="1600" baseline="0" dirty="0" smtClean="0">
                <a:latin typeface="Lucida Grande"/>
                <a:ea typeface="Lucida Grande"/>
                <a:cs typeface="Lucida Grande"/>
                <a:sym typeface="Lucida Grande"/>
              </a:rPr>
              <a:t> is</a:t>
            </a:r>
            <a:r>
              <a:rPr lang="en-US" sz="1600" dirty="0" smtClean="0">
                <a:latin typeface="Lucida Grande"/>
                <a:ea typeface="Lucida Grande"/>
                <a:cs typeface="Lucida Grande"/>
                <a:sym typeface="Lucida Grande"/>
              </a:rPr>
              <a:t> </a:t>
            </a:r>
            <a:r>
              <a:rPr lang="en-US" sz="1600" dirty="0" smtClean="0">
                <a:latin typeface="Lucida Grande"/>
                <a:ea typeface="Lucida Grande"/>
                <a:cs typeface="Lucida Grande"/>
                <a:sym typeface="Lucida Grande"/>
              </a:rPr>
              <a:t>the next module.</a:t>
            </a:r>
          </a:p>
        </p:txBody>
      </p:sp>
    </p:spTree>
    <p:extLst>
      <p:ext uri="{BB962C8B-B14F-4D97-AF65-F5344CB8AC3E}">
        <p14:creationId xmlns:p14="http://schemas.microsoft.com/office/powerpoint/2010/main" val="173751894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8282820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061320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72350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829367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67690202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8622284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a:t>
            </a:r>
            <a:r>
              <a:rPr lang="en-US" sz="2000" dirty="0" smtClean="0">
                <a:latin typeface="Consolas" panose="020B0609020204030204" pitchFamily="49" charset="0"/>
                <a:cs typeface="Consolas" panose="020B0609020204030204" pitchFamily="49" charset="0"/>
              </a:rPr>
              <a:t>do not have </a:t>
            </a:r>
            <a:r>
              <a:rPr lang="en-US" sz="2000" dirty="0" smtClean="0">
                <a:latin typeface="Consolas" panose="020B0609020204030204" pitchFamily="49" charset="0"/>
                <a:cs typeface="Consolas" panose="020B0609020204030204" pitchFamily="49" charset="0"/>
              </a:rPr>
              <a:t>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a:t>
            </a:r>
            <a:r>
              <a:rPr lang="en-US" sz="2000" dirty="0" smtClean="0">
                <a:latin typeface="Lucida Grande"/>
                <a:ea typeface="Lucida Grande"/>
                <a:cs typeface="Lucida Grande"/>
                <a:sym typeface="Lucida Grande"/>
              </a:rPr>
              <a:t>"=" </a:t>
            </a:r>
            <a:r>
              <a:rPr lang="en-US" sz="2000" dirty="0" smtClean="0">
                <a:latin typeface="Lucida Grande"/>
                <a:ea typeface="Lucida Grande"/>
                <a:cs typeface="Lucida Grande"/>
                <a:sym typeface="Lucida Grande"/>
              </a:rPr>
              <a:t>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5039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a:t>
            </a:r>
            <a:r>
              <a:rPr lang="en-US" sz="2000" dirty="0" smtClean="0">
                <a:latin typeface="Lucida Grande"/>
                <a:ea typeface="Lucida Grande"/>
                <a:cs typeface="Lucida Grande"/>
                <a:sym typeface="Lucida Grande"/>
              </a:rPr>
              <a:t>"clowns" </a:t>
            </a:r>
            <a:r>
              <a:rPr lang="en-US" sz="2000" dirty="0" smtClean="0">
                <a:latin typeface="Lucida Grande"/>
                <a:ea typeface="Lucida Grande"/>
                <a:cs typeface="Lucida Grande"/>
                <a:sym typeface="Lucida Grande"/>
              </a:rPr>
              <a:t>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a:t>
            </a:r>
            <a:r>
              <a:rPr lang="en-US" sz="2000" dirty="0" smtClean="0">
                <a:latin typeface="Lucida Grande"/>
                <a:ea typeface="Lucida Grande"/>
                <a:cs typeface="Lucida Grande"/>
                <a:sym typeface="Lucida Grande"/>
              </a:rPr>
              <a:t>"bears" </a:t>
            </a:r>
            <a:r>
              <a:rPr lang="en-US" sz="2000" dirty="0" smtClean="0">
                <a:latin typeface="Lucida Grande"/>
                <a:ea typeface="Lucida Grande"/>
                <a:cs typeface="Lucida Grande"/>
                <a:sym typeface="Lucida Grande"/>
              </a:rPr>
              <a:t>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a:t>
            </a:r>
            <a:r>
              <a:rPr lang="en-US" sz="2000" dirty="0" smtClean="0">
                <a:latin typeface="Lucida Grande"/>
                <a:ea typeface="Lucida Grande"/>
                <a:cs typeface="Lucida Grande"/>
                <a:sym typeface="Lucida Grande"/>
              </a:rPr>
              <a:t>"execute </a:t>
            </a:r>
            <a:r>
              <a:rPr lang="en-US" sz="2000" dirty="0" smtClean="0">
                <a:latin typeface="Lucida Grande"/>
                <a:ea typeface="Lucida Grande"/>
                <a:cs typeface="Lucida Grande"/>
                <a:sym typeface="Lucida Grande"/>
              </a:rPr>
              <a:t>this code and return the </a:t>
            </a:r>
            <a:r>
              <a:rPr lang="en-US" sz="2000" dirty="0" smtClean="0">
                <a:latin typeface="Lucida Grande"/>
                <a:ea typeface="Lucida Grande"/>
                <a:cs typeface="Lucida Grande"/>
                <a:sym typeface="Lucida Grande"/>
              </a:rPr>
              <a:t>result".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extLst>
      <p:ext uri="{BB962C8B-B14F-4D97-AF65-F5344CB8AC3E}">
        <p14:creationId xmlns:p14="http://schemas.microsoft.com/office/powerpoint/2010/main" val="25578952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6623518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extLst>
      <p:ext uri="{BB962C8B-B14F-4D97-AF65-F5344CB8AC3E}">
        <p14:creationId xmlns:p14="http://schemas.microsoft.com/office/powerpoint/2010/main" val="124260887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373</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a:t>
            </a:r>
            <a:r>
              <a:rPr lang="en-US" sz="1800" dirty="0" smtClean="0">
                <a:latin typeface="Lucida Grande"/>
                <a:ea typeface="Lucida Grande"/>
                <a:cs typeface="Lucida Grande"/>
                <a:sym typeface="Lucida Grande"/>
              </a:rPr>
              <a:t>"instance" </a:t>
            </a:r>
            <a:r>
              <a:rPr lang="en-US" sz="1800" dirty="0" smtClean="0">
                <a:latin typeface="Lucida Grande"/>
                <a:ea typeface="Lucida Grande"/>
                <a:cs typeface="Lucida Grande"/>
                <a:sym typeface="Lucida Grande"/>
              </a:rPr>
              <a:t>variables, which are bound to the instance of an object. When we render templates and pass in the variables parameter, we are adding instance variables to the context of the template render. Hence, we prefix them with an </a:t>
            </a:r>
            <a:r>
              <a:rPr lang="en-US" sz="180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374</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a:t>
            </a:r>
            <a:r>
              <a:rPr lang="en-US" sz="1800" dirty="0" smtClean="0">
                <a:latin typeface="Lucida Grande"/>
                <a:ea typeface="Lucida Grande"/>
                <a:cs typeface="Lucida Grande"/>
                <a:sym typeface="Lucida Grande"/>
              </a:rPr>
              <a:t>"instance" </a:t>
            </a:r>
            <a:r>
              <a:rPr lang="en-US" sz="1800" dirty="0" smtClean="0">
                <a:latin typeface="Lucida Grande"/>
                <a:ea typeface="Lucida Grande"/>
                <a:cs typeface="Lucida Grande"/>
                <a:sym typeface="Lucida Grande"/>
              </a:rPr>
              <a:t>variables, which are bound to the instance of an object. When we render templates and pass in the variables parameter, we are adding instance variables to the context of the template render. Hence, we prefix them with an </a:t>
            </a:r>
            <a:r>
              <a:rPr lang="en-US" sz="180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375</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a:t>
            </a:r>
            <a:r>
              <a:rPr lang="en-US" sz="1800" dirty="0" smtClean="0">
                <a:latin typeface="Lucida Grande"/>
                <a:ea typeface="Lucida Grande"/>
                <a:cs typeface="Lucida Grande"/>
                <a:sym typeface="Lucida Grande"/>
              </a:rPr>
              <a:t>"instance" </a:t>
            </a:r>
            <a:r>
              <a:rPr lang="en-US" sz="1800" dirty="0" smtClean="0">
                <a:latin typeface="Lucida Grande"/>
                <a:ea typeface="Lucida Grande"/>
                <a:cs typeface="Lucida Grande"/>
                <a:sym typeface="Lucida Grande"/>
              </a:rPr>
              <a:t>variables, which are bound to the instance of an object. When we render templates and pass in the variables parameter, we are adding instance variables to the context of the template render. Hence, we prefix them with an </a:t>
            </a:r>
            <a:r>
              <a:rPr lang="en-US" sz="180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376</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377</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6468624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3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8480352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extLst>
      <p:ext uri="{BB962C8B-B14F-4D97-AF65-F5344CB8AC3E}">
        <p14:creationId xmlns:p14="http://schemas.microsoft.com/office/powerpoint/2010/main" val="1129033333"/>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extLst>
      <p:ext uri="{BB962C8B-B14F-4D97-AF65-F5344CB8AC3E}">
        <p14:creationId xmlns:p14="http://schemas.microsoft.com/office/powerpoint/2010/main" val="132913213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8032164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err="1">
                <a:latin typeface="Lucida Grande" charset="0"/>
                <a:cs typeface="Lucida Grande" charset="0"/>
                <a:sym typeface="Lucida Grande" charset="0"/>
              </a:rPr>
              <a:t>platfor</a:t>
            </a:r>
            <a:r>
              <a:rPr lang="en-US" sz="1600" dirty="0">
                <a:latin typeface="Lucida Grande" charset="0"/>
                <a:cs typeface="Lucida Grande" charset="0"/>
                <a:sym typeface="Lucida Grande" charset="0"/>
              </a:rPr>
              <a:t>* could match "platform" or "</a:t>
            </a:r>
            <a:r>
              <a:rPr lang="en-US" sz="1600" dirty="0" err="1">
                <a:latin typeface="Lucida Grande" charset="0"/>
                <a:cs typeface="Lucida Grande" charset="0"/>
                <a:sym typeface="Lucida Grande" charset="0"/>
              </a:rPr>
              <a:t>platform_family</a:t>
            </a:r>
            <a:r>
              <a:rPr lang="en-US" sz="1600" dirty="0">
                <a:latin typeface="Lucida Grande" charset="0"/>
                <a:cs typeface="Lucida Grande" charset="0"/>
                <a:sym typeface="Lucida Grande" charset="0"/>
              </a:rPr>
              <a:t>"</a:t>
            </a:r>
          </a:p>
        </p:txBody>
      </p:sp>
    </p:spTree>
    <p:extLst>
      <p:ext uri="{BB962C8B-B14F-4D97-AF65-F5344CB8AC3E}">
        <p14:creationId xmlns:p14="http://schemas.microsoft.com/office/powerpoint/2010/main" val="50177289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Search for all nodes</a:t>
            </a:r>
          </a:p>
        </p:txBody>
      </p:sp>
    </p:spTree>
    <p:extLst>
      <p:ext uri="{BB962C8B-B14F-4D97-AF65-F5344CB8AC3E}">
        <p14:creationId xmlns:p14="http://schemas.microsoft.com/office/powerpoint/2010/main" val="178199975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50517567"/>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trying to find the IP Address for our nodes, i.e. the value of the '</a:t>
            </a:r>
            <a:r>
              <a:rPr lang="en-US" sz="1600" dirty="0" err="1">
                <a:latin typeface="Lucida Grande" charset="0"/>
                <a:cs typeface="Lucida Grande" charset="0"/>
                <a:sym typeface="Lucida Grande" charset="0"/>
              </a:rPr>
              <a:t>ipaddress</a:t>
            </a:r>
            <a:r>
              <a:rPr lang="en-US" sz="1600" dirty="0">
                <a:latin typeface="Lucida Grande" charset="0"/>
                <a:cs typeface="Lucida Grande" charset="0"/>
                <a:sym typeface="Lucida Grande" charset="0"/>
              </a:rPr>
              <a:t>' attribute</a:t>
            </a: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1225174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endParaRPr lang="en-US" sz="1600" dirty="0">
              <a:latin typeface="Times" charset="0"/>
              <a:cs typeface="Times" charset="0"/>
              <a:sym typeface="Times" charset="0"/>
            </a:endParaRPr>
          </a:p>
          <a:p>
            <a:pPr>
              <a:spcBef>
                <a:spcPts val="1200"/>
              </a:spcBef>
            </a:pPr>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8369036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390</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 are configuring </a:t>
            </a:r>
            <a:r>
              <a:rPr lang="en-US" sz="2000" dirty="0" smtClean="0">
                <a:latin typeface="Lucida Grande"/>
                <a:ea typeface="Lucida Grande"/>
                <a:cs typeface="Lucida Grande"/>
                <a:sym typeface="Lucida Grande"/>
              </a:rPr>
              <a:t>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are doing </a:t>
            </a:r>
            <a:r>
              <a:rPr lang="en-US" sz="2000" dirty="0" smtClean="0">
                <a:latin typeface="Lucida Grande"/>
                <a:ea typeface="Lucida Grande"/>
                <a:cs typeface="Lucida Grande"/>
                <a:sym typeface="Lucida Grande"/>
              </a:rPr>
              <a:t>a search for nodes with the role of </a:t>
            </a:r>
            <a:r>
              <a:rPr lang="en-US" sz="2000" dirty="0" smtClean="0">
                <a:latin typeface="Lucida Grande"/>
                <a:ea typeface="Lucida Grande"/>
                <a:cs typeface="Lucida Grande"/>
                <a:sym typeface="Lucida Grande"/>
              </a:rPr>
              <a:t>"webserver", </a:t>
            </a:r>
            <a:r>
              <a:rPr lang="en-US" sz="2000" dirty="0" smtClean="0">
                <a:latin typeface="Lucida Grande"/>
                <a:ea typeface="Lucida Grande"/>
                <a:cs typeface="Lucida Grande"/>
                <a:sym typeface="Lucida Grande"/>
              </a:rPr>
              <a:t>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48423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 are configuring </a:t>
            </a:r>
            <a:r>
              <a:rPr lang="en-US" sz="2000" dirty="0" smtClean="0">
                <a:latin typeface="Lucida Grande"/>
                <a:ea typeface="Lucida Grande"/>
                <a:cs typeface="Lucida Grande"/>
                <a:sym typeface="Lucida Grande"/>
              </a:rPr>
              <a:t>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are doing </a:t>
            </a:r>
            <a:r>
              <a:rPr lang="en-US" sz="2000" dirty="0" smtClean="0">
                <a:latin typeface="Lucida Grande"/>
                <a:ea typeface="Lucida Grande"/>
                <a:cs typeface="Lucida Grande"/>
                <a:sym typeface="Lucida Grande"/>
              </a:rPr>
              <a:t>a search for nodes with the role of </a:t>
            </a:r>
            <a:r>
              <a:rPr lang="en-US" sz="2000" dirty="0" smtClean="0">
                <a:latin typeface="Lucida Grande"/>
                <a:ea typeface="Lucida Grande"/>
                <a:cs typeface="Lucida Grande"/>
                <a:sym typeface="Lucida Grande"/>
              </a:rPr>
              <a:t>"webserver", </a:t>
            </a:r>
            <a:r>
              <a:rPr lang="en-US" sz="2000" dirty="0" smtClean="0">
                <a:latin typeface="Lucida Grande"/>
                <a:ea typeface="Lucida Grande"/>
                <a:cs typeface="Lucida Grande"/>
                <a:sym typeface="Lucida Grande"/>
              </a:rPr>
              <a:t>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77547378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 are configuring </a:t>
            </a:r>
            <a:r>
              <a:rPr lang="en-US" sz="2000" dirty="0" smtClean="0">
                <a:latin typeface="Lucida Grande"/>
                <a:ea typeface="Lucida Grande"/>
                <a:cs typeface="Lucida Grande"/>
                <a:sym typeface="Lucida Grande"/>
              </a:rPr>
              <a:t>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are doing </a:t>
            </a:r>
            <a:r>
              <a:rPr lang="en-US" sz="2000" dirty="0" smtClean="0">
                <a:latin typeface="Lucida Grande"/>
                <a:ea typeface="Lucida Grande"/>
                <a:cs typeface="Lucida Grande"/>
                <a:sym typeface="Lucida Grande"/>
              </a:rPr>
              <a:t>a search for nodes with the role of </a:t>
            </a:r>
            <a:r>
              <a:rPr lang="en-US" sz="2000" dirty="0" smtClean="0">
                <a:latin typeface="Lucida Grande"/>
                <a:ea typeface="Lucida Grande"/>
                <a:cs typeface="Lucida Grande"/>
                <a:sym typeface="Lucida Grande"/>
              </a:rPr>
              <a:t>"webserver", </a:t>
            </a:r>
            <a:r>
              <a:rPr lang="en-US" sz="2000" dirty="0" smtClean="0">
                <a:latin typeface="Lucida Grande"/>
                <a:ea typeface="Lucida Grande"/>
                <a:cs typeface="Lucida Grande"/>
                <a:sym typeface="Lucida Grande"/>
              </a:rPr>
              <a:t>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62454979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a:t>
            </a:r>
            <a:r>
              <a:rPr lang="en-US" sz="2000" baseline="0" dirty="0" smtClean="0">
                <a:latin typeface="Lucida Grande"/>
                <a:ea typeface="Lucida Grande"/>
                <a:cs typeface="Lucida Grande"/>
                <a:sym typeface="Lucida Grande"/>
              </a:rPr>
              <a:t> are </a:t>
            </a:r>
            <a:r>
              <a:rPr lang="en-US" sz="2000" dirty="0" smtClean="0">
                <a:latin typeface="Lucida Grande"/>
                <a:ea typeface="Lucida Grande"/>
                <a:cs typeface="Lucida Grande"/>
                <a:sym typeface="Lucida Grande"/>
              </a:rPr>
              <a:t>configuring </a:t>
            </a:r>
            <a:r>
              <a:rPr lang="en-US" sz="2000" dirty="0" smtClean="0">
                <a:latin typeface="Lucida Grande"/>
                <a:ea typeface="Lucida Grande"/>
                <a:cs typeface="Lucida Grande"/>
                <a:sym typeface="Lucida Grande"/>
              </a:rPr>
              <a:t>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are doing </a:t>
            </a:r>
            <a:r>
              <a:rPr lang="en-US" sz="2000" dirty="0" smtClean="0">
                <a:latin typeface="Lucida Grande"/>
                <a:ea typeface="Lucida Grande"/>
                <a:cs typeface="Lucida Grande"/>
                <a:sym typeface="Lucida Grande"/>
              </a:rPr>
              <a:t>a search for nodes with the role of </a:t>
            </a:r>
            <a:r>
              <a:rPr lang="en-US" sz="2000" dirty="0" smtClean="0">
                <a:latin typeface="Lucida Grande"/>
                <a:ea typeface="Lucida Grande"/>
                <a:cs typeface="Lucida Grande"/>
                <a:sym typeface="Lucida Grande"/>
              </a:rPr>
              <a:t>"webserver", </a:t>
            </a:r>
            <a:r>
              <a:rPr lang="en-US" sz="2000" dirty="0" smtClean="0">
                <a:latin typeface="Lucida Grande"/>
                <a:ea typeface="Lucida Grande"/>
                <a:cs typeface="Lucida Grande"/>
                <a:sym typeface="Lucida Grande"/>
              </a:rPr>
              <a:t>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76706624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 are configuring </a:t>
            </a:r>
            <a:r>
              <a:rPr lang="en-US" sz="2000" dirty="0" smtClean="0">
                <a:latin typeface="Lucida Grande"/>
                <a:ea typeface="Lucida Grande"/>
                <a:cs typeface="Lucida Grande"/>
                <a:sym typeface="Lucida Grande"/>
              </a:rPr>
              <a:t>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are </a:t>
            </a:r>
            <a:r>
              <a:rPr lang="en-US" sz="2000" dirty="0" smtClean="0">
                <a:latin typeface="Lucida Grande"/>
                <a:ea typeface="Lucida Grande"/>
                <a:cs typeface="Lucida Grande"/>
                <a:sym typeface="Lucida Grande"/>
              </a:rPr>
              <a:t>doing a search for nodes with the role of </a:t>
            </a:r>
            <a:r>
              <a:rPr lang="en-US" sz="2000" dirty="0" smtClean="0">
                <a:latin typeface="Lucida Grande"/>
                <a:ea typeface="Lucida Grande"/>
                <a:cs typeface="Lucida Grande"/>
                <a:sym typeface="Lucida Grande"/>
              </a:rPr>
              <a:t>"webserver", </a:t>
            </a:r>
            <a:r>
              <a:rPr lang="en-US" sz="2000" dirty="0" smtClean="0">
                <a:latin typeface="Lucida Grande"/>
                <a:ea typeface="Lucida Grande"/>
                <a:cs typeface="Lucida Grande"/>
                <a:sym typeface="Lucida Grande"/>
              </a:rPr>
              <a:t>and adding them to a list of servers to be monitored.  The monitoring service will then be restarted, prompting a re-read of the configuration file we just generated.</a:t>
            </a:r>
          </a:p>
        </p:txBody>
      </p:sp>
    </p:spTree>
    <p:extLst>
      <p:ext uri="{BB962C8B-B14F-4D97-AF65-F5344CB8AC3E}">
        <p14:creationId xmlns:p14="http://schemas.microsoft.com/office/powerpoint/2010/main" val="188608699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91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dirty="0">
                <a:latin typeface="Helvetica" charset="0"/>
                <a:cs typeface="Helvetica" charset="0"/>
                <a:sym typeface="Helvetica" charset="0"/>
              </a:rPr>
              <a:t>Execute a search against the Chef </a:t>
            </a:r>
            <a:r>
              <a:rPr lang="en-US" dirty="0" smtClean="0">
                <a:latin typeface="Helvetica" charset="0"/>
                <a:cs typeface="Helvetica" charset="0"/>
                <a:sym typeface="Helvetica" charset="0"/>
              </a:rPr>
              <a:t>Server</a:t>
            </a:r>
            <a:r>
              <a:rPr lang="en-US" dirty="0">
                <a:latin typeface="Arial"/>
                <a:cs typeface="Helvetica" charset="0"/>
                <a:sym typeface="Helvetica" charset="0"/>
              </a:rPr>
              <a:t>'</a:t>
            </a:r>
            <a:r>
              <a:rPr lang="en-US" dirty="0" smtClean="0">
                <a:latin typeface="Helvetica" charset="0"/>
                <a:cs typeface="Helvetica" charset="0"/>
                <a:sym typeface="Helvetica" charset="0"/>
              </a:rPr>
              <a:t>s </a:t>
            </a:r>
            <a:r>
              <a:rPr lang="en-US" dirty="0">
                <a:latin typeface="Helvetica" charset="0"/>
                <a:cs typeface="Helvetica" charset="0"/>
                <a:sym typeface="Helvetica" charset="0"/>
              </a:rPr>
              <a:t>search index and store the results of that search in the </a:t>
            </a:r>
            <a:r>
              <a:rPr lang="en-US" dirty="0">
                <a:latin typeface="Arial"/>
                <a:cs typeface="Helvetica" charset="0"/>
                <a:sym typeface="Helvetica" charset="0"/>
              </a:rPr>
              <a:t>"</a:t>
            </a:r>
            <a:r>
              <a:rPr lang="en-US" dirty="0" err="1" smtClean="0">
                <a:latin typeface="Helvetica" charset="0"/>
                <a:cs typeface="Helvetica" charset="0"/>
                <a:sym typeface="Helvetica" charset="0"/>
              </a:rPr>
              <a:t>pool_member</a:t>
            </a:r>
            <a:r>
              <a:rPr lang="en-US" dirty="0">
                <a:latin typeface="Arial"/>
                <a:cs typeface="Helvetica" charset="0"/>
                <a:sym typeface="Helvetica" charset="0"/>
              </a:rPr>
              <a:t>"</a:t>
            </a:r>
            <a:r>
              <a:rPr lang="en-US" dirty="0" smtClean="0">
                <a:latin typeface="Helvetica" charset="0"/>
                <a:cs typeface="Helvetica" charset="0"/>
                <a:sym typeface="Helvetica" charset="0"/>
              </a:rPr>
              <a:t> </a:t>
            </a:r>
            <a:r>
              <a:rPr lang="en-US" dirty="0">
                <a:latin typeface="Helvetica" charset="0"/>
                <a:cs typeface="Helvetica" charset="0"/>
                <a:sym typeface="Helvetica" charset="0"/>
              </a:rPr>
              <a:t>variable.</a:t>
            </a:r>
          </a:p>
          <a:p>
            <a:endParaRPr lang="en-US" dirty="0">
              <a:latin typeface="Helvetica" charset="0"/>
              <a:cs typeface="Helvetica" charset="0"/>
              <a:sym typeface="Helvetica" charset="0"/>
            </a:endParaRPr>
          </a:p>
          <a:p>
            <a:r>
              <a:rPr lang="en-US" dirty="0">
                <a:latin typeface="Helvetica" charset="0"/>
                <a:cs typeface="Helvetica" charset="0"/>
                <a:sym typeface="Helvetica" charset="0"/>
              </a:rPr>
              <a:t>Pass the unique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 to the template as a template variable named </a:t>
            </a:r>
            <a:r>
              <a:rPr lang="en-US" dirty="0" err="1">
                <a:latin typeface="Helvetica" charset="0"/>
                <a:cs typeface="Helvetica" charset="0"/>
                <a:sym typeface="Helvetica" charset="0"/>
              </a:rPr>
              <a:t>pool_members</a:t>
            </a:r>
            <a:r>
              <a:rPr lang="en-US" dirty="0">
                <a:latin typeface="Helvetica" charset="0"/>
                <a:cs typeface="Helvetica" charset="0"/>
                <a:sym typeface="Helvetica" charset="0"/>
              </a:rPr>
              <a:t>.</a:t>
            </a:r>
          </a:p>
        </p:txBody>
      </p:sp>
    </p:spTree>
    <p:extLst>
      <p:ext uri="{BB962C8B-B14F-4D97-AF65-F5344CB8AC3E}">
        <p14:creationId xmlns:p14="http://schemas.microsoft.com/office/powerpoint/2010/main" val="739273303"/>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412</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a:t>
            </a:r>
            <a:r>
              <a:rPr lang="en-US" sz="1800" baseline="0" dirty="0" smtClean="0">
                <a:latin typeface="Lucida Grande"/>
                <a:ea typeface="Lucida Grande"/>
                <a:cs typeface="Lucida Grande"/>
                <a:sym typeface="Lucida Grande"/>
              </a:rPr>
              <a:t> "</a:t>
            </a:r>
            <a:r>
              <a:rPr lang="en-US" sz="1800" dirty="0" smtClean="0">
                <a:latin typeface="Lucida Grande"/>
                <a:ea typeface="Lucida Grande"/>
                <a:cs typeface="Lucida Grande"/>
                <a:sym typeface="Lucida Grande"/>
              </a:rPr>
              <a:t>containers" </a:t>
            </a:r>
            <a:r>
              <a:rPr lang="en-US" sz="1800" dirty="0" smtClean="0">
                <a:latin typeface="Lucida Grande"/>
                <a:ea typeface="Lucida Grande"/>
                <a:cs typeface="Lucida Grande"/>
                <a:sym typeface="Lucida Grande"/>
              </a:rPr>
              <a:t>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415</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is important </a:t>
            </a:r>
            <a:r>
              <a:rPr lang="en-US" sz="2000" dirty="0" smtClean="0">
                <a:latin typeface="Lucida Grande"/>
                <a:ea typeface="Lucida Grande"/>
                <a:cs typeface="Lucida Grande"/>
                <a:sym typeface="Lucida Grande"/>
              </a:rPr>
              <a:t>here is that more than just the nodes get indexed for search - it is everything in Chef!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If they </a:t>
            </a:r>
            <a:r>
              <a:rPr lang="en-US" sz="2000" dirty="0" smtClean="0">
                <a:latin typeface="Lucida Grande"/>
                <a:ea typeface="Lucida Grande"/>
                <a:cs typeface="Lucida Grande"/>
                <a:sym typeface="Lucida Grande"/>
              </a:rPr>
              <a:t>do not see </a:t>
            </a:r>
            <a:r>
              <a:rPr lang="en-US" sz="2000" dirty="0" smtClean="0">
                <a:latin typeface="Lucida Grande"/>
                <a:ea typeface="Lucida Grande"/>
                <a:cs typeface="Lucida Grande"/>
                <a:sym typeface="Lucida Grande"/>
              </a:rPr>
              <a:t>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dirty="0">
              <a:latin typeface="Lucida Console" charset="0"/>
              <a:cs typeface="Lucida Console" charset="0"/>
              <a:sym typeface="Lucida Console" charset="0"/>
            </a:endParaRPr>
          </a:p>
        </p:txBody>
      </p:sp>
    </p:spTree>
    <p:extLst>
      <p:ext uri="{BB962C8B-B14F-4D97-AF65-F5344CB8AC3E}">
        <p14:creationId xmlns:p14="http://schemas.microsoft.com/office/powerpoint/2010/main" val="143392585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431</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a:t>
            </a:r>
            <a:r>
              <a:rPr lang="en-US" altLang="en-US" sz="1900" dirty="0" smtClean="0">
                <a:latin typeface="Lucida Grande"/>
                <a:ea typeface="Lucida Grande"/>
                <a:cs typeface="Lucida Grande"/>
                <a:sym typeface="Lucida Grande"/>
              </a:rPr>
              <a:t>it is easy </a:t>
            </a:r>
            <a:r>
              <a:rPr lang="en-US" altLang="en-US" sz="1900" dirty="0" smtClean="0">
                <a:latin typeface="Lucida Grande"/>
                <a:ea typeface="Lucida Grande"/>
                <a:cs typeface="Lucida Grande"/>
                <a:sym typeface="Lucida Grande"/>
              </a:rPr>
              <a:t>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did </a:t>
            </a:r>
            <a:r>
              <a:rPr lang="en-US" altLang="en-US" sz="1600" b="1" dirty="0" smtClean="0">
                <a:latin typeface="Lucida Grande"/>
                <a:ea typeface="Lucida Grande"/>
                <a:cs typeface="Lucida Grande"/>
                <a:sym typeface="Lucida Grande"/>
              </a:rPr>
              <a:t>not</a:t>
            </a:r>
            <a:r>
              <a:rPr lang="en-US" altLang="en-US" sz="1600" dirty="0" smtClean="0">
                <a:latin typeface="Lucida Grande"/>
                <a:ea typeface="Lucida Grande"/>
                <a:cs typeface="Lucida Grande"/>
                <a:sym typeface="Lucida Grande"/>
              </a:rPr>
              <a:t> create home directories for these users, because </a:t>
            </a:r>
            <a:r>
              <a:rPr lang="en-US" altLang="en-US" sz="1600" dirty="0" smtClean="0">
                <a:latin typeface="Lucida Grande"/>
                <a:ea typeface="Lucida Grande"/>
                <a:cs typeface="Lucida Grande"/>
                <a:sym typeface="Lucida Grande"/>
              </a:rPr>
              <a:t>it is not </a:t>
            </a:r>
            <a:r>
              <a:rPr lang="en-US" altLang="en-US" sz="1600" dirty="0" smtClean="0">
                <a:latin typeface="Lucida Grande"/>
                <a:ea typeface="Lucida Grande"/>
                <a:cs typeface="Lucida Grande"/>
                <a:sym typeface="Lucida Grande"/>
              </a:rPr>
              <a:t>the default </a:t>
            </a:r>
            <a:r>
              <a:rPr lang="en-US" altLang="en-US" sz="1600" dirty="0" err="1" smtClean="0">
                <a:latin typeface="Lucida Grande"/>
                <a:ea typeface="Lucida Grande"/>
                <a:cs typeface="Lucida Grande"/>
                <a:sym typeface="Lucida Grande"/>
              </a:rPr>
              <a:t>adduser</a:t>
            </a:r>
            <a:r>
              <a:rPr lang="en-US" altLang="en-US" sz="1600" dirty="0" smtClean="0">
                <a:latin typeface="Lucida Grande"/>
                <a:ea typeface="Lucida Grande"/>
                <a:cs typeface="Lucida Grande"/>
                <a:sym typeface="Lucida Grande"/>
              </a:rPr>
              <a:t> behavior.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 docs can show you how to get it done (</a:t>
            </a:r>
            <a:r>
              <a:rPr lang="en-US" altLang="en-US" sz="1600" dirty="0" err="1" smtClean="0">
                <a:latin typeface="Lucida Grande"/>
                <a:ea typeface="Lucida Grande"/>
                <a:cs typeface="Lucida Grande"/>
                <a:sym typeface="Lucida Grande"/>
              </a:rPr>
              <a:t>manage_home</a:t>
            </a:r>
            <a:r>
              <a:rPr lang="en-US" altLang="en-US" sz="1600" dirty="0" smtClean="0">
                <a:latin typeface="Lucida Grande"/>
                <a:ea typeface="Lucida Grande"/>
                <a:cs typeface="Lucida Grande"/>
                <a:sym typeface="Lucida Grande"/>
              </a:rPr>
              <a:t>)</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doesn't do all the same things as AD.  But </a:t>
            </a:r>
            <a:r>
              <a:rPr lang="en-US" sz="2000" dirty="0" smtClean="0">
                <a:latin typeface="Lucida Grande"/>
                <a:ea typeface="Lucida Grande"/>
                <a:cs typeface="Lucida Grande"/>
                <a:sym typeface="Lucida Grande"/>
              </a:rPr>
              <a:t>we</a:t>
            </a:r>
            <a:r>
              <a:rPr lang="en-US" sz="2000" baseline="0" dirty="0" smtClean="0">
                <a:latin typeface="Lucida Grande"/>
                <a:ea typeface="Lucida Grande"/>
                <a:cs typeface="Lucida Grande"/>
                <a:sym typeface="Lucida Grande"/>
              </a:rPr>
              <a:t> have </a:t>
            </a:r>
            <a:r>
              <a:rPr lang="en-US" sz="2000" dirty="0" smtClean="0">
                <a:latin typeface="Lucida Grande"/>
                <a:ea typeface="Lucida Grande"/>
                <a:cs typeface="Lucida Grande"/>
                <a:sym typeface="Lucida Grande"/>
              </a:rPr>
              <a:t>done </a:t>
            </a:r>
            <a:r>
              <a:rPr lang="en-US" sz="2000" dirty="0" smtClean="0">
                <a:latin typeface="Lucida Grande"/>
                <a:ea typeface="Lucida Grande"/>
                <a:cs typeface="Lucida Grande"/>
                <a:sym typeface="Lucida Grande"/>
              </a:rPr>
              <a:t>something fairly close using ~40 lines of ruby and JSON.  The idea is that primitives driven by data are very powerful.  All you need is an abstract notion of data about stuff </a:t>
            </a:r>
            <a:r>
              <a:rPr lang="en-US" sz="2000" dirty="0" smtClean="0">
                <a:latin typeface="Lucida Grande"/>
                <a:ea typeface="Lucida Grande"/>
                <a:cs typeface="Lucida Grande"/>
                <a:sym typeface="Lucida Grande"/>
              </a:rPr>
              <a:t>you</a:t>
            </a:r>
            <a:r>
              <a:rPr lang="en-US" sz="2000" baseline="0" dirty="0" smtClean="0">
                <a:latin typeface="Lucida Grande"/>
                <a:ea typeface="Lucida Grande"/>
                <a:cs typeface="Lucida Grande"/>
                <a:sym typeface="Lucida Grande"/>
              </a:rPr>
              <a:t> are </a:t>
            </a:r>
            <a:r>
              <a:rPr lang="en-US" sz="2000" dirty="0" smtClean="0">
                <a:latin typeface="Lucida Grande"/>
                <a:ea typeface="Lucida Grande"/>
                <a:cs typeface="Lucida Grande"/>
                <a:sym typeface="Lucida Grande"/>
              </a:rPr>
              <a:t>managing</a:t>
            </a:r>
            <a:r>
              <a:rPr lang="en-US" sz="2000" dirty="0" smtClean="0">
                <a:latin typeface="Lucida Grande"/>
                <a:ea typeface="Lucida Grande"/>
                <a:cs typeface="Lucida Grande"/>
                <a:sym typeface="Lucida Grande"/>
              </a:rPr>
              <a:t>,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p:txBody>
      </p:sp>
    </p:spTree>
    <p:extLst>
      <p:ext uri="{BB962C8B-B14F-4D97-AF65-F5344CB8AC3E}">
        <p14:creationId xmlns:p14="http://schemas.microsoft.com/office/powerpoint/2010/main" val="93981958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440</a:t>
            </a:fld>
            <a:endParaRPr lang="en-US"/>
          </a:p>
        </p:txBody>
      </p:sp>
    </p:spTree>
    <p:extLst>
      <p:ext uri="{BB962C8B-B14F-4D97-AF65-F5344CB8AC3E}">
        <p14:creationId xmlns:p14="http://schemas.microsoft.com/office/powerpoint/2010/main" val="154749891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a:t>
            </a:r>
            <a:r>
              <a:rPr lang="en-US" sz="1800" dirty="0" smtClean="0">
                <a:latin typeface="Lucida Grande"/>
                <a:ea typeface="Lucida Grande"/>
                <a:cs typeface="Lucida Grande"/>
                <a:sym typeface="Lucida Grande"/>
              </a:rPr>
              <a:t>"containers" </a:t>
            </a:r>
            <a:r>
              <a:rPr lang="en-US" sz="1800" dirty="0" smtClean="0">
                <a:latin typeface="Lucida Grande"/>
                <a:ea typeface="Lucida Grande"/>
                <a:cs typeface="Lucida Grande"/>
                <a:sym typeface="Lucida Grande"/>
              </a:rPr>
              <a:t>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443</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1550536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7801249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a:t>
            </a:r>
            <a:r>
              <a:rPr lang="en-US" sz="2000" baseline="0" dirty="0" smtClean="0">
                <a:latin typeface="Lucida Grande"/>
                <a:ea typeface="Lucida Grande"/>
                <a:cs typeface="Lucida Grande"/>
                <a:sym typeface="Lucida Grande"/>
              </a:rPr>
              <a:t> is </a:t>
            </a:r>
            <a:r>
              <a:rPr lang="en-US" sz="2000" dirty="0" smtClean="0">
                <a:latin typeface="Lucida Grande"/>
                <a:ea typeface="Lucida Grande"/>
                <a:cs typeface="Lucida Grande"/>
                <a:sym typeface="Lucida Grande"/>
              </a:rPr>
              <a:t>important </a:t>
            </a:r>
            <a:r>
              <a:rPr lang="en-US" sz="2000" dirty="0" smtClean="0">
                <a:latin typeface="Lucida Grande"/>
                <a:ea typeface="Lucida Grande"/>
                <a:cs typeface="Lucida Grande"/>
                <a:sym typeface="Lucida Grande"/>
              </a:rPr>
              <a:t>here is that more than just the nodes get indexed for search - it is everything in Chef!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If they </a:t>
            </a:r>
            <a:r>
              <a:rPr lang="en-US" sz="2000" dirty="0" smtClean="0">
                <a:latin typeface="Lucida Grande"/>
                <a:ea typeface="Lucida Grande"/>
                <a:cs typeface="Lucida Grande"/>
                <a:sym typeface="Lucida Grande"/>
              </a:rPr>
              <a:t>do not see </a:t>
            </a:r>
            <a:r>
              <a:rPr lang="en-US" sz="2000" dirty="0" smtClean="0">
                <a:latin typeface="Lucida Grande"/>
                <a:ea typeface="Lucida Grande"/>
                <a:cs typeface="Lucida Grande"/>
                <a:sym typeface="Lucida Grande"/>
              </a:rPr>
              <a:t>this right away after uploading the data bags, ask the students to wait a few seconds and try again.  Sometimes there can be lag after uploading a data bag, because the information is being indexed.</a:t>
            </a:r>
          </a:p>
        </p:txBody>
      </p:sp>
    </p:spTree>
    <p:extLst>
      <p:ext uri="{BB962C8B-B14F-4D97-AF65-F5344CB8AC3E}">
        <p14:creationId xmlns:p14="http://schemas.microsoft.com/office/powerpoint/2010/main" val="552910253"/>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129489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knife help search</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You can use </a:t>
            </a:r>
            <a:r>
              <a:rPr lang="en-US" sz="1700" dirty="0" err="1" smtClean="0">
                <a:latin typeface="Lucida Grande"/>
                <a:ea typeface="Lucida Grande"/>
                <a:cs typeface="Lucida Grande"/>
                <a:sym typeface="Lucida Grande"/>
              </a:rPr>
              <a:t>boolean</a:t>
            </a:r>
            <a:r>
              <a:rPr lang="en-US" sz="1700" dirty="0" smtClean="0">
                <a:latin typeface="Lucida Grande"/>
                <a:ea typeface="Lucida Grande"/>
                <a:cs typeface="Lucida Grande"/>
                <a:sym typeface="Lucida Grande"/>
              </a:rPr>
              <a:t> values e.g. knife search INDEX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 OR </a:t>
            </a:r>
            <a:r>
              <a:rPr lang="en-US" sz="1700" dirty="0" err="1" smtClean="0">
                <a:latin typeface="Lucida Grande"/>
                <a:ea typeface="Lucida Grande"/>
                <a:cs typeface="Lucida Grande"/>
                <a:sym typeface="Lucida Grande"/>
              </a:rPr>
              <a:t>field:value</a:t>
            </a:r>
            <a:r>
              <a:rPr lang="en-US" sz="1700" dirty="0" smtClean="0">
                <a:latin typeface="Lucida Grande"/>
                <a:ea typeface="Lucida Grande"/>
                <a:cs typeface="Lucida Grande"/>
                <a:sym typeface="Lucida Grande"/>
              </a:rPr>
              <a:t>'</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44247686"/>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9551912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74613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shows</a:t>
            </a:r>
            <a:r>
              <a:rPr lang="en-US" altLang="en-US" sz="1600" baseline="0" dirty="0" smtClean="0">
                <a:latin typeface="Lucida Grande"/>
                <a:ea typeface="Lucida Grande"/>
                <a:cs typeface="Lucida Grande"/>
                <a:sym typeface="Lucida Grande"/>
              </a:rPr>
              <a:t> how the variable search and replacement works within the USER resource</a:t>
            </a:r>
            <a:endParaRPr lang="en-US" altLang="en-US" sz="1600" dirty="0" smtClean="0">
              <a:latin typeface="Lucida Grande"/>
              <a:ea typeface="Lucida Grande"/>
              <a:cs typeface="Lucida Grande"/>
              <a:sym typeface="Lucida Grande"/>
            </a:endParaRP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2524597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1520918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3564915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48703729"/>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7989543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4503246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a:t>
            </a:r>
            <a:r>
              <a:rPr lang="en-US" altLang="en-US" sz="1600" baseline="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30253414"/>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468</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a:t>
            </a:r>
            <a:r>
              <a:rPr lang="en-US" altLang="en-US" sz="1600" baseline="0" dirty="0" smtClean="0">
                <a:latin typeface="Lucida Grande"/>
                <a:ea typeface="Lucida Grande"/>
                <a:cs typeface="Lucida Grande"/>
                <a:sym typeface="Lucida Grande"/>
              </a:rPr>
              <a:t> have </a:t>
            </a:r>
            <a:r>
              <a:rPr lang="en-US" altLang="en-US" sz="1600" dirty="0" smtClean="0">
                <a:latin typeface="Lucida Grande"/>
                <a:ea typeface="Lucida Grande"/>
                <a:cs typeface="Lucida Grande"/>
                <a:sym typeface="Lucida Grande"/>
              </a:rPr>
              <a:t>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77870460"/>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32026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9889881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472</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2838802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a:t>
            </a:r>
            <a:r>
              <a:rPr lang="en-US" altLang="en-US" sz="1600" baseline="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4427805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476</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search syntax is new here, but </a:t>
            </a:r>
            <a:r>
              <a:rPr lang="en-US" altLang="en-US" sz="1600" dirty="0" smtClean="0">
                <a:latin typeface="Lucida Grande"/>
                <a:ea typeface="Lucida Grande"/>
                <a:cs typeface="Lucida Grande"/>
                <a:sym typeface="Lucida Grande"/>
              </a:rPr>
              <a:t>we have been </a:t>
            </a:r>
            <a:r>
              <a:rPr lang="en-US" altLang="en-US" sz="1600" dirty="0" smtClean="0">
                <a:latin typeface="Lucida Grande"/>
                <a:ea typeface="Lucida Grande"/>
                <a:cs typeface="Lucida Grande"/>
                <a:sym typeface="Lucida Grande"/>
              </a:rPr>
              <a:t>doing lots of searching throughout. Relate that the objects bound to </a:t>
            </a:r>
            <a:r>
              <a:rPr lang="en-US" altLang="en-US" sz="1600" dirty="0" err="1" smtClean="0">
                <a:latin typeface="Lucida Grande"/>
                <a:ea typeface="Lucida Grande"/>
                <a:cs typeface="Lucida Grande"/>
                <a:sym typeface="Lucida Grande"/>
              </a:rPr>
              <a:t>user_data</a:t>
            </a:r>
            <a:r>
              <a:rPr lang="en-US" altLang="en-US" sz="1600" dirty="0" smtClean="0">
                <a:latin typeface="Lucida Grande"/>
                <a:ea typeface="Lucida Grande"/>
                <a:cs typeface="Lucida Grande"/>
                <a:sym typeface="Lucida Grande"/>
              </a:rPr>
              <a:t> during each iteration are the same as what we got in the search results.</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92707556"/>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knife node show [node] (to see without edit)</a:t>
            </a: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Fj</a:t>
            </a:r>
            <a:r>
              <a:rPr lang="en-US" sz="1600" dirty="0">
                <a:latin typeface="Lucida Grande" charset="0"/>
                <a:cs typeface="Lucida Grande" charset="0"/>
                <a:sym typeface="Lucida Grande" charset="0"/>
              </a:rPr>
              <a:t> to see it in JSON</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31308902"/>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dirty="0" smtClean="0">
                <a:latin typeface="Lucida Grande"/>
                <a:ea typeface="Lucida Grande"/>
                <a:cs typeface="Lucida Grande"/>
                <a:sym typeface="Lucida Grande"/>
              </a:rPr>
              <a:t>If you get errors, a common cause is that arguments to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are not valid - fat-fingered shells, for example.</a:t>
            </a:r>
            <a:endParaRPr lang="en-US" altLang="en-US" sz="400" dirty="0" smtClean="0">
              <a:latin typeface="Times" pitchFamily="18" charset="0"/>
              <a:cs typeface="Times" pitchFamily="18" charset="0"/>
              <a:sym typeface="Times" pitchFamily="18" charset="0"/>
            </a:endParaRPr>
          </a:p>
          <a:p>
            <a:pPr eaLnBrk="1" hangingPunct="1">
              <a:spcBef>
                <a:spcPts val="1200"/>
              </a:spcBef>
            </a:pPr>
            <a:r>
              <a:rPr lang="en-US" altLang="en-US" sz="1900" dirty="0" smtClean="0">
                <a:latin typeface="Lucida Grande"/>
                <a:ea typeface="Lucida Grande"/>
                <a:cs typeface="Lucida Grande"/>
                <a:sym typeface="Lucida Grande"/>
              </a:rPr>
              <a:t>This is another chance to talk about how knowledge of the system you are automating is vital to success - </a:t>
            </a:r>
            <a:r>
              <a:rPr lang="en-US" altLang="en-US" sz="1900" dirty="0" smtClean="0">
                <a:latin typeface="Lucida Grande"/>
                <a:ea typeface="Lucida Grande"/>
                <a:cs typeface="Lucida Grande"/>
                <a:sym typeface="Lucida Grande"/>
              </a:rPr>
              <a:t>it is easy </a:t>
            </a:r>
            <a:r>
              <a:rPr lang="en-US" altLang="en-US" sz="1900" dirty="0" smtClean="0">
                <a:latin typeface="Lucida Grande"/>
                <a:ea typeface="Lucida Grande"/>
                <a:cs typeface="Lucida Grande"/>
                <a:sym typeface="Lucida Grande"/>
              </a:rPr>
              <a:t>to debug that error if you know how </a:t>
            </a:r>
            <a:r>
              <a:rPr lang="en-US" altLang="en-US" sz="1900" dirty="0" err="1" smtClean="0">
                <a:latin typeface="Lucida Grande"/>
                <a:ea typeface="Lucida Grande"/>
                <a:cs typeface="Lucida Grande"/>
                <a:sym typeface="Lucida Grande"/>
              </a:rPr>
              <a:t>adduser</a:t>
            </a:r>
            <a:r>
              <a:rPr lang="en-US" altLang="en-US" sz="1900" dirty="0" smtClean="0">
                <a:latin typeface="Lucida Grande"/>
                <a:ea typeface="Lucida Grande"/>
                <a:cs typeface="Lucida Grande"/>
                <a:sym typeface="Lucida Grande"/>
              </a:rPr>
              <a:t> behaves.</a:t>
            </a:r>
            <a:endParaRPr lang="en-US" altLang="en-US" sz="400" dirty="0" smtClean="0">
              <a:latin typeface="Times" pitchFamily="18" charset="0"/>
              <a:cs typeface="Times" pitchFamily="18" charset="0"/>
              <a:sym typeface="Times" pitchFamily="18" charset="0"/>
            </a:endParaRPr>
          </a:p>
          <a:p>
            <a:pPr eaLnBrk="1" hangingPunct="1">
              <a:spcBef>
                <a:spcPts val="1200"/>
              </a:spcBef>
            </a:pPr>
            <a:endParaRPr lang="en-US" altLang="en-US" sz="8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1650479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did </a:t>
            </a:r>
            <a:r>
              <a:rPr lang="en-US" altLang="en-US" sz="1600" b="1" dirty="0" smtClean="0">
                <a:latin typeface="Lucida Grande"/>
                <a:ea typeface="Lucida Grande"/>
                <a:cs typeface="Lucida Grande"/>
                <a:sym typeface="Lucida Grande"/>
              </a:rPr>
              <a:t>not</a:t>
            </a:r>
            <a:r>
              <a:rPr lang="en-US" altLang="en-US" sz="1600" dirty="0" smtClean="0">
                <a:latin typeface="Lucida Grande"/>
                <a:ea typeface="Lucida Grande"/>
                <a:cs typeface="Lucida Grande"/>
                <a:sym typeface="Lucida Grande"/>
              </a:rPr>
              <a:t> create home directories for these users, because </a:t>
            </a:r>
            <a:r>
              <a:rPr lang="en-US" altLang="en-US" sz="1600" dirty="0" smtClean="0">
                <a:latin typeface="Lucida Grande"/>
                <a:ea typeface="Lucida Grande"/>
                <a:cs typeface="Lucida Grande"/>
                <a:sym typeface="Lucida Grande"/>
              </a:rPr>
              <a:t>it is not </a:t>
            </a:r>
            <a:r>
              <a:rPr lang="en-US" altLang="en-US" sz="1600" dirty="0" smtClean="0">
                <a:latin typeface="Lucida Grande"/>
                <a:ea typeface="Lucida Grande"/>
                <a:cs typeface="Lucida Grande"/>
                <a:sym typeface="Lucida Grande"/>
              </a:rPr>
              <a:t>the default </a:t>
            </a:r>
            <a:r>
              <a:rPr lang="en-US" altLang="en-US" sz="1600" dirty="0" err="1" smtClean="0">
                <a:latin typeface="Lucida Grande"/>
                <a:ea typeface="Lucida Grande"/>
                <a:cs typeface="Lucida Grande"/>
                <a:sym typeface="Lucida Grande"/>
              </a:rPr>
              <a:t>adduser</a:t>
            </a:r>
            <a:r>
              <a:rPr lang="en-US" altLang="en-US" sz="1600" dirty="0" smtClean="0">
                <a:latin typeface="Lucida Grande"/>
                <a:ea typeface="Lucida Grande"/>
                <a:cs typeface="Lucida Grande"/>
                <a:sym typeface="Lucida Grande"/>
              </a:rPr>
              <a:t> behavior.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 docs can show you how to get it done (</a:t>
            </a:r>
            <a:r>
              <a:rPr lang="en-US" altLang="en-US" sz="1600" dirty="0" err="1" smtClean="0">
                <a:latin typeface="Lucida Grande"/>
                <a:ea typeface="Lucida Grande"/>
                <a:cs typeface="Lucida Grande"/>
                <a:sym typeface="Lucida Grande"/>
              </a:rPr>
              <a:t>manage_home</a:t>
            </a:r>
            <a:r>
              <a:rPr lang="en-US" altLang="en-US" sz="1600" dirty="0" smtClean="0">
                <a:latin typeface="Lucida Grande"/>
                <a:ea typeface="Lucida Grande"/>
                <a:cs typeface="Lucida Grande"/>
                <a:sym typeface="Lucida Grande"/>
              </a:rPr>
              <a:t>)</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2069769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did </a:t>
            </a:r>
            <a:r>
              <a:rPr lang="en-US" altLang="en-US" sz="1600" b="1" dirty="0" smtClean="0">
                <a:latin typeface="Lucida Grande"/>
                <a:ea typeface="Lucida Grande"/>
                <a:cs typeface="Lucida Grande"/>
                <a:sym typeface="Lucida Grande"/>
              </a:rPr>
              <a:t>not</a:t>
            </a:r>
            <a:r>
              <a:rPr lang="en-US" altLang="en-US" sz="1600" dirty="0" smtClean="0">
                <a:latin typeface="Lucida Grande"/>
                <a:ea typeface="Lucida Grande"/>
                <a:cs typeface="Lucida Grande"/>
                <a:sym typeface="Lucida Grande"/>
              </a:rPr>
              <a:t> create home directories for these users, because </a:t>
            </a:r>
            <a:r>
              <a:rPr lang="en-US" altLang="en-US" sz="1600" dirty="0" smtClean="0">
                <a:latin typeface="Lucida Grande"/>
                <a:ea typeface="Lucida Grande"/>
                <a:cs typeface="Lucida Grande"/>
                <a:sym typeface="Lucida Grande"/>
              </a:rPr>
              <a:t>it is not </a:t>
            </a:r>
            <a:r>
              <a:rPr lang="en-US" altLang="en-US" sz="1600" dirty="0" smtClean="0">
                <a:latin typeface="Lucida Grande"/>
                <a:ea typeface="Lucida Grande"/>
                <a:cs typeface="Lucida Grande"/>
                <a:sym typeface="Lucida Grande"/>
              </a:rPr>
              <a:t>the default </a:t>
            </a:r>
            <a:r>
              <a:rPr lang="en-US" altLang="en-US" sz="1600" dirty="0" err="1" smtClean="0">
                <a:latin typeface="Lucida Grande"/>
                <a:ea typeface="Lucida Grande"/>
                <a:cs typeface="Lucida Grande"/>
                <a:sym typeface="Lucida Grande"/>
              </a:rPr>
              <a:t>adduser</a:t>
            </a:r>
            <a:r>
              <a:rPr lang="en-US" altLang="en-US" sz="1600" dirty="0" smtClean="0">
                <a:latin typeface="Lucida Grande"/>
                <a:ea typeface="Lucida Grande"/>
                <a:cs typeface="Lucida Grande"/>
                <a:sym typeface="Lucida Grande"/>
              </a:rPr>
              <a:t> behavior.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 docs can show you how to get it done (</a:t>
            </a:r>
            <a:r>
              <a:rPr lang="en-US" altLang="en-US" sz="1600" dirty="0" err="1" smtClean="0">
                <a:latin typeface="Lucida Grande"/>
                <a:ea typeface="Lucida Grande"/>
                <a:cs typeface="Lucida Grande"/>
                <a:sym typeface="Lucida Grande"/>
              </a:rPr>
              <a:t>manage_home</a:t>
            </a:r>
            <a:r>
              <a:rPr lang="en-US" altLang="en-US" sz="1600" dirty="0" smtClean="0">
                <a:latin typeface="Lucida Grande"/>
                <a:ea typeface="Lucida Grande"/>
                <a:cs typeface="Lucida Grande"/>
                <a:sym typeface="Lucida Grande"/>
              </a:rPr>
              <a:t>)</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55858699"/>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did </a:t>
            </a:r>
            <a:r>
              <a:rPr lang="en-US" altLang="en-US" sz="1600" b="1" dirty="0" smtClean="0">
                <a:latin typeface="Lucida Grande"/>
                <a:ea typeface="Lucida Grande"/>
                <a:cs typeface="Lucida Grande"/>
                <a:sym typeface="Lucida Grande"/>
              </a:rPr>
              <a:t>not</a:t>
            </a:r>
            <a:r>
              <a:rPr lang="en-US" altLang="en-US" sz="1600" dirty="0" smtClean="0">
                <a:latin typeface="Lucida Grande"/>
                <a:ea typeface="Lucida Grande"/>
                <a:cs typeface="Lucida Grande"/>
                <a:sym typeface="Lucida Grande"/>
              </a:rPr>
              <a:t> create home directories for these users, because </a:t>
            </a:r>
            <a:r>
              <a:rPr lang="en-US" altLang="en-US" sz="1600" dirty="0" smtClean="0">
                <a:latin typeface="Lucida Grande"/>
                <a:ea typeface="Lucida Grande"/>
                <a:cs typeface="Lucida Grande"/>
                <a:sym typeface="Lucida Grande"/>
              </a:rPr>
              <a:t>it is not </a:t>
            </a:r>
            <a:r>
              <a:rPr lang="en-US" altLang="en-US" sz="1600" dirty="0" smtClean="0">
                <a:latin typeface="Lucida Grande"/>
                <a:ea typeface="Lucida Grande"/>
                <a:cs typeface="Lucida Grande"/>
                <a:sym typeface="Lucida Grande"/>
              </a:rPr>
              <a:t>the default </a:t>
            </a:r>
            <a:r>
              <a:rPr lang="en-US" altLang="en-US" sz="1600" dirty="0" err="1" smtClean="0">
                <a:latin typeface="Lucida Grande"/>
                <a:ea typeface="Lucida Grande"/>
                <a:cs typeface="Lucida Grande"/>
                <a:sym typeface="Lucida Grande"/>
              </a:rPr>
              <a:t>adduser</a:t>
            </a:r>
            <a:r>
              <a:rPr lang="en-US" altLang="en-US" sz="1600" dirty="0" smtClean="0">
                <a:latin typeface="Lucida Grande"/>
                <a:ea typeface="Lucida Grande"/>
                <a:cs typeface="Lucida Grande"/>
                <a:sym typeface="Lucida Grande"/>
              </a:rPr>
              <a:t> behavior.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 docs can show you how to get it done (</a:t>
            </a:r>
            <a:r>
              <a:rPr lang="en-US" altLang="en-US" sz="1600" dirty="0" err="1" smtClean="0">
                <a:latin typeface="Lucida Grande"/>
                <a:ea typeface="Lucida Grande"/>
                <a:cs typeface="Lucida Grande"/>
                <a:sym typeface="Lucida Grande"/>
              </a:rPr>
              <a:t>manage_home</a:t>
            </a:r>
            <a:r>
              <a:rPr lang="en-US" altLang="en-US" sz="1600" dirty="0" smtClean="0">
                <a:latin typeface="Lucida Grande"/>
                <a:ea typeface="Lucida Grande"/>
                <a:cs typeface="Lucida Grande"/>
                <a:sym typeface="Lucida Grande"/>
              </a:rPr>
              <a:t>)</a:t>
            </a:r>
          </a:p>
          <a:p>
            <a:pPr eaLnBrk="1" hangingPunct="1"/>
            <a:endParaRPr lang="en-US" alt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3571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54823336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What happened here is epic.  This </a:t>
            </a:r>
            <a:r>
              <a:rPr lang="en-US" sz="2000" dirty="0" smtClean="0">
                <a:latin typeface="Lucida Grande"/>
                <a:ea typeface="Lucida Grande"/>
                <a:cs typeface="Lucida Grande"/>
                <a:sym typeface="Lucida Grande"/>
              </a:rPr>
              <a:t>does</a:t>
            </a:r>
            <a:r>
              <a:rPr lang="en-US" sz="2000" baseline="0" dirty="0" smtClean="0">
                <a:latin typeface="Lucida Grande"/>
                <a:ea typeface="Lucida Grande"/>
                <a:cs typeface="Lucida Grande"/>
                <a:sym typeface="Lucida Grande"/>
              </a:rPr>
              <a:t> not </a:t>
            </a:r>
            <a:r>
              <a:rPr lang="en-US" sz="2000" dirty="0" smtClean="0">
                <a:latin typeface="Lucida Grande"/>
                <a:ea typeface="Lucida Grande"/>
                <a:cs typeface="Lucida Grande"/>
                <a:sym typeface="Lucida Grande"/>
              </a:rPr>
              <a:t>do </a:t>
            </a:r>
            <a:r>
              <a:rPr lang="en-US" sz="2000" dirty="0" smtClean="0">
                <a:latin typeface="Lucida Grande"/>
                <a:ea typeface="Lucida Grande"/>
                <a:cs typeface="Lucida Grande"/>
                <a:sym typeface="Lucida Grande"/>
              </a:rPr>
              <a:t>all the same things as AD.  But </a:t>
            </a:r>
            <a:r>
              <a:rPr lang="en-US" sz="2000" dirty="0" smtClean="0">
                <a:latin typeface="Lucida Grande"/>
                <a:ea typeface="Lucida Grande"/>
                <a:cs typeface="Lucida Grande"/>
                <a:sym typeface="Lucida Grande"/>
              </a:rPr>
              <a:t>we</a:t>
            </a:r>
            <a:r>
              <a:rPr lang="en-US" sz="2000" baseline="0" dirty="0" smtClean="0">
                <a:latin typeface="Lucida Grande"/>
                <a:ea typeface="Lucida Grande"/>
                <a:cs typeface="Lucida Grande"/>
                <a:sym typeface="Lucida Grande"/>
              </a:rPr>
              <a:t> have </a:t>
            </a:r>
            <a:r>
              <a:rPr lang="en-US" sz="2000" dirty="0" smtClean="0">
                <a:latin typeface="Lucida Grande"/>
                <a:ea typeface="Lucida Grande"/>
                <a:cs typeface="Lucida Grande"/>
                <a:sym typeface="Lucida Grande"/>
              </a:rPr>
              <a:t>done </a:t>
            </a:r>
            <a:r>
              <a:rPr lang="en-US" sz="2000" dirty="0" smtClean="0">
                <a:latin typeface="Lucida Grande"/>
                <a:ea typeface="Lucida Grande"/>
                <a:cs typeface="Lucida Grande"/>
                <a:sym typeface="Lucida Grande"/>
              </a:rPr>
              <a:t>something fairly close using ~40 lines of ruby and JSON.  The idea is that primitives driven by data are very powerful.  All you need is an abstract notion of data about stuff </a:t>
            </a:r>
            <a:r>
              <a:rPr lang="en-US" sz="2000" dirty="0" smtClean="0">
                <a:latin typeface="Lucida Grande"/>
                <a:ea typeface="Lucida Grande"/>
                <a:cs typeface="Lucida Grande"/>
                <a:sym typeface="Lucida Grande"/>
              </a:rPr>
              <a:t>you are</a:t>
            </a:r>
            <a:r>
              <a:rPr lang="en-US" sz="2000" baseline="0" dirty="0" smtClean="0">
                <a:latin typeface="Lucida Grande"/>
                <a:ea typeface="Lucida Grande"/>
                <a:cs typeface="Lucida Grande"/>
                <a:sym typeface="Lucida Grande"/>
              </a:rPr>
              <a:t> </a:t>
            </a:r>
            <a:r>
              <a:rPr lang="en-US" sz="2000" dirty="0" smtClean="0">
                <a:latin typeface="Lucida Grande"/>
                <a:ea typeface="Lucida Grande"/>
                <a:cs typeface="Lucida Grande"/>
                <a:sym typeface="Lucida Grande"/>
              </a:rPr>
              <a:t>managing</a:t>
            </a:r>
            <a:r>
              <a:rPr lang="en-US" sz="2000" dirty="0" smtClean="0">
                <a:latin typeface="Lucida Grande"/>
                <a:ea typeface="Lucida Grande"/>
                <a:cs typeface="Lucida Grande"/>
                <a:sym typeface="Lucida Grande"/>
              </a:rPr>
              <a:t>, then apply the same pattern.  This is the stuff!</a:t>
            </a:r>
          </a:p>
        </p:txBody>
      </p:sp>
    </p:spTree>
    <p:extLst>
      <p:ext uri="{BB962C8B-B14F-4D97-AF65-F5344CB8AC3E}">
        <p14:creationId xmlns:p14="http://schemas.microsoft.com/office/powerpoint/2010/main" val="559301039"/>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1395132002"/>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extLst>
      <p:ext uri="{BB962C8B-B14F-4D97-AF65-F5344CB8AC3E}">
        <p14:creationId xmlns:p14="http://schemas.microsoft.com/office/powerpoint/2010/main" val="118609042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492</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314450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these can be defined either via Ruby or JSON.  In a minute, </a:t>
            </a:r>
            <a:r>
              <a:rPr lang="en-US" altLang="en-US" sz="1600" dirty="0" smtClean="0">
                <a:latin typeface="Lucida Grande"/>
                <a:ea typeface="Lucida Grande"/>
                <a:cs typeface="Lucida Grande"/>
                <a:sym typeface="Lucida Grande"/>
              </a:rPr>
              <a:t>we will see </a:t>
            </a:r>
            <a:r>
              <a:rPr lang="en-US" altLang="en-US" sz="1600" dirty="0" smtClean="0">
                <a:latin typeface="Lucida Grande"/>
                <a:ea typeface="Lucida Grande"/>
                <a:cs typeface="Lucida Grande"/>
                <a:sym typeface="Lucida Grande"/>
              </a:rPr>
              <a:t>one of the benefits of defining via Ruby</a:t>
            </a:r>
          </a:p>
          <a:p>
            <a:pPr eaLnBrk="1" hangingPunct="1"/>
            <a:endParaRPr lang="en-US" altLang="en-US" sz="1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3900068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these can be defined either via Ruby or JSON.  In a minute, </a:t>
            </a:r>
            <a:r>
              <a:rPr lang="en-US" altLang="en-US" sz="1600" dirty="0" smtClean="0">
                <a:latin typeface="Lucida Grande"/>
                <a:ea typeface="Lucida Grande"/>
                <a:cs typeface="Lucida Grande"/>
                <a:sym typeface="Lucida Grande"/>
              </a:rPr>
              <a:t>we will see </a:t>
            </a:r>
            <a:r>
              <a:rPr lang="en-US" altLang="en-US" sz="1600" dirty="0" smtClean="0">
                <a:latin typeface="Lucida Grande"/>
                <a:ea typeface="Lucida Grande"/>
                <a:cs typeface="Lucida Grande"/>
                <a:sym typeface="Lucida Grande"/>
              </a:rPr>
              <a:t>one of the benefits of defining via Ruby</a:t>
            </a:r>
          </a:p>
          <a:p>
            <a:pPr eaLnBrk="1" hangingPunct="1"/>
            <a:endParaRPr lang="en-US" altLang="en-US" sz="1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98617647"/>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Might </a:t>
            </a:r>
            <a:r>
              <a:rPr lang="en-US" sz="1600" dirty="0">
                <a:latin typeface="Lucida Grande" charset="0"/>
                <a:cs typeface="Lucida Grande" charset="0"/>
                <a:sym typeface="Lucida Grande" charset="0"/>
              </a:rPr>
              <a:t>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extLst>
      <p:ext uri="{BB962C8B-B14F-4D97-AF65-F5344CB8AC3E}">
        <p14:creationId xmlns:p14="http://schemas.microsoft.com/office/powerpoint/2010/main" val="669908538"/>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703615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501</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extLst>
      <p:ext uri="{BB962C8B-B14F-4D97-AF65-F5344CB8AC3E}">
        <p14:creationId xmlns:p14="http://schemas.microsoft.com/office/powerpoint/2010/main" val="61051543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502</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12282134"/>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28104339"/>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380171692"/>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these can be defined either via Ruby or JSON.  In a minute, </a:t>
            </a:r>
            <a:r>
              <a:rPr lang="en-US" altLang="en-US" sz="1600" dirty="0" smtClean="0">
                <a:latin typeface="Lucida Grande"/>
                <a:ea typeface="Lucida Grande"/>
                <a:cs typeface="Lucida Grande"/>
                <a:sym typeface="Lucida Grande"/>
              </a:rPr>
              <a:t>we will see </a:t>
            </a:r>
            <a:r>
              <a:rPr lang="en-US" altLang="en-US" sz="1600" dirty="0" smtClean="0">
                <a:latin typeface="Lucida Grande"/>
                <a:ea typeface="Lucida Grande"/>
                <a:cs typeface="Lucida Grande"/>
                <a:sym typeface="Lucida Grande"/>
              </a:rPr>
              <a:t>one of the benefits of defining via Ruby</a:t>
            </a:r>
          </a:p>
          <a:p>
            <a:pPr eaLnBrk="1" hangingPunct="1"/>
            <a:endParaRPr lang="en-US" altLang="en-US" sz="1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1350221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these can be defined either via Ruby or JSON.  In a minute, </a:t>
            </a:r>
            <a:r>
              <a:rPr lang="en-US" altLang="en-US" sz="1600" dirty="0" smtClean="0">
                <a:latin typeface="Lucida Grande"/>
                <a:ea typeface="Lucida Grande"/>
                <a:cs typeface="Lucida Grande"/>
                <a:sym typeface="Lucida Grande"/>
              </a:rPr>
              <a:t>we will see </a:t>
            </a:r>
            <a:r>
              <a:rPr lang="en-US" altLang="en-US" sz="1600" dirty="0" smtClean="0">
                <a:latin typeface="Lucida Grande"/>
                <a:ea typeface="Lucida Grande"/>
                <a:cs typeface="Lucida Grande"/>
                <a:sym typeface="Lucida Grande"/>
              </a:rPr>
              <a:t>one of the benefits of defining via Ruby</a:t>
            </a:r>
          </a:p>
          <a:p>
            <a:pPr eaLnBrk="1" hangingPunct="1"/>
            <a:endParaRPr lang="en-US" altLang="en-US" sz="1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6051612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77772050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514</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72206004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455590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Download 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91850265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2829828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extLst>
      <p:ext uri="{BB962C8B-B14F-4D97-AF65-F5344CB8AC3E}">
        <p14:creationId xmlns:p14="http://schemas.microsoft.com/office/powerpoint/2010/main" val="7063642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a:t>
            </a:r>
            <a:r>
              <a:rPr lang="en-US" altLang="en-US" sz="1600" dirty="0" smtClean="0">
                <a:latin typeface="Lucida Grande"/>
                <a:ea typeface="Lucida Grande"/>
                <a:cs typeface="Lucida Grande"/>
                <a:sym typeface="Lucida Grande"/>
              </a:rPr>
              <a:t>its</a:t>
            </a:r>
            <a:r>
              <a:rPr lang="en-US" altLang="en-US" sz="1600" baseline="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3649534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And the results are merged together.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will get to merge order in just a few more slides...</a:t>
            </a:r>
          </a:p>
        </p:txBody>
      </p:sp>
    </p:spTree>
    <p:extLst>
      <p:ext uri="{BB962C8B-B14F-4D97-AF65-F5344CB8AC3E}">
        <p14:creationId xmlns:p14="http://schemas.microsoft.com/office/powerpoint/2010/main" val="147257633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a:t>
            </a:r>
            <a:r>
              <a:rPr lang="en-US" altLang="en-US" sz="1600" dirty="0" smtClean="0">
                <a:latin typeface="Lucida Grande"/>
                <a:ea typeface="Lucida Grande"/>
                <a:cs typeface="Lucida Grande"/>
                <a:sym typeface="Lucida Grande"/>
              </a:rPr>
              <a:t>"dot" </a:t>
            </a:r>
            <a:r>
              <a:rPr lang="en-US" altLang="en-US" sz="1600" dirty="0" smtClean="0">
                <a:latin typeface="Lucida Grande"/>
                <a:ea typeface="Lucida Grande"/>
                <a:cs typeface="Lucida Grande"/>
                <a:sym typeface="Lucida Grande"/>
              </a:rPr>
              <a:t>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a:t>
            </a:r>
            <a:r>
              <a:rPr lang="en-US" altLang="en-US" sz="1600" dirty="0" smtClean="0">
                <a:latin typeface="Lucida Grande"/>
                <a:ea typeface="Lucida Grande"/>
                <a:cs typeface="Lucida Grande"/>
                <a:sym typeface="Lucida Grande"/>
              </a:rPr>
              <a:t>"_". </a:t>
            </a:r>
            <a:r>
              <a:rPr lang="en-US" altLang="en-US" sz="1600" dirty="0" smtClean="0">
                <a:latin typeface="Lucida Grande"/>
                <a:ea typeface="Lucida Grande"/>
                <a:cs typeface="Lucida Grande"/>
                <a:sym typeface="Lucida Grande"/>
              </a:rPr>
              <a:t>The inconsistency is lame, but it is because </a:t>
            </a:r>
            <a:r>
              <a:rPr lang="en-US" altLang="en-US" sz="160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a:t>
            </a:r>
            <a:r>
              <a:rPr lang="en-US" altLang="en-US" sz="1600" dirty="0" smtClean="0">
                <a:latin typeface="Lucida Grande"/>
                <a:ea typeface="Lucida Grande"/>
                <a:cs typeface="Lucida Grande"/>
                <a:sym typeface="Lucida Grande"/>
              </a:rPr>
              <a:t>knife's attribute </a:t>
            </a:r>
            <a:r>
              <a:rPr lang="en-US" altLang="en-US" sz="1600" dirty="0" smtClean="0">
                <a:latin typeface="Lucida Grande"/>
                <a:ea typeface="Lucida Grande"/>
                <a:cs typeface="Lucida Grande"/>
                <a:sym typeface="Lucida Grande"/>
              </a:rPr>
              <a:t>lookup, I switched it to a </a:t>
            </a:r>
            <a:r>
              <a:rPr lang="en-US" altLang="en-US" sz="160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a:t>
            </a:r>
            <a:r>
              <a:rPr lang="en-US" altLang="en-US" sz="1600" dirty="0" smtClean="0">
                <a:latin typeface="Lucida Grande"/>
                <a:ea typeface="Lucida Grande"/>
                <a:cs typeface="Lucida Grande"/>
                <a:sym typeface="Lucida Grande"/>
              </a:rPr>
              <a:t>'role' </a:t>
            </a:r>
            <a:r>
              <a:rPr lang="en-US" altLang="en-US" sz="1600" dirty="0" smtClean="0">
                <a:latin typeface="Lucida Grande"/>
                <a:ea typeface="Lucida Grande"/>
                <a:cs typeface="Lucida Grande"/>
                <a:sym typeface="Lucida Grande"/>
              </a:rPr>
              <a:t>field, and how commonly used in search it is</a:t>
            </a:r>
          </a:p>
        </p:txBody>
      </p:sp>
    </p:spTree>
    <p:extLst>
      <p:ext uri="{BB962C8B-B14F-4D97-AF65-F5344CB8AC3E}">
        <p14:creationId xmlns:p14="http://schemas.microsoft.com/office/powerpoint/2010/main" val="1329202900"/>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a:t>
            </a:r>
            <a:r>
              <a:rPr lang="en-US" altLang="en-US" sz="1600" dirty="0" smtClean="0">
                <a:latin typeface="Lucida Grande"/>
                <a:ea typeface="Lucida Grande"/>
                <a:cs typeface="Lucida Grande"/>
                <a:sym typeface="Lucida Grande"/>
              </a:rPr>
              <a:t>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388523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541</a:t>
            </a:fld>
            <a:endParaRPr lang="en-US"/>
          </a:p>
        </p:txBody>
      </p:sp>
    </p:spTree>
    <p:extLst>
      <p:ext uri="{BB962C8B-B14F-4D97-AF65-F5344CB8AC3E}">
        <p14:creationId xmlns:p14="http://schemas.microsoft.com/office/powerpoint/2010/main" val="55857918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1940797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a:t>
            </a:r>
            <a:r>
              <a:rPr lang="en-US" altLang="en-US" sz="1600" dirty="0" smtClean="0">
                <a:latin typeface="Lucida Grande"/>
                <a:ea typeface="Lucida Grande"/>
                <a:cs typeface="Lucida Grande"/>
                <a:sym typeface="Lucida Grande"/>
              </a:rPr>
              <a:t>"dot" </a:t>
            </a:r>
            <a:r>
              <a:rPr lang="en-US" altLang="en-US" sz="1600" dirty="0" smtClean="0">
                <a:latin typeface="Lucida Grande"/>
                <a:ea typeface="Lucida Grande"/>
                <a:cs typeface="Lucida Grande"/>
                <a:sym typeface="Lucida Grande"/>
              </a:rPr>
              <a:t>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a:t>
            </a:r>
            <a:r>
              <a:rPr lang="en-US" altLang="en-US" sz="1600" dirty="0" smtClean="0">
                <a:latin typeface="Lucida Grande"/>
                <a:ea typeface="Lucida Grande"/>
                <a:cs typeface="Lucida Grande"/>
                <a:sym typeface="Lucida Grande"/>
              </a:rPr>
              <a:t>"_". </a:t>
            </a:r>
            <a:r>
              <a:rPr lang="en-US" altLang="en-US" sz="1600" dirty="0" smtClean="0">
                <a:latin typeface="Lucida Grande"/>
                <a:ea typeface="Lucida Grande"/>
                <a:cs typeface="Lucida Grande"/>
                <a:sym typeface="Lucida Grande"/>
              </a:rPr>
              <a:t>The inconsistency is lame, but it is because </a:t>
            </a:r>
            <a:r>
              <a:rPr lang="en-US" altLang="en-US" sz="160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a:t>
            </a:r>
            <a:r>
              <a:rPr lang="en-US" altLang="en-US" sz="1600" dirty="0" smtClean="0">
                <a:latin typeface="Lucida Grande"/>
                <a:ea typeface="Lucida Grande"/>
                <a:cs typeface="Lucida Grande"/>
                <a:sym typeface="Lucida Grande"/>
              </a:rPr>
              <a:t>knife's </a:t>
            </a:r>
            <a:r>
              <a:rPr lang="en-US" altLang="en-US" sz="1600" dirty="0" smtClean="0">
                <a:latin typeface="Lucida Grande"/>
                <a:ea typeface="Lucida Grande"/>
                <a:cs typeface="Lucida Grande"/>
                <a:sym typeface="Lucida Grande"/>
              </a:rPr>
              <a:t>attribute lookup, I switched it to a </a:t>
            </a:r>
            <a:r>
              <a:rPr lang="en-US" altLang="en-US" sz="160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a:t>
            </a:r>
            <a:r>
              <a:rPr lang="en-US" altLang="en-US" sz="1600" dirty="0" smtClean="0">
                <a:latin typeface="Lucida Grande"/>
                <a:ea typeface="Lucida Grande"/>
                <a:cs typeface="Lucida Grande"/>
                <a:sym typeface="Lucida Grande"/>
              </a:rPr>
              <a:t>'role'</a:t>
            </a:r>
            <a:r>
              <a:rPr lang="en-US" altLang="en-US" sz="1600" baseline="0" dirty="0" smtClean="0">
                <a:latin typeface="Lucida Grande"/>
                <a:ea typeface="Lucida Grande"/>
                <a:cs typeface="Lucida Grande"/>
                <a:sym typeface="Lucida Grande"/>
              </a:rPr>
              <a:t> </a:t>
            </a:r>
            <a:r>
              <a:rPr lang="en-US" altLang="en-US" sz="1600" dirty="0" smtClean="0">
                <a:latin typeface="Lucida Grande"/>
                <a:ea typeface="Lucida Grande"/>
                <a:cs typeface="Lucida Grande"/>
                <a:sym typeface="Lucida Grande"/>
              </a:rPr>
              <a:t>field</a:t>
            </a:r>
            <a:r>
              <a:rPr lang="en-US" altLang="en-US" sz="1600" dirty="0" smtClean="0">
                <a:latin typeface="Lucida Grande"/>
                <a:ea typeface="Lucida Grande"/>
                <a:cs typeface="Lucida Grande"/>
                <a:sym typeface="Lucida Grande"/>
              </a:rPr>
              <a:t>, and how commonly used in search it is</a:t>
            </a:r>
          </a:p>
        </p:txBody>
      </p:sp>
    </p:spTree>
    <p:extLst>
      <p:ext uri="{BB962C8B-B14F-4D97-AF65-F5344CB8AC3E}">
        <p14:creationId xmlns:p14="http://schemas.microsoft.com/office/powerpoint/2010/main" val="241694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Drive home that people should use defaults!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260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Download 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75239275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65549536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561717988"/>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7392292"/>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4158579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89040743"/>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73305314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3310282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87658390"/>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0296168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extLst>
      <p:ext uri="{BB962C8B-B14F-4D97-AF65-F5344CB8AC3E}">
        <p14:creationId xmlns:p14="http://schemas.microsoft.com/office/powerpoint/2010/main" val="1900553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62</a:t>
            </a:fld>
            <a:endParaRPr lang="en-US"/>
          </a:p>
        </p:txBody>
      </p:sp>
    </p:spTree>
    <p:extLst>
      <p:ext uri="{BB962C8B-B14F-4D97-AF65-F5344CB8AC3E}">
        <p14:creationId xmlns:p14="http://schemas.microsoft.com/office/powerpoint/2010/main" val="639936960"/>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0000056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37453826"/>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8117423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80172261"/>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cookbooks main page.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Perform a search using the search box. Simply type in 'chef-client' and hit enter.</a:t>
            </a:r>
          </a:p>
        </p:txBody>
      </p:sp>
    </p:spTree>
    <p:extLst>
      <p:ext uri="{BB962C8B-B14F-4D97-AF65-F5344CB8AC3E}">
        <p14:creationId xmlns:p14="http://schemas.microsoft.com/office/powerpoint/2010/main" val="145095604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4169036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10409117"/>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84722802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66000081"/>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extLst>
      <p:ext uri="{BB962C8B-B14F-4D97-AF65-F5344CB8AC3E}">
        <p14:creationId xmlns:p14="http://schemas.microsoft.com/office/powerpoint/2010/main" val="500618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63</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661761152"/>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endParaRPr lang="en-US" altLang="en-US" sz="1600" b="1"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690319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endParaRPr lang="en-US" altLang="en-US" sz="1600" b="1"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8690319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173069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8663162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to /</a:t>
            </a:r>
            <a:r>
              <a:rPr lang="en-US" altLang="en-US" sz="1600" dirty="0" err="1" smtClean="0">
                <a:latin typeface="Lucida Grande"/>
                <a:ea typeface="Lucida Grande"/>
                <a:cs typeface="Lucida Grande"/>
                <a:sym typeface="Lucida Grande"/>
              </a:rPr>
              <a:t>var</a:t>
            </a:r>
            <a:r>
              <a:rPr lang="en-US" altLang="en-US" sz="1600" dirty="0" smtClean="0">
                <a:latin typeface="Lucida Grande"/>
                <a:ea typeface="Lucida Grande"/>
                <a:cs typeface="Lucida Grande"/>
                <a:sym typeface="Lucida Grande"/>
              </a:rPr>
              <a:t>/log/chef/</a:t>
            </a:r>
            <a:r>
              <a:rPr lang="en-US" altLang="en-US" sz="1600" dirty="0" err="1" smtClean="0">
                <a:latin typeface="Lucida Grande"/>
                <a:ea typeface="Lucida Grande"/>
                <a:cs typeface="Lucida Grande"/>
                <a:sym typeface="Lucida Grande"/>
              </a:rPr>
              <a:t>client.log</a:t>
            </a:r>
            <a:r>
              <a:rPr lang="en-US" altLang="en-US" sz="1600" dirty="0" smtClean="0">
                <a:latin typeface="Lucida Grande"/>
                <a:ea typeface="Lucida Grande"/>
                <a:cs typeface="Lucida Grande"/>
                <a:sym typeface="Lucida Grande"/>
              </a:rPr>
              <a:t> (configurable).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1722605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to /</a:t>
            </a:r>
            <a:r>
              <a:rPr lang="en-US" altLang="en-US" sz="1600" dirty="0" err="1" smtClean="0">
                <a:latin typeface="Lucida Grande"/>
                <a:ea typeface="Lucida Grande"/>
                <a:cs typeface="Lucida Grande"/>
                <a:sym typeface="Lucida Grande"/>
              </a:rPr>
              <a:t>var</a:t>
            </a:r>
            <a:r>
              <a:rPr lang="en-US" altLang="en-US" sz="1600" dirty="0" smtClean="0">
                <a:latin typeface="Lucida Grande"/>
                <a:ea typeface="Lucida Grande"/>
                <a:cs typeface="Lucida Grande"/>
                <a:sym typeface="Lucida Grande"/>
              </a:rPr>
              <a:t>/log/chef/</a:t>
            </a:r>
            <a:r>
              <a:rPr lang="en-US" altLang="en-US" sz="1600" dirty="0" err="1" smtClean="0">
                <a:latin typeface="Lucida Grande"/>
                <a:ea typeface="Lucida Grande"/>
                <a:cs typeface="Lucida Grande"/>
                <a:sym typeface="Lucida Grande"/>
              </a:rPr>
              <a:t>client.log</a:t>
            </a:r>
            <a:r>
              <a:rPr lang="en-US" altLang="en-US" sz="1600" dirty="0" smtClean="0">
                <a:latin typeface="Lucida Grande"/>
                <a:ea typeface="Lucida Grande"/>
                <a:cs typeface="Lucida Grande"/>
                <a:sym typeface="Lucida Grande"/>
              </a:rPr>
              <a:t> (configurable).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extLst>
      <p:ext uri="{BB962C8B-B14F-4D97-AF65-F5344CB8AC3E}">
        <p14:creationId xmlns:p14="http://schemas.microsoft.com/office/powerpoint/2010/main" val="1748349614"/>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extLst>
      <p:ext uri="{BB962C8B-B14F-4D97-AF65-F5344CB8AC3E}">
        <p14:creationId xmlns:p14="http://schemas.microsoft.com/office/powerpoint/2010/main" val="1276673168"/>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41132820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2137390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64</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extLst>
      <p:ext uri="{BB962C8B-B14F-4D97-AF65-F5344CB8AC3E}">
        <p14:creationId xmlns:p14="http://schemas.microsoft.com/office/powerpoint/2010/main" val="2009726312"/>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696947386"/>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extLst>
      <p:ext uri="{BB962C8B-B14F-4D97-AF65-F5344CB8AC3E}">
        <p14:creationId xmlns:p14="http://schemas.microsoft.com/office/powerpoint/2010/main" val="187756510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extLst>
      <p:ext uri="{BB962C8B-B14F-4D97-AF65-F5344CB8AC3E}">
        <p14:creationId xmlns:p14="http://schemas.microsoft.com/office/powerpoint/2010/main" val="126520434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extLst>
      <p:ext uri="{BB962C8B-B14F-4D97-AF65-F5344CB8AC3E}">
        <p14:creationId xmlns:p14="http://schemas.microsoft.com/office/powerpoint/2010/main" val="1369602726"/>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extLst>
      <p:ext uri="{BB962C8B-B14F-4D97-AF65-F5344CB8AC3E}">
        <p14:creationId xmlns:p14="http://schemas.microsoft.com/office/powerpoint/2010/main" val="163063499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Push the </a:t>
            </a:r>
            <a:r>
              <a:rPr lang="en-US" sz="1600" dirty="0">
                <a:latin typeface="Lucida Grande" charset="0"/>
                <a:cs typeface="Lucida Grande" charset="0"/>
                <a:sym typeface="Lucida Grande" charset="0"/>
              </a:rPr>
              <a:t>files to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665204916"/>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Pull</a:t>
            </a:r>
            <a:r>
              <a:rPr lang="en-US" sz="1600" baseline="0" dirty="0" smtClean="0">
                <a:latin typeface="Lucida Grande" charset="0"/>
                <a:cs typeface="Lucida Grande" charset="0"/>
                <a:sym typeface="Lucida Grande" charset="0"/>
              </a:rPr>
              <a:t> (get) </a:t>
            </a:r>
            <a:r>
              <a:rPr lang="en-US" sz="1600" dirty="0" smtClean="0">
                <a:latin typeface="Lucida Grande" charset="0"/>
                <a:cs typeface="Lucida Grande" charset="0"/>
                <a:sym typeface="Lucida Grande" charset="0"/>
              </a:rPr>
              <a:t>the </a:t>
            </a:r>
            <a:r>
              <a:rPr lang="en-US" sz="1600" dirty="0">
                <a:latin typeface="Lucida Grande" charset="0"/>
                <a:cs typeface="Lucida Grande" charset="0"/>
                <a:sym typeface="Lucida Grande" charset="0"/>
              </a:rPr>
              <a:t>files </a:t>
            </a:r>
            <a:r>
              <a:rPr lang="en-US" sz="1600" dirty="0" smtClean="0">
                <a:latin typeface="Lucida Grande" charset="0"/>
                <a:cs typeface="Lucida Grande" charset="0"/>
                <a:sym typeface="Lucida Grande" charset="0"/>
              </a:rPr>
              <a:t>from the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repository</a:t>
            </a:r>
          </a:p>
        </p:txBody>
      </p:sp>
    </p:spTree>
    <p:extLst>
      <p:ext uri="{BB962C8B-B14F-4D97-AF65-F5344CB8AC3E}">
        <p14:creationId xmlns:p14="http://schemas.microsoft.com/office/powerpoint/2010/main" val="1707056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65</a:t>
            </a:fld>
            <a:endParaRPr lang="en-US"/>
          </a:p>
        </p:txBody>
      </p:sp>
    </p:spTree>
    <p:extLst>
      <p:ext uri="{BB962C8B-B14F-4D97-AF65-F5344CB8AC3E}">
        <p14:creationId xmlns:p14="http://schemas.microsoft.com/office/powerpoint/2010/main" val="1687063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66</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8</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67</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EA22A5-3891-4C7D-9BEC-1B591C1D46DE}" type="slidenum">
              <a:rPr lang="en-US" smtClean="0"/>
              <a:t>68</a:t>
            </a:fld>
            <a:endParaRPr lang="en-US"/>
          </a:p>
        </p:txBody>
      </p:sp>
    </p:spTree>
    <p:extLst>
      <p:ext uri="{BB962C8B-B14F-4D97-AF65-F5344CB8AC3E}">
        <p14:creationId xmlns:p14="http://schemas.microsoft.com/office/powerpoint/2010/main" val="3745237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extLst>
      <p:ext uri="{BB962C8B-B14F-4D97-AF65-F5344CB8AC3E}">
        <p14:creationId xmlns:p14="http://schemas.microsoft.com/office/powerpoint/2010/main" val="855636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469348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72</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a:t>
            </a:r>
            <a:r>
              <a:rPr lang="en-US" sz="1600" dirty="0" smtClean="0">
                <a:latin typeface="Lucida Grande"/>
                <a:ea typeface="Lucida Grande"/>
                <a:cs typeface="Lucida Grande"/>
                <a:sym typeface="Lucida Grande"/>
              </a:rPr>
              <a:t>doesn't </a:t>
            </a:r>
            <a:r>
              <a:rPr lang="en-US" sz="1600" dirty="0" smtClean="0">
                <a:latin typeface="Lucida Grande"/>
                <a:ea typeface="Lucida Grande"/>
                <a:cs typeface="Lucida Grande"/>
                <a:sym typeface="Lucida Grande"/>
              </a:rPr>
              <a:t>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a:t>
            </a:r>
            <a:r>
              <a:rPr lang="en-US" sz="1600" dirty="0" smtClean="0">
                <a:latin typeface="Lucida Grande"/>
                <a:ea typeface="Lucida Grande"/>
                <a:cs typeface="Lucida Grande"/>
                <a:sym typeface="Lucida Grande"/>
              </a:rPr>
              <a:t>don't </a:t>
            </a:r>
            <a:r>
              <a:rPr lang="en-US" sz="1600" dirty="0" smtClean="0">
                <a:latin typeface="Lucida Grande"/>
                <a:ea typeface="Lucida Grande"/>
                <a:cs typeface="Lucida Grande"/>
                <a:sym typeface="Lucida Grande"/>
              </a:rPr>
              <a:t>work very well on Windows.</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8920666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Use when teaching the </a:t>
            </a:r>
            <a:r>
              <a:rPr lang="en-US" sz="1600" b="1" dirty="0" smtClean="0">
                <a:latin typeface="Lucida Grande" charset="0"/>
                <a:cs typeface="Lucida Grande" charset="0"/>
                <a:sym typeface="Lucida Grande" charset="0"/>
              </a:rPr>
              <a:t>Online</a:t>
            </a:r>
            <a:r>
              <a:rPr lang="en-US" sz="1600" dirty="0" smtClean="0">
                <a:latin typeface="Lucida Grande" charset="0"/>
                <a:cs typeface="Lucida Grande" charset="0"/>
                <a:sym typeface="Lucida Grande" charset="0"/>
              </a:rPr>
              <a:t> course</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376710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927612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133057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11</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solidFill>
                  <a:srgbClr val="FF0000"/>
                </a:solidFill>
                <a:latin typeface="Lucida Grande" charset="0"/>
                <a:cs typeface="Lucida Grande" charset="0"/>
                <a:sym typeface="Lucida Grande" charset="0"/>
              </a:rPr>
              <a:t>This</a:t>
            </a:r>
            <a:r>
              <a:rPr lang="en-US" sz="1600" baseline="0" dirty="0" smtClean="0">
                <a:solidFill>
                  <a:srgbClr val="FF0000"/>
                </a:solidFill>
                <a:latin typeface="Lucida Grande" charset="0"/>
                <a:cs typeface="Lucida Grande" charset="0"/>
                <a:sym typeface="Lucida Grande" charset="0"/>
              </a:rPr>
              <a:t> is specific to the Instructor Led </a:t>
            </a:r>
            <a:r>
              <a:rPr lang="en-US" sz="1600" b="1" baseline="0" dirty="0" smtClean="0">
                <a:solidFill>
                  <a:srgbClr val="FF0000"/>
                </a:solidFill>
                <a:latin typeface="Lucida Grande" charset="0"/>
                <a:cs typeface="Lucida Grande" charset="0"/>
                <a:sym typeface="Lucida Grande" charset="0"/>
              </a:rPr>
              <a:t>Online</a:t>
            </a:r>
            <a:r>
              <a:rPr lang="en-US" sz="1600" baseline="0" dirty="0" smtClean="0">
                <a:solidFill>
                  <a:srgbClr val="FF0000"/>
                </a:solidFill>
                <a:latin typeface="Lucida Grande" charset="0"/>
                <a:cs typeface="Lucida Grande" charset="0"/>
                <a:sym typeface="Lucida Grande" charset="0"/>
              </a:rPr>
              <a:t> Course</a:t>
            </a:r>
            <a:endParaRPr lang="en-US" sz="1600" dirty="0">
              <a:solidFill>
                <a:srgbClr val="FF0000"/>
              </a:solidFill>
              <a:latin typeface="Lucida Grande" charset="0"/>
              <a:cs typeface="Lucida Grande" charset="0"/>
              <a:sym typeface="Lucida Grande" charset="0"/>
            </a:endParaRPr>
          </a:p>
        </p:txBody>
      </p:sp>
    </p:spTree>
    <p:extLst>
      <p:ext uri="{BB962C8B-B14F-4D97-AF65-F5344CB8AC3E}">
        <p14:creationId xmlns:p14="http://schemas.microsoft.com/office/powerpoint/2010/main" val="603570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extLst>
      <p:ext uri="{BB962C8B-B14F-4D97-AF65-F5344CB8AC3E}">
        <p14:creationId xmlns:p14="http://schemas.microsoft.com/office/powerpoint/2010/main" val="1687926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79</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Just to show there </a:t>
            </a:r>
            <a:r>
              <a:rPr lang="en-US" sz="1600" dirty="0" smtClean="0">
                <a:latin typeface="Lucida Grande" charset="0"/>
                <a:cs typeface="Lucida Grande" charset="0"/>
                <a:sym typeface="Lucida Grande" charset="0"/>
              </a:rPr>
              <a:t>are</a:t>
            </a:r>
            <a:r>
              <a:rPr lang="en-US" sz="1600" baseline="0" dirty="0" smtClean="0">
                <a:latin typeface="Lucida Grande" charset="0"/>
                <a:cs typeface="Lucida Grande" charset="0"/>
                <a:sym typeface="Lucida Grande" charset="0"/>
              </a:rPr>
              <a:t> not</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any nodes yet</a:t>
            </a:r>
          </a:p>
        </p:txBody>
      </p:sp>
    </p:spTree>
    <p:extLst>
      <p:ext uri="{BB962C8B-B14F-4D97-AF65-F5344CB8AC3E}">
        <p14:creationId xmlns:p14="http://schemas.microsoft.com/office/powerpoint/2010/main" val="4855602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extLst>
      <p:ext uri="{BB962C8B-B14F-4D97-AF65-F5344CB8AC3E}">
        <p14:creationId xmlns:p14="http://schemas.microsoft.com/office/powerpoint/2010/main" val="221558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70744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3958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33108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en-US" sz="1600" dirty="0">
                <a:latin typeface="Arial"/>
                <a:cs typeface="Lucida Grande" charset="0"/>
                <a:sym typeface="Lucida Grande" charset="0"/>
              </a:rPr>
              <a:t>"</a:t>
            </a:r>
            <a:r>
              <a:rPr lang="en-US" sz="1600" dirty="0" smtClean="0">
                <a:latin typeface="Lucida Grande" charset="0"/>
                <a:cs typeface="Lucida Grande" charset="0"/>
                <a:sym typeface="Lucida Grande" charset="0"/>
              </a:rPr>
              <a:t>gem </a:t>
            </a:r>
            <a:r>
              <a:rPr lang="en-US" sz="1600" dirty="0">
                <a:latin typeface="Lucida Grande" charset="0"/>
                <a:cs typeface="Lucida Grande" charset="0"/>
                <a:sym typeface="Lucida Grande" charset="0"/>
              </a:rPr>
              <a:t>install </a:t>
            </a:r>
            <a:r>
              <a:rPr lang="en-US" sz="1600" dirty="0" smtClean="0">
                <a:latin typeface="Lucida Grande" charset="0"/>
                <a:cs typeface="Lucida Grande" charset="0"/>
                <a:sym typeface="Lucida Grande" charset="0"/>
              </a:rPr>
              <a:t>chef</a:t>
            </a:r>
            <a:r>
              <a:rPr lang="en-US" sz="1600" dirty="0">
                <a:latin typeface="Arial"/>
                <a:cs typeface="Lucida Grande" charset="0"/>
                <a:sym typeface="Lucida Grande" charset="0"/>
              </a:rPr>
              <a:t>"</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a:t>
            </a:r>
            <a:r>
              <a:rPr lang="en-US" sz="1600" dirty="0" smtClean="0">
                <a:latin typeface="Lucida Grande" charset="0"/>
                <a:cs typeface="Lucida Grande" charset="0"/>
                <a:sym typeface="Lucida Grande" charset="0"/>
              </a:rPr>
              <a:t>they</a:t>
            </a:r>
            <a:r>
              <a:rPr lang="en-US" sz="1600" baseline="0" dirty="0" smtClean="0">
                <a:latin typeface="Arial"/>
                <a:cs typeface="Lucida Grande" charset="0"/>
                <a:sym typeface="Lucida Grande" charset="0"/>
              </a:rPr>
              <a:t> would</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extLst>
      <p:ext uri="{BB962C8B-B14F-4D97-AF65-F5344CB8AC3E}">
        <p14:creationId xmlns:p14="http://schemas.microsoft.com/office/powerpoint/2010/main" val="2114738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extLst>
      <p:ext uri="{BB962C8B-B14F-4D97-AF65-F5344CB8AC3E}">
        <p14:creationId xmlns:p14="http://schemas.microsoft.com/office/powerpoint/2010/main" val="125517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extLst>
      <p:ext uri="{BB962C8B-B14F-4D97-AF65-F5344CB8AC3E}">
        <p14:creationId xmlns:p14="http://schemas.microsoft.com/office/powerpoint/2010/main" val="11025200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4987778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extLst>
      <p:ext uri="{BB962C8B-B14F-4D97-AF65-F5344CB8AC3E}">
        <p14:creationId xmlns:p14="http://schemas.microsoft.com/office/powerpoint/2010/main" val="524872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107</a:t>
            </a:fld>
            <a:endParaRPr lang="en-US"/>
          </a:p>
        </p:txBody>
      </p:sp>
    </p:spTree>
    <p:extLst>
      <p:ext uri="{BB962C8B-B14F-4D97-AF65-F5344CB8AC3E}">
        <p14:creationId xmlns:p14="http://schemas.microsoft.com/office/powerpoint/2010/main" val="3221652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Order matters because the operating system was designed to be managed by hand</a:t>
            </a:r>
          </a:p>
          <a:p>
            <a:r>
              <a:rPr lang="en-US" sz="1600" dirty="0">
                <a:latin typeface="Lucida Grande" charset="0"/>
                <a:cs typeface="Lucida Grande" charset="0"/>
                <a:sym typeface="Lucida Grande" charset="0"/>
              </a:rPr>
              <a:t>Think about adding a user, where the user ids are dynamically generated - if they </a:t>
            </a:r>
            <a:r>
              <a:rPr lang="en-US" sz="1600" dirty="0" smtClean="0">
                <a:latin typeface="Lucida Grande" charset="0"/>
                <a:cs typeface="Lucida Grande" charset="0"/>
                <a:sym typeface="Lucida Grande" charset="0"/>
              </a:rPr>
              <a:t>are</a:t>
            </a:r>
            <a:r>
              <a:rPr lang="en-US" sz="1600" baseline="0" dirty="0" smtClean="0">
                <a:latin typeface="Lucida Grande" charset="0"/>
                <a:cs typeface="Lucida Grande" charset="0"/>
                <a:sym typeface="Lucida Grande" charset="0"/>
              </a:rPr>
              <a:t> no</a:t>
            </a:r>
            <a:r>
              <a:rPr lang="en-US" sz="1600" dirty="0" smtClean="0">
                <a:latin typeface="Lucida Grande" charset="0"/>
                <a:cs typeface="Lucida Grande" charset="0"/>
                <a:sym typeface="Lucida Grande" charset="0"/>
              </a:rPr>
              <a:t>t </a:t>
            </a:r>
            <a:r>
              <a:rPr lang="en-US" sz="1600" dirty="0">
                <a:latin typeface="Lucida Grande" charset="0"/>
                <a:cs typeface="Lucida Grande" charset="0"/>
                <a:sym typeface="Lucida Grande" charset="0"/>
              </a:rPr>
              <a:t>added in the same order, you </a:t>
            </a:r>
            <a:r>
              <a:rPr lang="en-US" sz="1600" dirty="0" smtClean="0">
                <a:latin typeface="Lucida Grande" charset="0"/>
                <a:cs typeface="Lucida Grande" charset="0"/>
                <a:sym typeface="Lucida Grande" charset="0"/>
              </a:rPr>
              <a:t>can</a:t>
            </a:r>
            <a:r>
              <a:rPr lang="en-US" sz="1600" dirty="0" smtClean="0">
                <a:latin typeface="Arial"/>
                <a:cs typeface="Lucida Grande" charset="0"/>
                <a:sym typeface="Lucida Grande" charset="0"/>
              </a:rPr>
              <a:t>not</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guarantee that the system will be the same.</a:t>
            </a:r>
          </a:p>
          <a:p>
            <a:endParaRPr lang="en-US" sz="1600" b="1" dirty="0">
              <a:latin typeface="Lucida Grande" charset="0"/>
              <a:cs typeface="Lucida Grande" charset="0"/>
              <a:sym typeface="Lucida Grande" charset="0"/>
            </a:endParaRPr>
          </a:p>
        </p:txBody>
      </p:sp>
    </p:spTree>
    <p:extLst>
      <p:ext uri="{BB962C8B-B14F-4D97-AF65-F5344CB8AC3E}">
        <p14:creationId xmlns:p14="http://schemas.microsoft.com/office/powerpoint/2010/main" val="1160877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"Recipes are segments of code that do task X."</a:t>
            </a: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403328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extLst>
      <p:ext uri="{BB962C8B-B14F-4D97-AF65-F5344CB8AC3E}">
        <p14:creationId xmlns:p14="http://schemas.microsoft.com/office/powerpoint/2010/main" val="1120048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t>
            </a:r>
            <a:r>
              <a:rPr lang="en-US" sz="1600" dirty="0" smtClean="0">
                <a:latin typeface="Lucida Grande"/>
                <a:ea typeface="Lucida Grande"/>
                <a:cs typeface="Lucida Grande"/>
                <a:sym typeface="Lucida Grande"/>
              </a:rPr>
              <a:t>"apache",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a:t>
            </a:r>
            <a:r>
              <a:rPr lang="en-US" sz="1600" dirty="0" smtClean="0">
                <a:latin typeface="Lucida Grande"/>
                <a:ea typeface="Lucida Grande"/>
                <a:cs typeface="Lucida Grande"/>
                <a:sym typeface="Lucida Grande"/>
              </a:rPr>
              <a:t>- all of these things are software style cookbooks, and they would contain all the different ways you work with each. (A </a:t>
            </a:r>
            <a:r>
              <a:rPr lang="en-US" sz="1600" dirty="0" smtClean="0">
                <a:latin typeface="Lucida Grande"/>
                <a:ea typeface="Lucida Grande"/>
                <a:cs typeface="Lucida Grande"/>
                <a:sym typeface="Lucida Grande"/>
              </a:rPr>
              <a:t>"</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a:t>
            </a:r>
            <a:r>
              <a:rPr lang="en-US" sz="1600" dirty="0" smtClean="0">
                <a:latin typeface="Lucida Grande"/>
                <a:ea typeface="Lucida Grande"/>
                <a:cs typeface="Lucida Grande"/>
                <a:sym typeface="Lucida Grande"/>
              </a:rPr>
              <a:t>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a:t>
            </a:r>
            <a:r>
              <a:rPr lang="en-US" sz="1600" dirty="0" smtClean="0">
                <a:latin typeface="Lucida Grande"/>
                <a:ea typeface="Lucida Grande"/>
                <a:cs typeface="Lucida Grande"/>
                <a:sym typeface="Lucida Grande"/>
              </a:rPr>
              <a:t>"users", "security", </a:t>
            </a:r>
            <a:r>
              <a:rPr lang="en-US" sz="1600" dirty="0" smtClean="0">
                <a:latin typeface="Lucida Grande"/>
                <a:ea typeface="Lucida Grande"/>
                <a:cs typeface="Lucida Grande"/>
                <a:sym typeface="Lucida Grande"/>
              </a:rPr>
              <a:t>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a:t>
            </a:r>
            <a:r>
              <a:rPr lang="en-US" sz="1600" dirty="0" smtClean="0">
                <a:latin typeface="Lucida Grande"/>
                <a:ea typeface="Lucida Grande"/>
                <a:cs typeface="Lucida Grande"/>
                <a:sym typeface="Lucida Grande"/>
              </a:rPr>
              <a:t>you</a:t>
            </a:r>
            <a:r>
              <a:rPr lang="en-US" sz="1600" baseline="0" dirty="0" smtClean="0">
                <a:latin typeface="Lucida Grande"/>
                <a:ea typeface="Lucida Grande"/>
                <a:cs typeface="Lucida Grande"/>
                <a:sym typeface="Lucida Grande"/>
              </a:rPr>
              <a:t> are </a:t>
            </a:r>
            <a:r>
              <a:rPr lang="en-US" sz="1600" dirty="0" smtClean="0">
                <a:latin typeface="Lucida Grande"/>
                <a:ea typeface="Lucida Grande"/>
                <a:cs typeface="Lucida Grande"/>
                <a:sym typeface="Lucida Grande"/>
              </a:rPr>
              <a:t>going </a:t>
            </a:r>
            <a:r>
              <a:rPr lang="en-US" sz="1600" dirty="0" smtClean="0">
                <a:latin typeface="Lucida Grande"/>
                <a:ea typeface="Lucida Grande"/>
                <a:cs typeface="Lucida Grande"/>
                <a:sym typeface="Lucida Grande"/>
              </a:rPr>
              <a:t>to get comfortable with them.</a:t>
            </a:r>
          </a:p>
        </p:txBody>
      </p:sp>
    </p:spTree>
    <p:extLst>
      <p:ext uri="{BB962C8B-B14F-4D97-AF65-F5344CB8AC3E}">
        <p14:creationId xmlns:p14="http://schemas.microsoft.com/office/powerpoint/2010/main" val="3784095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extLst>
      <p:ext uri="{BB962C8B-B14F-4D97-AF65-F5344CB8AC3E}">
        <p14:creationId xmlns:p14="http://schemas.microsoft.com/office/powerpoint/2010/main" val="515530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extLst>
      <p:ext uri="{BB962C8B-B14F-4D97-AF65-F5344CB8AC3E}">
        <p14:creationId xmlns:p14="http://schemas.microsoft.com/office/powerpoint/2010/main" val="171325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extLst>
      <p:ext uri="{BB962C8B-B14F-4D97-AF65-F5344CB8AC3E}">
        <p14:creationId xmlns:p14="http://schemas.microsoft.com/office/powerpoint/2010/main" val="2044897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573363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I.e. Configuration Drift is when your code is out of date to your deployment needs.</a:t>
            </a:r>
          </a:p>
        </p:txBody>
      </p:sp>
    </p:spTree>
    <p:extLst>
      <p:ext uri="{BB962C8B-B14F-4D97-AF65-F5344CB8AC3E}">
        <p14:creationId xmlns:p14="http://schemas.microsoft.com/office/powerpoint/2010/main" val="14099597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node is a server you want to configure</a:t>
            </a:r>
          </a:p>
          <a:p>
            <a:r>
              <a:rPr lang="en-US" sz="1600" dirty="0">
                <a:latin typeface="Lucida Grande" charset="0"/>
                <a:cs typeface="Lucida Grande" charset="0"/>
                <a:sym typeface="Lucida Grande" charset="0"/>
              </a:rPr>
              <a:t>A resource is an item of manipulation, </a:t>
            </a:r>
            <a:r>
              <a:rPr lang="en-US" sz="1600" dirty="0" err="1">
                <a:latin typeface="Lucida Grande" charset="0"/>
                <a:cs typeface="Lucida Grande" charset="0"/>
                <a:sym typeface="Lucida Grande" charset="0"/>
              </a:rPr>
              <a:t>ie</a:t>
            </a:r>
            <a:r>
              <a:rPr lang="en-US" sz="1600" dirty="0">
                <a:latin typeface="Lucida Grande" charset="0"/>
                <a:cs typeface="Lucida Grande" charset="0"/>
                <a:sym typeface="Lucida Grande" charset="0"/>
              </a:rPr>
              <a:t>. a primitive </a:t>
            </a:r>
            <a:r>
              <a:rPr lang="en-US" sz="1600" dirty="0" err="1">
                <a:latin typeface="Lucida Grande" charset="0"/>
                <a:cs typeface="Lucida Grande" charset="0"/>
                <a:sym typeface="Lucida Grande" charset="0"/>
              </a:rPr>
              <a:t>thats</a:t>
            </a:r>
            <a:r>
              <a:rPr lang="en-US" sz="1600" dirty="0">
                <a:latin typeface="Lucida Grande" charset="0"/>
                <a:cs typeface="Lucida Grande" charset="0"/>
                <a:sym typeface="Lucida Grande" charset="0"/>
              </a:rPr>
              <a:t> contained in a recipe.</a:t>
            </a:r>
          </a:p>
          <a:p>
            <a:r>
              <a:rPr lang="en-US" sz="1600" dirty="0">
                <a:latin typeface="Lucida Grande" charset="0"/>
                <a:cs typeface="Lucida Grande" charset="0"/>
                <a:sym typeface="Lucida Grande" charset="0"/>
              </a:rPr>
              <a:t>A recipe is collection of resources</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2077486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125</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126</a:t>
            </a:fld>
            <a:endParaRPr lang="en-US"/>
          </a:p>
        </p:txBody>
      </p:sp>
    </p:spTree>
    <p:extLst>
      <p:ext uri="{BB962C8B-B14F-4D97-AF65-F5344CB8AC3E}">
        <p14:creationId xmlns:p14="http://schemas.microsoft.com/office/powerpoint/2010/main" val="2456635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127</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0122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231192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a:t>
            </a:r>
            <a:r>
              <a:rPr lang="en-US" sz="1100" dirty="0" smtClean="0">
                <a:latin typeface="Lucida Grande"/>
                <a:ea typeface="Lucida Grande"/>
                <a:cs typeface="Lucida Grande"/>
                <a:sym typeface="Lucida Grande"/>
              </a:rPr>
              <a:t>it</a:t>
            </a:r>
            <a:r>
              <a:rPr lang="en-US" sz="1100" baseline="0" dirty="0" smtClean="0">
                <a:latin typeface="Lucida Grande"/>
                <a:ea typeface="Lucida Grande"/>
                <a:cs typeface="Lucida Grande"/>
                <a:sym typeface="Lucida Grande"/>
              </a:rPr>
              <a:t> is</a:t>
            </a:r>
            <a:r>
              <a:rPr lang="en-US" sz="1100" dirty="0" smtClean="0">
                <a:latin typeface="Lucida Grande"/>
                <a:ea typeface="Lucida Grande"/>
                <a:cs typeface="Lucida Grande"/>
                <a:sym typeface="Lucida Grande"/>
              </a:rPr>
              <a:t> </a:t>
            </a:r>
            <a:r>
              <a:rPr lang="en-US" sz="1100" dirty="0" smtClean="0">
                <a:latin typeface="Lucida Grande"/>
                <a:ea typeface="Lucida Grande"/>
                <a:cs typeface="Lucida Grande"/>
                <a:sym typeface="Lucida Grande"/>
              </a:rPr>
              <a:t>generic enough for Windows.  The only real difference would be that </a:t>
            </a:r>
            <a:r>
              <a:rPr lang="en-US" sz="1100" dirty="0" smtClean="0">
                <a:latin typeface="Lucida Grande"/>
                <a:ea typeface="Lucida Grande"/>
                <a:cs typeface="Lucida Grande"/>
                <a:sym typeface="Lucida Grande"/>
              </a:rPr>
              <a:t>"package" </a:t>
            </a:r>
            <a:r>
              <a:rPr lang="en-US" sz="1100" dirty="0" smtClean="0">
                <a:latin typeface="Lucida Grande"/>
                <a:ea typeface="Lucida Grande"/>
                <a:cs typeface="Lucida Grande"/>
                <a:sym typeface="Lucida Grande"/>
              </a:rPr>
              <a:t>would be </a:t>
            </a:r>
            <a:r>
              <a:rPr lang="en-US" sz="1100" dirty="0" smtClean="0">
                <a:latin typeface="Lucida Grande"/>
                <a:ea typeface="Lucida Grande"/>
                <a:cs typeface="Lucida Grande"/>
                <a:sym typeface="Lucida Grande"/>
              </a:rPr>
              <a:t>"</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a:t>
            </a:r>
            <a:r>
              <a:rPr lang="en-US" sz="1100" dirty="0" smtClean="0">
                <a:latin typeface="Lucida Grande"/>
                <a:ea typeface="Lucida Grande"/>
                <a:cs typeface="Lucida Grande"/>
                <a:sym typeface="Lucida Grande"/>
              </a:rPr>
              <a:t>in your </a:t>
            </a:r>
            <a:r>
              <a:rPr lang="en-US" sz="1100" dirty="0" smtClean="0">
                <a:latin typeface="Lucida Grande"/>
                <a:ea typeface="Lucida Grande"/>
                <a:cs typeface="Lucida Grande"/>
                <a:sym typeface="Lucida Grande"/>
              </a:rPr>
              <a:t>students' </a:t>
            </a:r>
            <a:r>
              <a:rPr lang="en-US" sz="1100" dirty="0" smtClean="0">
                <a:latin typeface="Lucida Grande"/>
                <a:ea typeface="Lucida Grande"/>
                <a:cs typeface="Lucida Grande"/>
                <a:sym typeface="Lucida Grande"/>
              </a:rPr>
              <a:t>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a:t>
            </a:r>
            <a:r>
              <a:rPr lang="en-US" sz="1100" dirty="0" smtClean="0">
                <a:latin typeface="Lucida Grande"/>
                <a:ea typeface="Lucida Grande"/>
                <a:cs typeface="Lucida Grande"/>
                <a:sym typeface="Lucida Grande"/>
              </a:rPr>
              <a:t>"DO</a:t>
            </a:r>
            <a:r>
              <a:rPr lang="en-US" sz="1100" dirty="0" smtClean="0">
                <a:latin typeface="Lucida Grande"/>
                <a:ea typeface="Lucida Grande"/>
                <a:cs typeface="Lucida Grande"/>
                <a:sym typeface="Lucida Grande"/>
              </a:rPr>
              <a:t>..</a:t>
            </a:r>
            <a:r>
              <a:rPr lang="en-US" sz="1100" dirty="0" smtClean="0">
                <a:latin typeface="Lucida Grande"/>
                <a:ea typeface="Lucida Grande"/>
                <a:cs typeface="Lucida Grande"/>
                <a:sym typeface="Lucida Grande"/>
              </a:rPr>
              <a:t>END".</a:t>
            </a:r>
            <a:endParaRPr lang="en-US" sz="1100" dirty="0" smtClean="0">
              <a:latin typeface="Lucida Grande"/>
              <a:ea typeface="Lucida Grande"/>
              <a:cs typeface="Lucida Grande"/>
              <a:sym typeface="Lucida Grande"/>
            </a:endParaRP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2597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extLst>
      <p:ext uri="{BB962C8B-B14F-4D97-AF65-F5344CB8AC3E}">
        <p14:creationId xmlns:p14="http://schemas.microsoft.com/office/powerpoint/2010/main" val="19675139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Four concepts while they are typing: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a:t>
            </a:r>
            <a:r>
              <a:rPr lang="en-US" sz="2000" dirty="0" smtClean="0">
                <a:latin typeface="Lucida Grande"/>
                <a:ea typeface="Lucida Grande"/>
                <a:cs typeface="Lucida Grande"/>
                <a:sym typeface="Lucida Grande"/>
              </a:rPr>
              <a:t>cannot </a:t>
            </a:r>
            <a:r>
              <a:rPr lang="en-US" sz="2000" dirty="0" smtClean="0">
                <a:latin typeface="Lucida Grande"/>
                <a:ea typeface="Lucida Grande"/>
                <a:cs typeface="Lucida Grande"/>
                <a:sym typeface="Lucida Grande"/>
              </a:rPr>
              <a:t>replace it with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Arrays are noted by square brackets.  This one has two items -- </a:t>
            </a:r>
            <a:r>
              <a:rPr lang="en-US" sz="2000" dirty="0" smtClean="0">
                <a:latin typeface="Lucida Grande"/>
                <a:ea typeface="Lucida Grande"/>
                <a:cs typeface="Lucida Grande"/>
                <a:sym typeface="Lucida Grande"/>
              </a:rPr>
              <a:t>":stop" </a:t>
            </a:r>
            <a:r>
              <a:rPr lang="en-US" sz="2000" dirty="0" smtClean="0">
                <a:latin typeface="Lucida Grande"/>
                <a:ea typeface="Lucida Grande"/>
                <a:cs typeface="Lucida Grande"/>
                <a:sym typeface="Lucida Grande"/>
              </a:rPr>
              <a:t>and </a:t>
            </a:r>
            <a:r>
              <a:rPr lang="en-US" sz="2000" dirty="0" smtClean="0">
                <a:latin typeface="Lucida Grande"/>
                <a:ea typeface="Lucida Grande"/>
                <a:cs typeface="Lucida Grande"/>
                <a:sym typeface="Lucida Grande"/>
              </a:rPr>
              <a:t>":delete".  </a:t>
            </a:r>
            <a:r>
              <a:rPr lang="en-US" sz="2000" dirty="0" smtClean="0">
                <a:latin typeface="Lucida Grande"/>
                <a:ea typeface="Lucida Grande"/>
                <a:cs typeface="Lucida Grande"/>
                <a:sym typeface="Lucida Grande"/>
              </a:rPr>
              <a:t>The first item has a trailing comma, the last item does not.</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4: Idiomatic ruby uses two SPACES for indentation.  Sublime defaults to four.  At the end of the day, whitespace is whitespace.</a:t>
            </a:r>
          </a:p>
        </p:txBody>
      </p:sp>
    </p:spTree>
    <p:extLst>
      <p:ext uri="{BB962C8B-B14F-4D97-AF65-F5344CB8AC3E}">
        <p14:creationId xmlns:p14="http://schemas.microsoft.com/office/powerpoint/2010/main" val="1911165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2694415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55324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a:t>
            </a:r>
            <a:r>
              <a:rPr lang="en-US" sz="2000" dirty="0" smtClean="0">
                <a:latin typeface="Lucida Grande"/>
                <a:ea typeface="Lucida Grande"/>
                <a:cs typeface="Lucida Grande"/>
                <a:sym typeface="Lucida Grande"/>
              </a:rPr>
              <a:t>Ruby </a:t>
            </a:r>
            <a:r>
              <a:rPr lang="en-US" sz="2000" dirty="0" smtClean="0">
                <a:latin typeface="Lucida Grande"/>
                <a:ea typeface="Lucida Grande"/>
                <a:cs typeface="Lucida Grande"/>
                <a:sym typeface="Lucida Grande"/>
              </a:rPr>
              <a:t>error on Windows, you need to make the Chef repo live in a path without spaces in it.</a:t>
            </a: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3503222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a:t>
            </a:r>
            <a:r>
              <a:rPr lang="en-US" baseline="0" dirty="0" smtClean="0"/>
              <a:t> to </a:t>
            </a:r>
            <a:r>
              <a:rPr lang="en-US" dirty="0" smtClean="0"/>
              <a:t>a bug in Windows, you</a:t>
            </a:r>
            <a:r>
              <a:rPr lang="en-US" baseline="0" dirty="0" smtClean="0"/>
              <a:t> </a:t>
            </a:r>
            <a:r>
              <a:rPr lang="en-US" dirty="0" smtClean="0"/>
              <a:t>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148</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a:t>
            </a:r>
            <a:r>
              <a:rPr lang="en-US" sz="2000" dirty="0" smtClean="0">
                <a:latin typeface="Lucida Grande"/>
                <a:ea typeface="Lucida Grande"/>
                <a:cs typeface="Lucida Grande"/>
                <a:sym typeface="Lucida Grande"/>
              </a:rPr>
              <a:t>"default" </a:t>
            </a:r>
            <a:r>
              <a:rPr lang="en-US" sz="2000" dirty="0" smtClean="0">
                <a:latin typeface="Lucida Grande"/>
                <a:ea typeface="Lucida Grande"/>
                <a:cs typeface="Lucida Grande"/>
                <a:sym typeface="Lucida Grande"/>
              </a:rPr>
              <a:t>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a:t>
            </a:r>
            <a:r>
              <a:rPr lang="en-US" sz="2000" dirty="0" smtClean="0">
                <a:latin typeface="Lucida Grande"/>
                <a:ea typeface="Lucida Grande"/>
                <a:cs typeface="Lucida Grande"/>
                <a:sym typeface="Lucida Grande"/>
              </a:rPr>
              <a:t>its </a:t>
            </a:r>
            <a:r>
              <a:rPr lang="en-US" sz="2000" dirty="0" smtClean="0">
                <a:latin typeface="Lucida Grande"/>
                <a:ea typeface="Lucida Grande"/>
                <a:cs typeface="Lucida Grande"/>
                <a:sym typeface="Lucida Grande"/>
              </a:rPr>
              <a:t>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a:t>
            </a:r>
            <a:r>
              <a:rPr lang="en-US" sz="2000" dirty="0" smtClean="0">
                <a:latin typeface="Lucida Grande"/>
                <a:ea typeface="Lucida Grande"/>
                <a:cs typeface="Lucida Grande"/>
                <a:sym typeface="Lucida Grande"/>
              </a:rPr>
              <a:t>/"Test </a:t>
            </a:r>
            <a:r>
              <a:rPr lang="en-US" sz="2000" dirty="0" smtClean="0">
                <a:latin typeface="Lucida Grande"/>
                <a:ea typeface="Lucida Grande"/>
                <a:cs typeface="Lucida Grande"/>
                <a:sym typeface="Lucida Grande"/>
              </a:rPr>
              <a:t>Web </a:t>
            </a:r>
            <a:r>
              <a:rPr lang="en-US" sz="2000" dirty="0" smtClean="0">
                <a:latin typeface="Lucida Grande"/>
                <a:ea typeface="Lucida Grande"/>
                <a:cs typeface="Lucida Grande"/>
                <a:sym typeface="Lucida Grande"/>
              </a:rPr>
              <a:t>Site"</a:t>
            </a:r>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c:\Windows\System32\inetsrv\appcmd.exe start site site.name:</a:t>
            </a:r>
            <a:r>
              <a:rPr lang="en-US" sz="2000" dirty="0" smtClean="0">
                <a:latin typeface="Lucida Grande"/>
                <a:ea typeface="Lucida Grande"/>
                <a:cs typeface="Lucida Grande"/>
                <a:sym typeface="Lucida Grande"/>
              </a:rPr>
              <a:t>/"Test </a:t>
            </a:r>
            <a:r>
              <a:rPr lang="en-US" sz="2000" dirty="0" smtClean="0">
                <a:latin typeface="Lucida Grande"/>
                <a:ea typeface="Lucida Grande"/>
                <a:cs typeface="Lucida Grande"/>
                <a:sym typeface="Lucida Grande"/>
              </a:rPr>
              <a:t>Web </a:t>
            </a:r>
            <a:r>
              <a:rPr lang="en-US" sz="2000" dirty="0" smtClean="0">
                <a:latin typeface="Lucida Grande"/>
                <a:ea typeface="Lucida Grande"/>
                <a:cs typeface="Lucida Grande"/>
                <a:sym typeface="Lucida Grande"/>
              </a:rPr>
              <a:t>Site"</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760281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a:t>
            </a:r>
            <a:r>
              <a:rPr lang="en-US" sz="2000" dirty="0" smtClean="0">
                <a:latin typeface="Lucida Grande"/>
                <a:ea typeface="Lucida Grande"/>
                <a:cs typeface="Lucida Grande"/>
                <a:sym typeface="Lucida Grande"/>
              </a:rPr>
              <a:t>"install" </a:t>
            </a:r>
            <a:r>
              <a:rPr lang="en-US" sz="2000" dirty="0" smtClean="0">
                <a:latin typeface="Lucida Grande"/>
                <a:ea typeface="Lucida Grande"/>
                <a:cs typeface="Lucida Grande"/>
                <a:sym typeface="Lucida Grande"/>
              </a:rPr>
              <a:t>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244316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a:t>
            </a:r>
            <a:r>
              <a:rPr lang="en-US" sz="2000" dirty="0" smtClean="0">
                <a:latin typeface="Lucida Grande"/>
                <a:ea typeface="Lucida Grande"/>
                <a:cs typeface="Lucida Grande"/>
                <a:sym typeface="Lucida Grande"/>
              </a:rPr>
              <a:t>"install" </a:t>
            </a:r>
            <a:r>
              <a:rPr lang="en-US" sz="2000" dirty="0" smtClean="0">
                <a:latin typeface="Lucida Grande"/>
                <a:ea typeface="Lucida Grande"/>
                <a:cs typeface="Lucida Grande"/>
                <a:sym typeface="Lucida Grande"/>
              </a:rPr>
              <a:t>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971899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We </a:t>
            </a:r>
            <a:r>
              <a:rPr lang="en-US" sz="1600" dirty="0" smtClean="0">
                <a:latin typeface="Lucida Grande"/>
                <a:ea typeface="Lucida Grande"/>
                <a:cs typeface="Lucida Grande"/>
                <a:sym typeface="Lucida Grande"/>
              </a:rPr>
              <a:t>do not really </a:t>
            </a:r>
            <a:r>
              <a:rPr lang="en-US" sz="1600" dirty="0" smtClean="0">
                <a:latin typeface="Lucida Grande"/>
                <a:ea typeface="Lucida Grande"/>
                <a:cs typeface="Lucida Grande"/>
                <a:sym typeface="Lucida Grande"/>
              </a:rPr>
              <a:t>get to reports and exception handlers - the gist is, you use them to send statistics about the run to all sorts of places - email, </a:t>
            </a:r>
            <a:r>
              <a:rPr lang="en-US" sz="1600" dirty="0" err="1" smtClean="0">
                <a:latin typeface="Lucida Grande"/>
                <a:ea typeface="Lucida Grande"/>
                <a:cs typeface="Lucida Grande"/>
                <a:sym typeface="Lucida Grande"/>
              </a:rPr>
              <a:t>splunk</a:t>
            </a:r>
            <a:r>
              <a:rPr lang="en-US" sz="1600" dirty="0" smtClean="0">
                <a:latin typeface="Lucida Grande"/>
                <a:ea typeface="Lucida Grande"/>
                <a:cs typeface="Lucida Grande"/>
                <a:sym typeface="Lucida Grande"/>
              </a:rPr>
              <a:t>, etc.</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4761532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397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extLst>
      <p:ext uri="{BB962C8B-B14F-4D97-AF65-F5344CB8AC3E}">
        <p14:creationId xmlns:p14="http://schemas.microsoft.com/office/powerpoint/2010/main" val="13651805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1399014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6262761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157</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extLst>
      <p:ext uri="{BB962C8B-B14F-4D97-AF65-F5344CB8AC3E}">
        <p14:creationId xmlns:p14="http://schemas.microsoft.com/office/powerpoint/2010/main" val="17893661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a:t>
            </a:r>
            <a:r>
              <a:rPr lang="en-US" sz="1100" dirty="0" smtClean="0">
                <a:latin typeface="Lucida Grande"/>
                <a:ea typeface="Lucida Grande"/>
                <a:cs typeface="Lucida Grande"/>
                <a:sym typeface="Lucida Grande"/>
              </a:rPr>
              <a:t>it</a:t>
            </a:r>
            <a:r>
              <a:rPr lang="en-US" sz="1100" baseline="0" dirty="0" smtClean="0">
                <a:latin typeface="Lucida Grande"/>
                <a:ea typeface="Lucida Grande"/>
                <a:cs typeface="Lucida Grande"/>
                <a:sym typeface="Lucida Grande"/>
              </a:rPr>
              <a:t> is </a:t>
            </a:r>
            <a:r>
              <a:rPr lang="en-US" sz="1100" dirty="0" smtClean="0">
                <a:latin typeface="Lucida Grande"/>
                <a:ea typeface="Lucida Grande"/>
                <a:cs typeface="Lucida Grande"/>
                <a:sym typeface="Lucida Grande"/>
              </a:rPr>
              <a:t>generic </a:t>
            </a:r>
            <a:r>
              <a:rPr lang="en-US" sz="1100" dirty="0" smtClean="0">
                <a:latin typeface="Lucida Grande"/>
                <a:ea typeface="Lucida Grande"/>
                <a:cs typeface="Lucida Grande"/>
                <a:sym typeface="Lucida Grande"/>
              </a:rPr>
              <a:t>enough for Windows.  The only real difference would be that </a:t>
            </a:r>
            <a:r>
              <a:rPr lang="en-US" sz="1100" dirty="0" smtClean="0">
                <a:latin typeface="Lucida Grande"/>
                <a:ea typeface="Lucida Grande"/>
                <a:cs typeface="Lucida Grande"/>
                <a:sym typeface="Lucida Grande"/>
              </a:rPr>
              <a:t>"package" </a:t>
            </a:r>
            <a:r>
              <a:rPr lang="en-US" sz="1100" dirty="0" smtClean="0">
                <a:latin typeface="Lucida Grande"/>
                <a:ea typeface="Lucida Grande"/>
                <a:cs typeface="Lucida Grande"/>
                <a:sym typeface="Lucida Grande"/>
              </a:rPr>
              <a:t>would </a:t>
            </a:r>
            <a:r>
              <a:rPr lang="en-US" sz="1100" dirty="0" smtClean="0">
                <a:latin typeface="Lucida Grande"/>
                <a:ea typeface="Lucida Grande"/>
                <a:cs typeface="Lucida Grande"/>
                <a:sym typeface="Lucida Grande"/>
              </a:rPr>
              <a:t>be</a:t>
            </a:r>
            <a:r>
              <a:rPr lang="en-US" sz="1100" baseline="0" dirty="0" smtClean="0">
                <a:latin typeface="Lucida Grande"/>
                <a:ea typeface="Lucida Grande"/>
                <a:cs typeface="Lucida Grande"/>
                <a:sym typeface="Lucida Grande"/>
              </a:rPr>
              <a:t>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a:t>
            </a:r>
            <a:r>
              <a:rPr lang="en-US" sz="1100" dirty="0" smtClean="0">
                <a:latin typeface="Lucida Grande"/>
                <a:ea typeface="Lucida Grande"/>
                <a:cs typeface="Lucida Grande"/>
                <a:sym typeface="Lucida Grande"/>
              </a:rPr>
              <a:t>in your </a:t>
            </a:r>
            <a:r>
              <a:rPr lang="en-US" sz="1100" dirty="0" smtClean="0">
                <a:latin typeface="Lucida Grande"/>
                <a:ea typeface="Lucida Grande"/>
                <a:cs typeface="Lucida Grande"/>
                <a:sym typeface="Lucida Grande"/>
              </a:rPr>
              <a:t>students' </a:t>
            </a:r>
            <a:r>
              <a:rPr lang="en-US" sz="1100" dirty="0" smtClean="0">
                <a:latin typeface="Lucida Grande"/>
                <a:ea typeface="Lucida Grande"/>
                <a:cs typeface="Lucida Grande"/>
                <a:sym typeface="Lucida Grande"/>
              </a:rPr>
              <a:t>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a:t>
            </a:r>
            <a:r>
              <a:rPr lang="en-US" sz="1100" dirty="0" smtClean="0">
                <a:latin typeface="Lucida Grande"/>
                <a:ea typeface="Lucida Grande"/>
                <a:cs typeface="Lucida Grande"/>
                <a:sym typeface="Lucida Grande"/>
              </a:rPr>
              <a:t>the</a:t>
            </a:r>
            <a:r>
              <a:rPr lang="en-US" sz="1100" baseline="0" dirty="0" smtClean="0">
                <a:latin typeface="Lucida Grande"/>
                <a:ea typeface="Lucida Grande"/>
                <a:cs typeface="Lucida Grande"/>
                <a:sym typeface="Lucida Grande"/>
              </a:rPr>
              <a:t> "</a:t>
            </a:r>
            <a:r>
              <a:rPr lang="en-US" sz="1100" dirty="0" smtClean="0">
                <a:latin typeface="Lucida Grande"/>
                <a:ea typeface="Lucida Grande"/>
                <a:cs typeface="Lucida Grande"/>
                <a:sym typeface="Lucida Grande"/>
              </a:rPr>
              <a:t>DO</a:t>
            </a:r>
            <a:r>
              <a:rPr lang="en-US" sz="1100" dirty="0" smtClean="0">
                <a:latin typeface="Lucida Grande"/>
                <a:ea typeface="Lucida Grande"/>
                <a:cs typeface="Lucida Grande"/>
                <a:sym typeface="Lucida Grande"/>
              </a:rPr>
              <a:t>..</a:t>
            </a:r>
            <a:r>
              <a:rPr lang="en-US" sz="1100" dirty="0" smtClean="0">
                <a:latin typeface="Lucida Grande"/>
                <a:ea typeface="Lucida Grande"/>
                <a:cs typeface="Lucida Grande"/>
                <a:sym typeface="Lucida Grande"/>
              </a:rPr>
              <a:t>END".</a:t>
            </a:r>
            <a:endParaRPr lang="en-US" sz="1100" dirty="0" smtClean="0">
              <a:latin typeface="Lucida Grande"/>
              <a:ea typeface="Lucida Grande"/>
              <a:cs typeface="Lucida Grande"/>
              <a:sym typeface="Lucida Grande"/>
            </a:endParaRPr>
          </a:p>
          <a:p>
            <a:pPr eaLnBrk="1" hangingPunct="1">
              <a:spcBef>
                <a:spcPts val="1200"/>
              </a:spcBef>
            </a:pPr>
            <a:endParaRPr lang="en-US" sz="11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872310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21033187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extLst>
      <p:ext uri="{BB962C8B-B14F-4D97-AF65-F5344CB8AC3E}">
        <p14:creationId xmlns:p14="http://schemas.microsoft.com/office/powerpoint/2010/main" val="15973224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endParaRPr lang="en-US" sz="13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939964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endParaRPr lang="en-US" sz="6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10678545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endParaRPr lang="en-US" sz="900" dirty="0" smtClean="0">
              <a:latin typeface="Lucida Grande"/>
              <a:ea typeface="Lucida Grande"/>
              <a:cs typeface="Lucida Grande"/>
              <a:sym typeface="Lucida Grande"/>
            </a:endParaRPr>
          </a:p>
        </p:txBody>
      </p:sp>
    </p:spTree>
    <p:extLst>
      <p:ext uri="{BB962C8B-B14F-4D97-AF65-F5344CB8AC3E}">
        <p14:creationId xmlns:p14="http://schemas.microsoft.com/office/powerpoint/2010/main" val="532670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ft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ft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ft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v2.1.0_DUAL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ft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ft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ft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ft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v2.1.0_DUAL</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ft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25.xml"/><Relationship Id="rId2" Type="http://schemas.openxmlformats.org/officeDocument/2006/relationships/notesSlide" Target="../notesSlides/notesSlide68.xml"/></Relationships>
</file>

<file path=ppt/slides/_rels/slide12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25.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4.xml"/><Relationship Id="rId3" Type="http://schemas.openxmlformats.org/officeDocument/2006/relationships/hyperlink" Target="http://docs.chef.io"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9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image" Target="../media/image41.png"/></Relationships>
</file>

<file path=ppt/slides/_rels/slide18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8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46.png"/><Relationship Id="rId9"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48.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6.png"/><Relationship Id="rId8" Type="http://schemas.openxmlformats.org/officeDocument/2006/relationships/image" Target="../media/image48.png"/><Relationship Id="rId9"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46.png"/><Relationship Id="rId9" Type="http://schemas.openxmlformats.org/officeDocument/2006/relationships/image" Target="../media/image48.png"/><Relationship Id="rId10"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46.png"/><Relationship Id="rId9" Type="http://schemas.openxmlformats.org/officeDocument/2006/relationships/image" Target="../media/image48.png"/><Relationship Id="rId10"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s>
</file>

<file path=ppt/slides/_rels/slide19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50.png"/><Relationship Id="rId1" Type="http://schemas.openxmlformats.org/officeDocument/2006/relationships/slideLayout" Target="../slideLayouts/slideLayout230.xml"/><Relationship Id="rId2" Type="http://schemas.openxmlformats.org/officeDocument/2006/relationships/image" Target="../media/image42.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53.png"/><Relationship Id="rId9" Type="http://schemas.openxmlformats.org/officeDocument/2006/relationships/image" Target="../media/image52.png"/><Relationship Id="rId10" Type="http://schemas.openxmlformats.org/officeDocument/2006/relationships/image" Target="../media/image4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9.xml"/></Relationships>
</file>

<file path=ppt/slides/_rels/slide20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42.png"/><Relationship Id="rId8" Type="http://schemas.openxmlformats.org/officeDocument/2006/relationships/image" Target="../media/image58.png"/><Relationship Id="rId9" Type="http://schemas.openxmlformats.org/officeDocument/2006/relationships/image" Target="../media/image46.png"/><Relationship Id="rId10" Type="http://schemas.openxmlformats.org/officeDocument/2006/relationships/image" Target="../media/image59.png"/><Relationship Id="rId1" Type="http://schemas.openxmlformats.org/officeDocument/2006/relationships/slideLayout" Target="../slideLayouts/slideLayout225.xml"/><Relationship Id="rId2" Type="http://schemas.openxmlformats.org/officeDocument/2006/relationships/notesSlide" Target="../notesSlides/notesSlide110.xml"/></Relationships>
</file>

<file path=ppt/slides/_rels/slide20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42.png"/><Relationship Id="rId8" Type="http://schemas.openxmlformats.org/officeDocument/2006/relationships/image" Target="../media/image58.png"/><Relationship Id="rId9" Type="http://schemas.openxmlformats.org/officeDocument/2006/relationships/image" Target="../media/image46.png"/><Relationship Id="rId10" Type="http://schemas.openxmlformats.org/officeDocument/2006/relationships/image" Target="../media/image59.png"/><Relationship Id="rId1" Type="http://schemas.openxmlformats.org/officeDocument/2006/relationships/slideLayout" Target="../slideLayouts/slideLayout225.xml"/><Relationship Id="rId2" Type="http://schemas.openxmlformats.org/officeDocument/2006/relationships/notesSlide" Target="../notesSlides/notesSlide1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6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1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6.xml"/><Relationship Id="rId3" Type="http://schemas.openxmlformats.org/officeDocument/2006/relationships/image" Target="../media/image6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1.xml"/><Relationship Id="rId3" Type="http://schemas.openxmlformats.org/officeDocument/2006/relationships/image" Target="../media/image6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4.xml"/><Relationship Id="rId3" Type="http://schemas.openxmlformats.org/officeDocument/2006/relationships/image" Target="../media/image6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6.xml"/><Relationship Id="rId3" Type="http://schemas.openxmlformats.org/officeDocument/2006/relationships/hyperlink" Target="http://semver.org" TargetMode="Externa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8.xml"/><Relationship Id="rId3" Type="http://schemas.openxmlformats.org/officeDocument/2006/relationships/image" Target="../media/image1.jpe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3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0.xml"/><Relationship Id="rId3" Type="http://schemas.openxmlformats.org/officeDocument/2006/relationships/image" Target="../media/image1.jpe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3.xml"/><Relationship Id="rId3" Type="http://schemas.openxmlformats.org/officeDocument/2006/relationships/image" Target="../media/image6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4.xml"/><Relationship Id="rId3" Type="http://schemas.openxmlformats.org/officeDocument/2006/relationships/image" Target="../media/image6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6.xml"/><Relationship Id="rId3" Type="http://schemas.openxmlformats.org/officeDocument/2006/relationships/hyperlink" Target="http://semver.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8.xml"/><Relationship Id="rId3" Type="http://schemas.openxmlformats.org/officeDocument/2006/relationships/image" Target="../media/image1.jpe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4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0.xml"/><Relationship Id="rId3" Type="http://schemas.openxmlformats.org/officeDocument/2006/relationships/image" Target="../media/image1.jpe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1.xml"/><Relationship Id="rId3" Type="http://schemas.openxmlformats.org/officeDocument/2006/relationships/image" Target="../media/image6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2.xml"/><Relationship Id="rId3" Type="http://schemas.openxmlformats.org/officeDocument/2006/relationships/image" Target="../media/image6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5.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5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0.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5.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6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0.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25.xml"/><Relationship Id="rId2" Type="http://schemas.openxmlformats.org/officeDocument/2006/relationships/notesSlide" Target="../notesSlides/notesSlide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5.xml"/><Relationship Id="rId3" Type="http://schemas.openxmlformats.org/officeDocument/2006/relationships/image" Target="../media/image1.jpe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8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99.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1.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5.xml"/></Relationships>
</file>

<file path=ppt/slides/_rels/slide3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0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7.xml"/><Relationship Id="rId3" Type="http://schemas.openxmlformats.org/officeDocument/2006/relationships/hyperlink" Target="http://semver.org" TargetMode="Externa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0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19.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0.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4.xml"/></Relationships>
</file>

<file path=ppt/slides/_rels/slide35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25.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6.xml"/><Relationship Id="rId3" Type="http://schemas.openxmlformats.org/officeDocument/2006/relationships/hyperlink" Target="https://gist.github.com/johnfitzpatrick/9207666" TargetMode="Externa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7.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6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3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1.xml"/><Relationship Id="rId3" Type="http://schemas.openxmlformats.org/officeDocument/2006/relationships/hyperlink" Target="http://semver.org" TargetMode="Externa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2.xml"/><Relationship Id="rId3" Type="http://schemas.openxmlformats.org/officeDocument/2006/relationships/image" Target="../media/image1.jpe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3.xml"/><Relationship Id="rId3" Type="http://schemas.openxmlformats.org/officeDocument/2006/relationships/hyperlink" Target="https://gist.github.com/johnfitzpatrick/9207666" TargetMode="Externa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5.xml"/><Relationship Id="rId3" Type="http://schemas.openxmlformats.org/officeDocument/2006/relationships/hyperlink" Target="http://tinyurl.com/n4ggmh8" TargetMode="External"/></Relationships>
</file>

<file path=ppt/slides/_rels/slide376.xml.rels><?xml version="1.0" encoding="UTF-8" standalone="yes"?>
<Relationships xmlns="http://schemas.openxmlformats.org/package/2006/relationships"><Relationship Id="rId3" Type="http://schemas.openxmlformats.org/officeDocument/2006/relationships/hyperlink" Target="http://tinyurl.com/mfw9xln" TargetMode="External"/><Relationship Id="rId4" Type="http://schemas.openxmlformats.org/officeDocument/2006/relationships/hyperlink" Target="http://tinyurl.com/loakgdz" TargetMode="External"/><Relationship Id="rId1" Type="http://schemas.openxmlformats.org/officeDocument/2006/relationships/slideLayout" Target="../slideLayouts/slideLayout225.xml"/><Relationship Id="rId2" Type="http://schemas.openxmlformats.org/officeDocument/2006/relationships/notesSlide" Target="../notesSlides/notesSlide246.xml"/></Relationships>
</file>

<file path=ppt/slides/_rels/slide37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25.xml"/><Relationship Id="rId2" Type="http://schemas.openxmlformats.org/officeDocument/2006/relationships/notesSlide" Target="../notesSlides/notesSlide24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4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3.xml"/><Relationship Id="rId3" Type="http://schemas.openxmlformats.org/officeDocument/2006/relationships/image" Target="../media/image1.jpe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9.xml"/></Relationships>
</file>

<file path=ppt/slides/_rels/slide381.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25.xml"/><Relationship Id="rId2" Type="http://schemas.openxmlformats.org/officeDocument/2006/relationships/notesSlide" Target="../notesSlides/notesSlide250.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5.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9.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0.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5.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5.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69.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0.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3.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4.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7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4.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5.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9.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0.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4.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5.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8.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25.xml"/><Relationship Id="rId2" Type="http://schemas.openxmlformats.org/officeDocument/2006/relationships/notesSlide" Target="../notesSlides/notesSlide26.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9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0.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1.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3.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4.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7.xml"/><Relationship Id="rId3" Type="http://schemas.openxmlformats.org/officeDocument/2006/relationships/image" Target="../media/image1.jpe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0.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jpe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1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6.xml"/><Relationship Id="rId3" Type="http://schemas.openxmlformats.org/officeDocument/2006/relationships/image" Target="../media/image1.jpe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7.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50.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14.png"/><Relationship Id="rId1" Type="http://schemas.openxmlformats.org/officeDocument/2006/relationships/slideLayout" Target="../slideLayouts/slideLayout225.xml"/><Relationship Id="rId2" Type="http://schemas.openxmlformats.org/officeDocument/2006/relationships/notesSlide" Target="../notesSlides/notesSlide2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19.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0.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1.xml"/><Relationship Id="rId3" Type="http://schemas.openxmlformats.org/officeDocument/2006/relationships/image" Target="../media/image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5.xml"/><Relationship Id="rId3" Type="http://schemas.openxmlformats.org/officeDocument/2006/relationships/image" Target="../media/image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28.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9.xml"/></Relationships>
</file>

<file path=ppt/slides/_rels/slide52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1.xml"/><Relationship Id="rId3" Type="http://schemas.openxmlformats.org/officeDocument/2006/relationships/hyperlink" Target="http://sourceforge.net/p/mingw/bugs/1621/" TargetMode="Externa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69.png"/><Relationship Id="rId3" Type="http://schemas.openxmlformats.org/officeDocument/2006/relationships/image" Target="../media/image1.jpe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7.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9.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0.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1.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3.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5.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6.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7.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49.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0.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1.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5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5.xml"/><Relationship Id="rId2" Type="http://schemas.openxmlformats.org/officeDocument/2006/relationships/hyperlink" Target="http://opscode.com" TargetMode="Externa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3.xml"/><Relationship Id="rId3" Type="http://schemas.openxmlformats.org/officeDocument/2006/relationships/image" Target="../media/image70.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4.xml"/><Relationship Id="rId3" Type="http://schemas.openxmlformats.org/officeDocument/2006/relationships/image" Target="../media/image71.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0.xml"/><Relationship Id="rId3" Type="http://schemas.openxmlformats.org/officeDocument/2006/relationships/image" Target="../media/image18.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9.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0.xml"/><Relationship Id="rId3" Type="http://schemas.openxmlformats.org/officeDocument/2006/relationships/hyperlink" Target="https://supermarket.chef.io" TargetMode="Externa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25.xml"/><Relationship Id="rId2" Type="http://schemas.openxmlformats.org/officeDocument/2006/relationships/notesSlide" Target="../notesSlides/notesSlide3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1.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72.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5.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7.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2.xml"/><Relationship Id="rId3" Type="http://schemas.openxmlformats.org/officeDocument/2006/relationships/image" Target="../media/image21.jpeg"/></Relationships>
</file>

<file path=ppt/slides/_rels/slide59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help2.opscode.com" TargetMode="External"/><Relationship Id="rId3" Type="http://schemas.openxmlformats.org/officeDocument/2006/relationships/hyperlink" Target="mailto:support@chef.io" TargetMode="External"/></Relationships>
</file>

<file path=ppt/slides/_rels/slide594.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25.xml"/><Relationship Id="rId2" Type="http://schemas.openxmlformats.org/officeDocument/2006/relationships/hyperlink" Target="user1@domain.com" TargetMode="Externa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docs.chef.io" TargetMode="Externa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73.emf"/></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3.xml"/></Relationships>
</file>

<file path=ppt/slides/_rels/slide600.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1.xml"/><Relationship Id="rId3" Type="http://schemas.openxmlformats.org/officeDocument/2006/relationships/hyperlink" Target="http://github.com" TargetMode="Externa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3.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4.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5.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7.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0.xml"/><Relationship Id="rId3" Type="http://schemas.openxmlformats.org/officeDocument/2006/relationships/hyperlink" Target="https://api.opscode.com/organizations/ORGNAM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1.xml"/><Relationship Id="rId3" Type="http://schemas.openxmlformats.org/officeDocument/2006/relationships/hyperlink" Target="http://docs.getchef.com/config_rb_knife.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3" Type="http://schemas.openxmlformats.org/officeDocument/2006/relationships/hyperlink" Target="http://manage.opscode.com" TargetMode="Externa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25.xml"/><Relationship Id="rId2" Type="http://schemas.openxmlformats.org/officeDocument/2006/relationships/notesSlide" Target="../notesSlides/notesSlide48.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25.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25.xml"/><Relationship Id="rId2"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0.emf"/><Relationship Id="rId3"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image" Target="../media/image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6.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jpeg"/><Relationship Id="rId1" Type="http://schemas.openxmlformats.org/officeDocument/2006/relationships/slideLayout" Target="../slideLayouts/slideLayout225.xml"/><Relationship Id="rId2" Type="http://schemas.openxmlformats.org/officeDocument/2006/relationships/notesSlide" Target="../notesSlides/notesSlide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3.png"/><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5.png"/><Relationship Id="rId3" Type="http://schemas.openxmlformats.org/officeDocument/2006/relationships/image" Target="../media/image1.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mailto:chef@uvo1qrwls0jdgs3blvt.vm.cld.sr"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hyperlink" Target="https://api.opscode.com/organizations/joe-smith-trainin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25.xml"/><Relationship Id="rId2" Type="http://schemas.openxmlformats.org/officeDocument/2006/relationships/notesSlide" Target="../notesSlides/notesSlide5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60.xml"/><Relationship Id="rId3" Type="http://schemas.openxmlformats.org/officeDocument/2006/relationships/hyperlink" Target="http://docs.opscode.com/config_rb_clien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a:t>
            </a:r>
            <a:br>
              <a:rPr lang="en-US" dirty="0" smtClean="0"/>
            </a:br>
            <a:endParaRPr lang="en-US" sz="3600"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a:t>
            </a:r>
            <a:r>
              <a:rPr lang="en-US" sz="2800" dirty="0" err="1" smtClean="0">
                <a:latin typeface="Arial" charset="0"/>
                <a:cs typeface="Arial" charset="0"/>
              </a:rPr>
              <a:t>@chef.io</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08422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a:t>
            </a:r>
            <a:r>
              <a:rPr lang="en-US" b="1" dirty="0"/>
              <a:t>fundamentals</a:t>
            </a:r>
            <a:r>
              <a:rPr lang="en-US" dirty="0"/>
              <a:t> of Chef</a:t>
            </a:r>
          </a:p>
          <a:p>
            <a:r>
              <a:rPr lang="en-US" dirty="0"/>
              <a:t>We likely will not have time to discuss the latest trends in the Chef ecosystem</a:t>
            </a:r>
          </a:p>
          <a:p>
            <a:r>
              <a:rPr lang="en-US" dirty="0"/>
              <a:t>Any discussion items that are too far off topic will be </a:t>
            </a:r>
            <a:r>
              <a:rPr lang="en-US" dirty="0" smtClean="0"/>
              <a:t>captured</a:t>
            </a:r>
            <a:endParaRPr lang="en-US" dirty="0"/>
          </a:p>
        </p:txBody>
      </p:sp>
    </p:spTree>
    <p:extLst>
      <p:ext uri="{BB962C8B-B14F-4D97-AF65-F5344CB8AC3E}">
        <p14:creationId xmlns:p14="http://schemas.microsoft.com/office/powerpoint/2010/main" val="1270111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800273" y="177800"/>
            <a:ext cx="15100921" cy="1117600"/>
          </a:xfrm>
        </p:spPr>
        <p:txBody>
          <a:bodyPr/>
          <a:lstStyle/>
          <a:p>
            <a:pPr eaLnBrk="1" hangingPunct="1">
              <a:defRPr/>
            </a:pPr>
            <a:r>
              <a:rPr lang="en-US" sz="5400" dirty="0" smtClean="0">
                <a:sym typeface="Arial Bold" charset="0"/>
              </a:rPr>
              <a:t>Run chef-client on the node</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b="1" dirty="0" err="1">
                <a:solidFill>
                  <a:srgbClr val="FFFFFF"/>
                </a:solidFill>
                <a:latin typeface="Courier"/>
                <a:ea typeface="Courier"/>
                <a:cs typeface="Courier"/>
              </a:rPr>
              <a:t>rn</a:t>
            </a:r>
            <a:r>
              <a:rPr lang="en-US" sz="4400" b="1" dirty="0">
                <a:solidFill>
                  <a:srgbClr val="FFFFFF"/>
                </a:solidFill>
                <a:latin typeface="Courier"/>
                <a:ea typeface="Courier"/>
                <a:cs typeface="Courier"/>
              </a:rPr>
              <a:t>&gt; </a:t>
            </a:r>
            <a:r>
              <a:rPr lang="en-US" sz="4400" dirty="0" smtClean="0">
                <a:solidFill>
                  <a:schemeClr val="bg1"/>
                </a:solidFill>
                <a:latin typeface="Courier"/>
                <a:ea typeface="Courier"/>
                <a:cs typeface="Courier"/>
                <a:sym typeface="Courier"/>
              </a:rPr>
              <a:t>chef-client</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a:t>'</a:t>
            </a:r>
            <a:r>
              <a:rPr lang="en-US" dirty="0" smtClean="0"/>
              <a:t>chef</a:t>
            </a:r>
            <a:r>
              <a:rPr lang="en-US" dirty="0" smtClean="0"/>
              <a:t>-</a:t>
            </a:r>
            <a:r>
              <a:rPr lang="en-US" dirty="0" smtClean="0"/>
              <a:t>client' </a:t>
            </a:r>
            <a:r>
              <a:rPr lang="en-US" dirty="0" smtClean="0"/>
              <a:t>is the executable to start the convergence on either Windows or Linux nodes</a:t>
            </a:r>
          </a:p>
        </p:txBody>
      </p:sp>
    </p:spTree>
    <p:extLst>
      <p:ext uri="{BB962C8B-B14F-4D97-AF65-F5344CB8AC3E}">
        <p14:creationId xmlns:p14="http://schemas.microsoft.com/office/powerpoint/2010/main" val="173580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smtClean="0"/>
              <a:t>What is </a:t>
            </a:r>
            <a:r>
              <a:rPr lang="en-US" dirty="0"/>
              <a:t>the </a:t>
            </a:r>
            <a:r>
              <a:rPr lang="en-US" dirty="0" smtClean="0"/>
              <a:t>path and name of the chef</a:t>
            </a:r>
            <a:r>
              <a:rPr lang="en-US" dirty="0"/>
              <a:t>-client configuration </a:t>
            </a:r>
            <a:r>
              <a:rPr lang="en-US" dirty="0" smtClean="0"/>
              <a:t>file on the node?</a:t>
            </a:r>
          </a:p>
          <a:p>
            <a:r>
              <a:rPr lang="en-US" dirty="0" smtClean="0"/>
              <a:t>What </a:t>
            </a:r>
            <a:r>
              <a:rPr lang="en-US" dirty="0"/>
              <a:t>is the command to run </a:t>
            </a:r>
            <a:r>
              <a:rPr lang="en-US" dirty="0" smtClean="0"/>
              <a:t>chef on </a:t>
            </a:r>
            <a:r>
              <a:rPr lang="en-US" smtClean="0"/>
              <a:t>the node?</a:t>
            </a:r>
            <a:endParaRPr lang="en-US" dirty="0"/>
          </a:p>
          <a:p>
            <a:r>
              <a:rPr lang="en-US" dirty="0"/>
              <a:t>What does a knife bootstrap </a:t>
            </a:r>
            <a:r>
              <a:rPr lang="en-US" dirty="0" smtClean="0"/>
              <a:t>do?</a:t>
            </a:r>
          </a:p>
        </p:txBody>
      </p:sp>
    </p:spTree>
    <p:extLst>
      <p:ext uri="{BB962C8B-B14F-4D97-AF65-F5344CB8AC3E}">
        <p14:creationId xmlns:p14="http://schemas.microsoft.com/office/powerpoint/2010/main" val="1846574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Configuration Concepts</a:t>
            </a:r>
            <a:endParaRPr lang="en-US" dirty="0"/>
          </a:p>
        </p:txBody>
      </p:sp>
    </p:spTree>
    <p:extLst>
      <p:ext uri="{BB962C8B-B14F-4D97-AF65-F5344CB8AC3E}">
        <p14:creationId xmlns:p14="http://schemas.microsoft.com/office/powerpoint/2010/main" val="818426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dirty="0" smtClean="0"/>
              <a:t>Lesson Objectives</a:t>
            </a:r>
            <a:endParaRPr lang="en-US" sz="6900" dirty="0"/>
          </a:p>
        </p:txBody>
      </p:sp>
      <p:sp>
        <p:nvSpPr>
          <p:cNvPr id="156674" name="Rectangle 2"/>
          <p:cNvSpPr>
            <a:spLocks noGrp="1" noChangeArrowheads="1"/>
          </p:cNvSpPr>
          <p:nvPr>
            <p:ph type="body" idx="1"/>
          </p:nvPr>
        </p:nvSpPr>
        <p:spPr>
          <a:ln/>
        </p:spPr>
        <p:txBody>
          <a:bodyPr/>
          <a:lstStyle/>
          <a:p>
            <a:r>
              <a:rPr lang="en-US" dirty="0" smtClean="0"/>
              <a:t>Define the purpose and relationship of: </a:t>
            </a:r>
          </a:p>
          <a:p>
            <a:pPr lvl="2"/>
            <a:r>
              <a:rPr lang="en-US" b="1" dirty="0" smtClean="0"/>
              <a:t>Resources</a:t>
            </a:r>
          </a:p>
          <a:p>
            <a:pPr lvl="4"/>
            <a:r>
              <a:rPr lang="en-US" b="1" dirty="0" smtClean="0"/>
              <a:t>Recipes</a:t>
            </a:r>
          </a:p>
          <a:p>
            <a:pPr lvl="6"/>
            <a:r>
              <a:rPr lang="en-US" b="1" dirty="0" smtClean="0"/>
              <a:t>Cookbooks</a:t>
            </a:r>
          </a:p>
          <a:p>
            <a:pPr lvl="8"/>
            <a:r>
              <a:rPr lang="en-US" b="1" dirty="0" smtClean="0"/>
              <a:t>Run Lists</a:t>
            </a:r>
          </a:p>
          <a:p>
            <a:r>
              <a:rPr lang="en-US" dirty="0" smtClean="0"/>
              <a:t>Understand </a:t>
            </a:r>
            <a:r>
              <a:rPr lang="en-US" b="1" dirty="0" smtClean="0"/>
              <a:t>Configuration Drift</a:t>
            </a:r>
            <a:r>
              <a:rPr lang="en-US" dirty="0" smtClean="0"/>
              <a:t>, and now to mitigate this</a:t>
            </a:r>
            <a:endParaRPr lang="en-US" dirty="0"/>
          </a:p>
        </p:txBody>
      </p:sp>
    </p:spTree>
    <p:extLst>
      <p:ext uri="{BB962C8B-B14F-4D97-AF65-F5344CB8AC3E}">
        <p14:creationId xmlns:p14="http://schemas.microsoft.com/office/powerpoint/2010/main" val="295575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dirty="0" smtClean="0"/>
              <a:t>A </a:t>
            </a:r>
            <a:r>
              <a:rPr lang="en-US" dirty="0" smtClean="0"/>
              <a:t>"Policy</a:t>
            </a:r>
            <a:r>
              <a:rPr lang="en-US" dirty="0"/>
              <a:t>"</a:t>
            </a:r>
            <a:r>
              <a:rPr lang="en-US" dirty="0" smtClean="0"/>
              <a:t> </a:t>
            </a:r>
            <a:r>
              <a:rPr lang="en-US" dirty="0" smtClean="0"/>
              <a:t>is the collection of system configuration that you define</a:t>
            </a:r>
          </a:p>
          <a:p>
            <a:r>
              <a:rPr lang="en-US" dirty="0" smtClean="0"/>
              <a:t>You </a:t>
            </a:r>
            <a:r>
              <a:rPr lang="en-US" dirty="0"/>
              <a:t>define the policy in your Chef </a:t>
            </a:r>
            <a:r>
              <a:rPr lang="en-US" dirty="0" smtClean="0"/>
              <a:t>configuration Recipes and Cookbooks</a:t>
            </a:r>
            <a:endParaRPr lang="en-US" dirty="0"/>
          </a:p>
          <a:p>
            <a:r>
              <a:rPr lang="en-US" dirty="0"/>
              <a:t>Your policy </a:t>
            </a:r>
            <a:r>
              <a:rPr lang="en-US" dirty="0" smtClean="0"/>
              <a:t>declares what </a:t>
            </a:r>
            <a:r>
              <a:rPr lang="en-US" b="1" dirty="0"/>
              <a:t>state</a:t>
            </a:r>
            <a:r>
              <a:rPr lang="en-US" dirty="0"/>
              <a:t> each resource </a:t>
            </a:r>
            <a:r>
              <a:rPr lang="en-US" dirty="0" smtClean="0"/>
              <a:t/>
            </a:r>
            <a:br>
              <a:rPr lang="en-US" dirty="0" smtClean="0"/>
            </a:br>
            <a:r>
              <a:rPr lang="en-US" b="1" dirty="0" smtClean="0"/>
              <a:t>should </a:t>
            </a:r>
            <a:r>
              <a:rPr lang="en-US" b="1" dirty="0"/>
              <a:t>be </a:t>
            </a:r>
            <a:r>
              <a:rPr lang="en-US" b="1" dirty="0" smtClean="0"/>
              <a:t>in</a:t>
            </a:r>
            <a:r>
              <a:rPr lang="en-US" dirty="0"/>
              <a:t/>
            </a:r>
            <a:br>
              <a:rPr lang="en-US" dirty="0"/>
            </a:br>
            <a:r>
              <a:rPr lang="en-US" dirty="0" smtClean="0"/>
              <a:t>  but </a:t>
            </a:r>
            <a:br>
              <a:rPr lang="en-US" dirty="0" smtClean="0"/>
            </a:br>
            <a:r>
              <a:rPr lang="en-US" b="1" dirty="0" smtClean="0"/>
              <a:t>not </a:t>
            </a:r>
            <a:r>
              <a:rPr lang="en-US" b="1" dirty="0"/>
              <a:t>how to get </a:t>
            </a:r>
            <a:r>
              <a:rPr lang="en-US" b="1" dirty="0" smtClean="0"/>
              <a:t>there</a:t>
            </a:r>
            <a:endParaRPr lang="en-US" b="1" dirty="0"/>
          </a:p>
        </p:txBody>
      </p:sp>
    </p:spTree>
    <p:extLst>
      <p:ext uri="{BB962C8B-B14F-4D97-AF65-F5344CB8AC3E}">
        <p14:creationId xmlns:p14="http://schemas.microsoft.com/office/powerpoint/2010/main" val="1341616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xfrm>
            <a:off x="800273" y="1676400"/>
            <a:ext cx="14657233" cy="6731000"/>
          </a:xfrm>
          <a:ln/>
        </p:spPr>
        <p:txBody>
          <a:bodyPr/>
          <a:lstStyle/>
          <a:p>
            <a:r>
              <a:rPr lang="en-US" b="1" dirty="0" smtClean="0"/>
              <a:t>Examples:</a:t>
            </a:r>
            <a:endParaRPr lang="en-US" dirty="0"/>
          </a:p>
          <a:p>
            <a:pPr lvl="2"/>
            <a:r>
              <a:rPr lang="en-US" dirty="0" smtClean="0"/>
              <a:t>Policy states "IIS should be </a:t>
            </a:r>
            <a:r>
              <a:rPr lang="en-US" dirty="0"/>
              <a:t>installed"</a:t>
            </a:r>
            <a:endParaRPr lang="en-US" dirty="0" smtClean="0"/>
          </a:p>
          <a:p>
            <a:pPr lvl="4"/>
            <a:r>
              <a:rPr lang="en-US" dirty="0" smtClean="0"/>
              <a:t>If IIS is not installed, then node installs it  </a:t>
            </a:r>
          </a:p>
          <a:p>
            <a:pPr lvl="4"/>
            <a:r>
              <a:rPr lang="en-US" dirty="0"/>
              <a:t>If </a:t>
            </a:r>
            <a:r>
              <a:rPr lang="en-US" dirty="0" smtClean="0"/>
              <a:t>IIS is already installed, </a:t>
            </a:r>
            <a:r>
              <a:rPr lang="en-US" dirty="0"/>
              <a:t>then </a:t>
            </a:r>
            <a:r>
              <a:rPr lang="en-US" dirty="0" smtClean="0"/>
              <a:t>node does nothing</a:t>
            </a:r>
            <a:endParaRPr lang="en-US" dirty="0"/>
          </a:p>
          <a:p>
            <a:pPr lvl="2"/>
            <a:r>
              <a:rPr lang="en-US" dirty="0"/>
              <a:t>Policy states "</a:t>
            </a:r>
            <a:r>
              <a:rPr lang="en-US" dirty="0" smtClean="0">
                <a:sym typeface="Menlo Bold"/>
              </a:rPr>
              <a:t>/</a:t>
            </a:r>
            <a:r>
              <a:rPr lang="en-US" dirty="0">
                <a:sym typeface="Menlo Bold"/>
              </a:rPr>
              <a:t>var/www/html/</a:t>
            </a:r>
            <a:r>
              <a:rPr lang="en-US" dirty="0" err="1" smtClean="0">
                <a:sym typeface="Menlo Bold"/>
              </a:rPr>
              <a:t>hello_world.html</a:t>
            </a:r>
            <a:r>
              <a:rPr lang="en-US" dirty="0"/>
              <a:t>"</a:t>
            </a:r>
            <a:r>
              <a:rPr lang="en-US" dirty="0" smtClean="0">
                <a:sym typeface="Menlo Bold"/>
              </a:rPr>
              <a:t> </a:t>
            </a:r>
            <a:r>
              <a:rPr lang="en-US" dirty="0">
                <a:sym typeface="Menlo Bold"/>
              </a:rPr>
              <a:t>should exist</a:t>
            </a:r>
          </a:p>
          <a:p>
            <a:pPr lvl="4"/>
            <a:r>
              <a:rPr lang="en-US" dirty="0">
                <a:sym typeface="Menlo Bold"/>
              </a:rPr>
              <a:t>If it does not, then create the file</a:t>
            </a:r>
          </a:p>
          <a:p>
            <a:pPr lvl="4"/>
            <a:r>
              <a:rPr lang="en-US" dirty="0">
                <a:sym typeface="Menlo Bold"/>
              </a:rPr>
              <a:t>If the file already </a:t>
            </a:r>
            <a:r>
              <a:rPr lang="en-US" dirty="0" smtClean="0">
                <a:sym typeface="Menlo Bold"/>
              </a:rPr>
              <a:t>exists (and has the exact same content)</a:t>
            </a:r>
            <a:r>
              <a:rPr lang="en-US" dirty="0">
                <a:sym typeface="Menlo Bold"/>
              </a:rPr>
              <a:t>,</a:t>
            </a:r>
            <a:r>
              <a:rPr lang="en-US" dirty="0" smtClean="0">
                <a:sym typeface="Menlo Bold"/>
              </a:rPr>
              <a:t> </a:t>
            </a:r>
            <a:r>
              <a:rPr lang="en-US" dirty="0">
                <a:sym typeface="Menlo Bold"/>
              </a:rPr>
              <a:t>then do nothing </a:t>
            </a:r>
          </a:p>
        </p:txBody>
      </p:sp>
    </p:spTree>
    <p:extLst>
      <p:ext uri="{BB962C8B-B14F-4D97-AF65-F5344CB8AC3E}">
        <p14:creationId xmlns:p14="http://schemas.microsoft.com/office/powerpoint/2010/main" val="23523630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a:t>Resources </a:t>
            </a:r>
            <a:r>
              <a:rPr lang="en-US" dirty="0" smtClean="0"/>
              <a:t>-&gt; Recipes -&gt; Cookbooks</a:t>
            </a:r>
            <a:endParaRPr lang="en-US" dirty="0"/>
          </a:p>
        </p:txBody>
      </p:sp>
      <p:sp>
        <p:nvSpPr>
          <p:cNvPr id="179202" name="Rectangle 2"/>
          <p:cNvSpPr>
            <a:spLocks noGrp="1" noChangeArrowheads="1"/>
          </p:cNvSpPr>
          <p:nvPr>
            <p:ph type="body" idx="1"/>
          </p:nvPr>
        </p:nvSpPr>
        <p:spPr>
          <a:ln/>
        </p:spPr>
        <p:txBody>
          <a:bodyPr/>
          <a:lstStyle/>
          <a:p>
            <a:r>
              <a:rPr lang="en-US" b="1" dirty="0" smtClean="0"/>
              <a:t>Resources</a:t>
            </a:r>
            <a:r>
              <a:rPr lang="en-US" dirty="0" smtClean="0"/>
              <a:t> configure individual items on a node</a:t>
            </a:r>
          </a:p>
          <a:p>
            <a:pPr lvl="2"/>
            <a:r>
              <a:rPr lang="en-US" dirty="0" err="1" smtClean="0"/>
              <a:t>Eg</a:t>
            </a:r>
            <a:r>
              <a:rPr lang="en-US" dirty="0" smtClean="0"/>
              <a:t>: create a directory</a:t>
            </a:r>
          </a:p>
          <a:p>
            <a:r>
              <a:rPr lang="en-US" b="1" dirty="0" smtClean="0"/>
              <a:t>Resources</a:t>
            </a:r>
            <a:r>
              <a:rPr lang="en-US" dirty="0" smtClean="0"/>
              <a:t> are gathered into </a:t>
            </a:r>
            <a:r>
              <a:rPr lang="en-US" b="1" dirty="0" smtClean="0"/>
              <a:t>Recipes</a:t>
            </a:r>
          </a:p>
          <a:p>
            <a:r>
              <a:rPr lang="en-US" b="1" dirty="0" smtClean="0"/>
              <a:t>Recipes</a:t>
            </a:r>
            <a:r>
              <a:rPr lang="en-US" dirty="0" smtClean="0"/>
              <a:t> are stored in </a:t>
            </a:r>
            <a:r>
              <a:rPr lang="en-US" b="1" dirty="0" smtClean="0"/>
              <a:t>Cookbooks</a:t>
            </a:r>
            <a:endParaRPr lang="en-US" b="1" dirty="0"/>
          </a:p>
          <a:p>
            <a:r>
              <a:rPr lang="en-US" b="1" dirty="0" smtClean="0"/>
              <a:t>Cookbooks </a:t>
            </a:r>
            <a:r>
              <a:rPr lang="en-US" dirty="0" smtClean="0"/>
              <a:t>contain:</a:t>
            </a:r>
          </a:p>
          <a:p>
            <a:pPr lvl="2"/>
            <a:r>
              <a:rPr lang="en-US" dirty="0" smtClean="0"/>
              <a:t>Recipes and the items that support those recipes</a:t>
            </a:r>
          </a:p>
        </p:txBody>
      </p:sp>
    </p:spTree>
    <p:extLst>
      <p:ext uri="{BB962C8B-B14F-4D97-AF65-F5344CB8AC3E}">
        <p14:creationId xmlns:p14="http://schemas.microsoft.com/office/powerpoint/2010/main" val="2615991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Resources -&gt; Recipes -&gt; Cookbooks</a:t>
            </a:r>
          </a:p>
        </p:txBody>
      </p:sp>
      <p:sp>
        <p:nvSpPr>
          <p:cNvPr id="18" name="Rounded Rectangle 17"/>
          <p:cNvSpPr/>
          <p:nvPr/>
        </p:nvSpPr>
        <p:spPr bwMode="auto">
          <a:xfrm>
            <a:off x="280194" y="20574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Rounded Rectangle 19"/>
          <p:cNvSpPr/>
          <p:nvPr/>
        </p:nvSpPr>
        <p:spPr bwMode="auto">
          <a:xfrm>
            <a:off x="280194" y="34290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3" name="Rounded Rectangle 22"/>
          <p:cNvSpPr/>
          <p:nvPr/>
        </p:nvSpPr>
        <p:spPr bwMode="auto">
          <a:xfrm>
            <a:off x="280194" y="48006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24" name="Rounded Rectangle 23"/>
          <p:cNvSpPr/>
          <p:nvPr/>
        </p:nvSpPr>
        <p:spPr bwMode="auto">
          <a:xfrm>
            <a:off x="280194" y="61722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7" name="Straight Connector 6"/>
          <p:cNvCxnSpPr>
            <a:endCxn id="36" idx="1"/>
          </p:cNvCxnSpPr>
          <p:nvPr/>
        </p:nvCxnSpPr>
        <p:spPr bwMode="auto">
          <a:xfrm>
            <a:off x="3785394" y="2133600"/>
            <a:ext cx="2514600" cy="9906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4" name="Straight Connector 13"/>
          <p:cNvCxnSpPr>
            <a:endCxn id="36" idx="1"/>
          </p:cNvCxnSpPr>
          <p:nvPr/>
        </p:nvCxnSpPr>
        <p:spPr bwMode="auto">
          <a:xfrm flipV="1">
            <a:off x="3785394" y="3124200"/>
            <a:ext cx="2514600" cy="1295400"/>
          </a:xfrm>
          <a:prstGeom prst="line">
            <a:avLst/>
          </a:prstGeom>
          <a:noFill/>
          <a:ln w="63500" cap="flat" cmpd="sng" algn="ctr">
            <a:solidFill>
              <a:schemeClr val="accent6">
                <a:lumMod val="60000"/>
                <a:lumOff val="40000"/>
              </a:schemeClr>
            </a:solidFill>
            <a:prstDash val="solid"/>
            <a:round/>
            <a:headEnd type="none" w="med" len="med"/>
            <a:tailEnd type="none" w="med" len="med"/>
          </a:ln>
          <a:effectLst/>
          <a:extLst/>
        </p:spPr>
      </p:cxnSp>
      <p:cxnSp>
        <p:nvCxnSpPr>
          <p:cNvPr id="17" name="Straight Connector 16"/>
          <p:cNvCxnSpPr>
            <a:endCxn id="37" idx="1"/>
          </p:cNvCxnSpPr>
          <p:nvPr/>
        </p:nvCxnSpPr>
        <p:spPr bwMode="auto">
          <a:xfrm>
            <a:off x="3785394" y="4800600"/>
            <a:ext cx="2514600" cy="1981200"/>
          </a:xfrm>
          <a:prstGeom prst="line">
            <a:avLst/>
          </a:prstGeom>
          <a:noFill/>
          <a:ln w="63500" cap="flat" cmpd="sng" algn="ctr">
            <a:solidFill>
              <a:srgbClr val="008000"/>
            </a:solidFill>
            <a:prstDash val="solid"/>
            <a:round/>
            <a:headEnd type="none" w="med" len="med"/>
            <a:tailEnd type="none" w="med" len="med"/>
          </a:ln>
          <a:effectLst/>
          <a:extLst/>
        </p:spPr>
      </p:cxnSp>
      <p:cxnSp>
        <p:nvCxnSpPr>
          <p:cNvPr id="28" name="Straight Connector 27"/>
          <p:cNvCxnSpPr>
            <a:endCxn id="37" idx="1"/>
          </p:cNvCxnSpPr>
          <p:nvPr/>
        </p:nvCxnSpPr>
        <p:spPr bwMode="auto">
          <a:xfrm flipV="1">
            <a:off x="3785394" y="6781800"/>
            <a:ext cx="2514600" cy="1828800"/>
          </a:xfrm>
          <a:prstGeom prst="line">
            <a:avLst/>
          </a:prstGeom>
          <a:noFill/>
          <a:ln w="63500" cap="flat" cmpd="sng" algn="ctr">
            <a:solidFill>
              <a:srgbClr val="008000"/>
            </a:solidFill>
            <a:prstDash val="solid"/>
            <a:round/>
            <a:headEnd type="none" w="med" len="med"/>
            <a:tailEnd type="none" w="med" len="med"/>
          </a:ln>
          <a:effectLst/>
          <a:extLst/>
        </p:spPr>
      </p:cxnSp>
      <p:sp>
        <p:nvSpPr>
          <p:cNvPr id="33" name="Rounded Rectangle 32"/>
          <p:cNvSpPr/>
          <p:nvPr/>
        </p:nvSpPr>
        <p:spPr bwMode="auto">
          <a:xfrm>
            <a:off x="280194" y="7543800"/>
            <a:ext cx="3352800" cy="1066800"/>
          </a:xfrm>
          <a:prstGeom prst="roundRect">
            <a:avLst/>
          </a:prstGeom>
          <a:noFill/>
          <a:ln w="127000" cap="flat" cmpd="sng" algn="ctr">
            <a:solidFill>
              <a:srgbClr val="66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36" name="Rounded Rectangle 35"/>
          <p:cNvSpPr/>
          <p:nvPr/>
        </p:nvSpPr>
        <p:spPr bwMode="auto">
          <a:xfrm>
            <a:off x="62999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62999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Rounded Rectangle 38"/>
          <p:cNvSpPr/>
          <p:nvPr/>
        </p:nvSpPr>
        <p:spPr bwMode="auto">
          <a:xfrm>
            <a:off x="12319794" y="2057400"/>
            <a:ext cx="3810000" cy="67056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0" name="Straight Connector 39"/>
          <p:cNvCxnSpPr/>
          <p:nvPr/>
        </p:nvCxnSpPr>
        <p:spPr bwMode="auto">
          <a:xfrm>
            <a:off x="9652794" y="2133600"/>
            <a:ext cx="2590800" cy="2971800"/>
          </a:xfrm>
          <a:prstGeom prst="line">
            <a:avLst/>
          </a:prstGeom>
          <a:noFill/>
          <a:ln w="63500" cap="flat" cmpd="sng" algn="ctr">
            <a:solidFill>
              <a:schemeClr val="tx1"/>
            </a:solidFill>
            <a:prstDash val="solid"/>
            <a:round/>
            <a:headEnd type="none" w="med" len="med"/>
            <a:tailEnd type="none" w="med" len="med"/>
          </a:ln>
          <a:effectLst/>
          <a:extLst/>
        </p:spPr>
      </p:cxnSp>
      <p:cxnSp>
        <p:nvCxnSpPr>
          <p:cNvPr id="42" name="Straight Connector 41"/>
          <p:cNvCxnSpPr/>
          <p:nvPr/>
        </p:nvCxnSpPr>
        <p:spPr bwMode="auto">
          <a:xfrm flipV="1">
            <a:off x="9728994" y="5105400"/>
            <a:ext cx="2514600" cy="3200400"/>
          </a:xfrm>
          <a:prstGeom prst="line">
            <a:avLst/>
          </a:prstGeom>
          <a:noFill/>
          <a:ln w="63500" cap="flat" cmpd="sng" algn="ctr">
            <a:solidFill>
              <a:schemeClr val="tx1"/>
            </a:solidFill>
            <a:prstDash val="solid"/>
            <a:round/>
            <a:headEnd type="none" w="med" len="med"/>
            <a:tailEnd type="none" w="med" len="med"/>
          </a:ln>
          <a:effectLst/>
          <a:extLst/>
        </p:spPr>
      </p:cxnSp>
      <p:sp>
        <p:nvSpPr>
          <p:cNvPr id="46" name="TextBox 45"/>
          <p:cNvSpPr txBox="1"/>
          <p:nvPr/>
        </p:nvSpPr>
        <p:spPr>
          <a:xfrm>
            <a:off x="926313" y="2286000"/>
            <a:ext cx="2020881" cy="523220"/>
          </a:xfrm>
          <a:prstGeom prst="rect">
            <a:avLst/>
          </a:prstGeom>
          <a:noFill/>
        </p:spPr>
        <p:txBody>
          <a:bodyPr wrap="none" rtlCol="0">
            <a:spAutoFit/>
          </a:bodyPr>
          <a:lstStyle/>
          <a:p>
            <a:r>
              <a:rPr lang="en-US" dirty="0" smtClean="0"/>
              <a:t>Resource 1</a:t>
            </a:r>
            <a:endParaRPr lang="en-US" dirty="0"/>
          </a:p>
        </p:txBody>
      </p:sp>
      <p:sp>
        <p:nvSpPr>
          <p:cNvPr id="48" name="TextBox 47"/>
          <p:cNvSpPr txBox="1"/>
          <p:nvPr/>
        </p:nvSpPr>
        <p:spPr>
          <a:xfrm>
            <a:off x="926313" y="3657600"/>
            <a:ext cx="2020881" cy="523220"/>
          </a:xfrm>
          <a:prstGeom prst="rect">
            <a:avLst/>
          </a:prstGeom>
          <a:noFill/>
        </p:spPr>
        <p:txBody>
          <a:bodyPr wrap="none" rtlCol="0">
            <a:spAutoFit/>
          </a:bodyPr>
          <a:lstStyle/>
          <a:p>
            <a:r>
              <a:rPr lang="en-US" dirty="0" smtClean="0"/>
              <a:t>Resource 2</a:t>
            </a:r>
            <a:endParaRPr lang="en-US" dirty="0"/>
          </a:p>
        </p:txBody>
      </p:sp>
      <p:sp>
        <p:nvSpPr>
          <p:cNvPr id="50" name="TextBox 49"/>
          <p:cNvSpPr txBox="1"/>
          <p:nvPr/>
        </p:nvSpPr>
        <p:spPr>
          <a:xfrm>
            <a:off x="6985794" y="2286000"/>
            <a:ext cx="2020881" cy="523220"/>
          </a:xfrm>
          <a:prstGeom prst="rect">
            <a:avLst/>
          </a:prstGeom>
          <a:noFill/>
        </p:spPr>
        <p:txBody>
          <a:bodyPr wrap="none" rtlCol="0">
            <a:spAutoFit/>
          </a:bodyPr>
          <a:lstStyle/>
          <a:p>
            <a:r>
              <a:rPr lang="en-US" dirty="0"/>
              <a:t>Resource </a:t>
            </a:r>
            <a:r>
              <a:rPr lang="en-US" dirty="0" smtClean="0"/>
              <a:t>1</a:t>
            </a:r>
            <a:endParaRPr lang="en-US" dirty="0"/>
          </a:p>
        </p:txBody>
      </p:sp>
      <p:sp>
        <p:nvSpPr>
          <p:cNvPr id="51" name="TextBox 50"/>
          <p:cNvSpPr txBox="1"/>
          <p:nvPr/>
        </p:nvSpPr>
        <p:spPr>
          <a:xfrm>
            <a:off x="6985794" y="3124200"/>
            <a:ext cx="2020881" cy="523220"/>
          </a:xfrm>
          <a:prstGeom prst="rect">
            <a:avLst/>
          </a:prstGeom>
          <a:noFill/>
        </p:spPr>
        <p:txBody>
          <a:bodyPr wrap="none" rtlCol="0">
            <a:spAutoFit/>
          </a:bodyPr>
          <a:lstStyle/>
          <a:p>
            <a:r>
              <a:rPr lang="en-US" dirty="0"/>
              <a:t>Resource </a:t>
            </a:r>
            <a:r>
              <a:rPr lang="en-US" dirty="0" smtClean="0"/>
              <a:t>2</a:t>
            </a:r>
            <a:endParaRPr lang="en-US" dirty="0"/>
          </a:p>
        </p:txBody>
      </p:sp>
      <p:sp>
        <p:nvSpPr>
          <p:cNvPr id="52" name="TextBox 51"/>
          <p:cNvSpPr txBox="1"/>
          <p:nvPr/>
        </p:nvSpPr>
        <p:spPr>
          <a:xfrm>
            <a:off x="965994" y="5029200"/>
            <a:ext cx="2020881" cy="523220"/>
          </a:xfrm>
          <a:prstGeom prst="rect">
            <a:avLst/>
          </a:prstGeom>
          <a:noFill/>
        </p:spPr>
        <p:txBody>
          <a:bodyPr wrap="none" rtlCol="0">
            <a:spAutoFit/>
          </a:bodyPr>
          <a:lstStyle/>
          <a:p>
            <a:r>
              <a:rPr lang="en-US" dirty="0"/>
              <a:t>Resource 3</a:t>
            </a:r>
          </a:p>
        </p:txBody>
      </p:sp>
      <p:sp>
        <p:nvSpPr>
          <p:cNvPr id="53" name="TextBox 52"/>
          <p:cNvSpPr txBox="1"/>
          <p:nvPr/>
        </p:nvSpPr>
        <p:spPr>
          <a:xfrm>
            <a:off x="965994" y="6400800"/>
            <a:ext cx="2020881" cy="523220"/>
          </a:xfrm>
          <a:prstGeom prst="rect">
            <a:avLst/>
          </a:prstGeom>
          <a:noFill/>
        </p:spPr>
        <p:txBody>
          <a:bodyPr wrap="none" rtlCol="0">
            <a:spAutoFit/>
          </a:bodyPr>
          <a:lstStyle/>
          <a:p>
            <a:r>
              <a:rPr lang="en-US" dirty="0"/>
              <a:t>Resource 4</a:t>
            </a:r>
          </a:p>
        </p:txBody>
      </p:sp>
      <p:sp>
        <p:nvSpPr>
          <p:cNvPr id="54" name="TextBox 53"/>
          <p:cNvSpPr txBox="1"/>
          <p:nvPr/>
        </p:nvSpPr>
        <p:spPr>
          <a:xfrm>
            <a:off x="926313" y="7772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5" name="TextBox 54"/>
          <p:cNvSpPr txBox="1"/>
          <p:nvPr/>
        </p:nvSpPr>
        <p:spPr>
          <a:xfrm>
            <a:off x="7061994" y="5496580"/>
            <a:ext cx="2020881" cy="523220"/>
          </a:xfrm>
          <a:prstGeom prst="rect">
            <a:avLst/>
          </a:prstGeom>
          <a:noFill/>
        </p:spPr>
        <p:txBody>
          <a:bodyPr wrap="none" rtlCol="0">
            <a:spAutoFit/>
          </a:bodyPr>
          <a:lstStyle/>
          <a:p>
            <a:r>
              <a:rPr lang="en-US" dirty="0"/>
              <a:t>Resource </a:t>
            </a:r>
            <a:r>
              <a:rPr lang="en-US" dirty="0" smtClean="0"/>
              <a:t>3</a:t>
            </a:r>
            <a:endParaRPr lang="en-US" dirty="0"/>
          </a:p>
        </p:txBody>
      </p:sp>
      <p:sp>
        <p:nvSpPr>
          <p:cNvPr id="56" name="TextBox 55"/>
          <p:cNvSpPr txBox="1"/>
          <p:nvPr/>
        </p:nvSpPr>
        <p:spPr>
          <a:xfrm>
            <a:off x="7061994" y="6400800"/>
            <a:ext cx="2020881" cy="523220"/>
          </a:xfrm>
          <a:prstGeom prst="rect">
            <a:avLst/>
          </a:prstGeom>
          <a:noFill/>
        </p:spPr>
        <p:txBody>
          <a:bodyPr wrap="none" rtlCol="0">
            <a:spAutoFit/>
          </a:bodyPr>
          <a:lstStyle/>
          <a:p>
            <a:r>
              <a:rPr lang="en-US" dirty="0"/>
              <a:t>Resource </a:t>
            </a:r>
            <a:r>
              <a:rPr lang="en-US" dirty="0" smtClean="0"/>
              <a:t>4</a:t>
            </a:r>
            <a:endParaRPr lang="en-US" dirty="0"/>
          </a:p>
        </p:txBody>
      </p:sp>
      <p:sp>
        <p:nvSpPr>
          <p:cNvPr id="57" name="TextBox 56"/>
          <p:cNvSpPr txBox="1"/>
          <p:nvPr/>
        </p:nvSpPr>
        <p:spPr>
          <a:xfrm>
            <a:off x="7061994" y="7391400"/>
            <a:ext cx="2020881" cy="523220"/>
          </a:xfrm>
          <a:prstGeom prst="rect">
            <a:avLst/>
          </a:prstGeom>
          <a:noFill/>
        </p:spPr>
        <p:txBody>
          <a:bodyPr wrap="none" rtlCol="0">
            <a:spAutoFit/>
          </a:bodyPr>
          <a:lstStyle/>
          <a:p>
            <a:r>
              <a:rPr lang="en-US" dirty="0"/>
              <a:t>Resource </a:t>
            </a:r>
            <a:r>
              <a:rPr lang="en-US" dirty="0" smtClean="0"/>
              <a:t>5</a:t>
            </a:r>
            <a:endParaRPr lang="en-US" dirty="0"/>
          </a:p>
        </p:txBody>
      </p:sp>
      <p:sp>
        <p:nvSpPr>
          <p:cNvPr id="58" name="TextBox 57"/>
          <p:cNvSpPr txBox="1"/>
          <p:nvPr/>
        </p:nvSpPr>
        <p:spPr>
          <a:xfrm>
            <a:off x="7061994" y="1524000"/>
            <a:ext cx="1752600" cy="523220"/>
          </a:xfrm>
          <a:prstGeom prst="rect">
            <a:avLst/>
          </a:prstGeom>
          <a:noFill/>
        </p:spPr>
        <p:txBody>
          <a:bodyPr wrap="square" rtlCol="0">
            <a:spAutoFit/>
          </a:bodyPr>
          <a:lstStyle/>
          <a:p>
            <a:r>
              <a:rPr lang="en-US" b="1" dirty="0" smtClean="0"/>
              <a:t>Recipe 1</a:t>
            </a:r>
            <a:endParaRPr lang="en-US" b="1" dirty="0"/>
          </a:p>
        </p:txBody>
      </p:sp>
      <p:sp>
        <p:nvSpPr>
          <p:cNvPr id="59" name="TextBox 58"/>
          <p:cNvSpPr txBox="1"/>
          <p:nvPr/>
        </p:nvSpPr>
        <p:spPr>
          <a:xfrm>
            <a:off x="7214394" y="4658380"/>
            <a:ext cx="1752600" cy="523220"/>
          </a:xfrm>
          <a:prstGeom prst="rect">
            <a:avLst/>
          </a:prstGeom>
          <a:noFill/>
        </p:spPr>
        <p:txBody>
          <a:bodyPr wrap="square" rtlCol="0">
            <a:spAutoFit/>
          </a:bodyPr>
          <a:lstStyle/>
          <a:p>
            <a:r>
              <a:rPr lang="en-US" b="1" dirty="0" smtClean="0"/>
              <a:t>Recipe 2</a:t>
            </a:r>
            <a:endParaRPr lang="en-US" b="1" dirty="0"/>
          </a:p>
        </p:txBody>
      </p:sp>
      <p:sp>
        <p:nvSpPr>
          <p:cNvPr id="60" name="Rounded Rectangle 59"/>
          <p:cNvSpPr/>
          <p:nvPr/>
        </p:nvSpPr>
        <p:spPr bwMode="auto">
          <a:xfrm>
            <a:off x="13005594" y="2667000"/>
            <a:ext cx="2514600" cy="10668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Rounded Rectangle 60"/>
          <p:cNvSpPr/>
          <p:nvPr/>
        </p:nvSpPr>
        <p:spPr bwMode="auto">
          <a:xfrm>
            <a:off x="13005594" y="4343400"/>
            <a:ext cx="2514600" cy="10668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3" name="Rounded Rectangle 62"/>
          <p:cNvSpPr/>
          <p:nvPr/>
        </p:nvSpPr>
        <p:spPr bwMode="auto">
          <a:xfrm>
            <a:off x="13005594" y="5867400"/>
            <a:ext cx="2514600" cy="2667000"/>
          </a:xfrm>
          <a:prstGeom prst="roundRect">
            <a:avLst/>
          </a:prstGeom>
          <a:noFill/>
          <a:ln w="1270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4" name="TextBox 63"/>
          <p:cNvSpPr txBox="1"/>
          <p:nvPr/>
        </p:nvSpPr>
        <p:spPr>
          <a:xfrm>
            <a:off x="13462794" y="2905780"/>
            <a:ext cx="1752600" cy="523220"/>
          </a:xfrm>
          <a:prstGeom prst="rect">
            <a:avLst/>
          </a:prstGeom>
          <a:noFill/>
        </p:spPr>
        <p:txBody>
          <a:bodyPr wrap="square" rtlCol="0">
            <a:spAutoFit/>
          </a:bodyPr>
          <a:lstStyle/>
          <a:p>
            <a:r>
              <a:rPr lang="en-US" b="1" dirty="0" smtClean="0"/>
              <a:t>Recipe 1</a:t>
            </a:r>
            <a:endParaRPr lang="en-US" b="1" dirty="0"/>
          </a:p>
        </p:txBody>
      </p:sp>
      <p:sp>
        <p:nvSpPr>
          <p:cNvPr id="65" name="TextBox 64"/>
          <p:cNvSpPr txBox="1"/>
          <p:nvPr/>
        </p:nvSpPr>
        <p:spPr>
          <a:xfrm>
            <a:off x="13462794" y="4582180"/>
            <a:ext cx="1825336" cy="523220"/>
          </a:xfrm>
          <a:prstGeom prst="rect">
            <a:avLst/>
          </a:prstGeom>
          <a:noFill/>
        </p:spPr>
        <p:txBody>
          <a:bodyPr wrap="square" rtlCol="0">
            <a:spAutoFit/>
          </a:bodyPr>
          <a:lstStyle/>
          <a:p>
            <a:r>
              <a:rPr lang="en-US" b="1" dirty="0" smtClean="0"/>
              <a:t>Recipe 2</a:t>
            </a:r>
            <a:endParaRPr lang="en-US" b="1" dirty="0"/>
          </a:p>
        </p:txBody>
      </p:sp>
      <p:sp>
        <p:nvSpPr>
          <p:cNvPr id="66" name="TextBox 65"/>
          <p:cNvSpPr txBox="1"/>
          <p:nvPr/>
        </p:nvSpPr>
        <p:spPr>
          <a:xfrm>
            <a:off x="13234194" y="6553200"/>
            <a:ext cx="1981200" cy="1815882"/>
          </a:xfrm>
          <a:prstGeom prst="rect">
            <a:avLst/>
          </a:prstGeom>
          <a:noFill/>
        </p:spPr>
        <p:txBody>
          <a:bodyPr wrap="square" rtlCol="0">
            <a:spAutoFit/>
          </a:bodyPr>
          <a:lstStyle/>
          <a:p>
            <a:endParaRPr lang="en-US" b="1" dirty="0"/>
          </a:p>
          <a:p>
            <a:endParaRPr lang="en-US" b="1" dirty="0" smtClean="0"/>
          </a:p>
          <a:p>
            <a:endParaRPr lang="en-US" b="1" dirty="0"/>
          </a:p>
          <a:p>
            <a:endParaRPr lang="en-US" b="1" dirty="0"/>
          </a:p>
        </p:txBody>
      </p:sp>
      <p:sp>
        <p:nvSpPr>
          <p:cNvPr id="67" name="TextBox 66"/>
          <p:cNvSpPr txBox="1"/>
          <p:nvPr/>
        </p:nvSpPr>
        <p:spPr>
          <a:xfrm>
            <a:off x="13081794" y="6172200"/>
            <a:ext cx="2590800" cy="1815882"/>
          </a:xfrm>
          <a:prstGeom prst="rect">
            <a:avLst/>
          </a:prstGeom>
          <a:noFill/>
        </p:spPr>
        <p:txBody>
          <a:bodyPr wrap="square" rtlCol="0">
            <a:spAutoFit/>
          </a:bodyPr>
          <a:lstStyle/>
          <a:p>
            <a:r>
              <a:rPr lang="en-US" b="1" dirty="0" smtClean="0"/>
              <a:t>- Templates</a:t>
            </a:r>
            <a:br>
              <a:rPr lang="en-US" b="1" dirty="0" smtClean="0"/>
            </a:br>
            <a:r>
              <a:rPr lang="en-US" b="1" dirty="0" smtClean="0"/>
              <a:t>- Files</a:t>
            </a:r>
            <a:br>
              <a:rPr lang="en-US" b="1" dirty="0" smtClean="0"/>
            </a:br>
            <a:r>
              <a:rPr lang="en-US" b="1" dirty="0" smtClean="0"/>
              <a:t>- Attributes</a:t>
            </a:r>
          </a:p>
          <a:p>
            <a:r>
              <a:rPr lang="en-US" b="1" dirty="0" smtClean="0"/>
              <a:t>- Other items</a:t>
            </a:r>
            <a:endParaRPr lang="en-US" b="1" dirty="0"/>
          </a:p>
        </p:txBody>
      </p:sp>
      <p:sp>
        <p:nvSpPr>
          <p:cNvPr id="41" name="TextBox 40"/>
          <p:cNvSpPr txBox="1"/>
          <p:nvPr/>
        </p:nvSpPr>
        <p:spPr>
          <a:xfrm>
            <a:off x="13234194" y="1447800"/>
            <a:ext cx="2057400" cy="523220"/>
          </a:xfrm>
          <a:prstGeom prst="rect">
            <a:avLst/>
          </a:prstGeom>
          <a:noFill/>
        </p:spPr>
        <p:txBody>
          <a:bodyPr wrap="square" rtlCol="0">
            <a:spAutoFit/>
          </a:bodyPr>
          <a:lstStyle/>
          <a:p>
            <a:r>
              <a:rPr lang="en-US" b="1" dirty="0" smtClean="0"/>
              <a:t>Cookbook</a:t>
            </a:r>
            <a:endParaRPr lang="en-US" b="1" dirty="0"/>
          </a:p>
        </p:txBody>
      </p:sp>
      <p:sp>
        <p:nvSpPr>
          <p:cNvPr id="43" name="TextBox 42"/>
          <p:cNvSpPr txBox="1"/>
          <p:nvPr/>
        </p:nvSpPr>
        <p:spPr>
          <a:xfrm>
            <a:off x="203994" y="1457980"/>
            <a:ext cx="4343400" cy="523220"/>
          </a:xfrm>
          <a:prstGeom prst="rect">
            <a:avLst/>
          </a:prstGeom>
          <a:noFill/>
        </p:spPr>
        <p:txBody>
          <a:bodyPr wrap="square" rtlCol="0">
            <a:spAutoFit/>
          </a:bodyPr>
          <a:lstStyle/>
          <a:p>
            <a:r>
              <a:rPr lang="en-US" b="1" dirty="0" smtClean="0"/>
              <a:t>Available resources</a:t>
            </a:r>
            <a:endParaRPr lang="en-US" b="1" dirty="0"/>
          </a:p>
        </p:txBody>
      </p:sp>
    </p:spTree>
    <p:extLst>
      <p:ext uri="{BB962C8B-B14F-4D97-AF65-F5344CB8AC3E}">
        <p14:creationId xmlns:p14="http://schemas.microsoft.com/office/powerpoint/2010/main" val="71684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smtClean="0"/>
              <a:t>Represent </a:t>
            </a:r>
            <a:r>
              <a:rPr lang="en-US" dirty="0"/>
              <a:t>a piece of the system and its desired state</a:t>
            </a:r>
          </a:p>
          <a:p>
            <a:r>
              <a:rPr lang="en-US" dirty="0"/>
              <a:t>Fundamental building </a:t>
            </a:r>
            <a:r>
              <a:rPr lang="en-US" dirty="0" smtClean="0"/>
              <a:t>blocks of </a:t>
            </a:r>
            <a:r>
              <a:rPr lang="en-US" dirty="0"/>
              <a:t>Chef configuration</a:t>
            </a:r>
          </a:p>
          <a:p>
            <a:r>
              <a:rPr lang="en-US" dirty="0" smtClean="0"/>
              <a:t>Affects </a:t>
            </a:r>
            <a:r>
              <a:rPr lang="en-US" dirty="0"/>
              <a:t>a single element of the managed </a:t>
            </a:r>
            <a:r>
              <a:rPr lang="en-US" dirty="0" smtClean="0"/>
              <a:t>node</a:t>
            </a:r>
            <a:endParaRPr lang="en-US" dirty="0"/>
          </a:p>
          <a:p>
            <a:r>
              <a:rPr lang="en-US" dirty="0"/>
              <a:t>Examples:</a:t>
            </a:r>
          </a:p>
          <a:p>
            <a:pPr lvl="2"/>
            <a:r>
              <a:rPr lang="en-US" dirty="0"/>
              <a:t>Installing a </a:t>
            </a:r>
            <a:r>
              <a:rPr lang="en-US" dirty="0" smtClean="0"/>
              <a:t>package</a:t>
            </a:r>
          </a:p>
          <a:p>
            <a:pPr lvl="2"/>
            <a:r>
              <a:rPr lang="en-US" dirty="0"/>
              <a:t>S</a:t>
            </a:r>
            <a:r>
              <a:rPr lang="en-US" dirty="0" smtClean="0"/>
              <a:t>tarting </a:t>
            </a:r>
            <a:r>
              <a:rPr lang="en-US" dirty="0"/>
              <a:t>a </a:t>
            </a:r>
            <a:r>
              <a:rPr lang="en-US" dirty="0" smtClean="0"/>
              <a:t>service</a:t>
            </a:r>
          </a:p>
          <a:p>
            <a:pPr lvl="2"/>
            <a:r>
              <a:rPr lang="en-US" dirty="0" smtClean="0"/>
              <a:t>Creating a directory, with specific permissions</a:t>
            </a:r>
            <a:endParaRPr lang="en-US" dirty="0"/>
          </a:p>
          <a:p>
            <a:pPr lvl="2"/>
            <a:r>
              <a:rPr lang="en-US" dirty="0" smtClean="0"/>
              <a:t>Running a </a:t>
            </a:r>
            <a:r>
              <a:rPr lang="en-US" dirty="0" err="1" smtClean="0"/>
              <a:t>Powershell</a:t>
            </a:r>
            <a:r>
              <a:rPr lang="en-US" dirty="0" smtClean="0"/>
              <a:t> script on Windows Server</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dirty="0" smtClean="0"/>
              <a:t>Order </a:t>
            </a:r>
            <a:r>
              <a:rPr lang="en-US" dirty="0"/>
              <a:t>Matters</a:t>
            </a:r>
          </a:p>
        </p:txBody>
      </p:sp>
      <p:sp>
        <p:nvSpPr>
          <p:cNvPr id="434179" name="Rectangle 3"/>
          <p:cNvSpPr>
            <a:spLocks/>
          </p:cNvSpPr>
          <p:nvPr/>
        </p:nvSpPr>
        <p:spPr bwMode="auto">
          <a:xfrm>
            <a:off x="7214394" y="1974850"/>
            <a:ext cx="866215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smtClean="0">
                <a:latin typeface="Courier"/>
                <a:ea typeface="Courier"/>
                <a:cs typeface="Courier"/>
                <a:sym typeface="Courier"/>
              </a:rPr>
              <a:t>package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a:t>
            </a:r>
            <a:r>
              <a:rPr lang="en-US" sz="2400" dirty="0" smtClean="0">
                <a:latin typeface="Courier"/>
                <a:cs typeface="Courier"/>
              </a:rPr>
              <a:t>:install</a:t>
            </a:r>
            <a:endParaRPr lang="en-US" sz="2400" dirty="0">
              <a:latin typeface="Courier"/>
              <a:cs typeface="Courier"/>
            </a:endParaRPr>
          </a:p>
          <a:p>
            <a:r>
              <a:rPr lang="en-US" sz="2400" b="1" dirty="0" smtClean="0">
                <a:solidFill>
                  <a:srgbClr val="008000"/>
                </a:solidFill>
                <a:latin typeface="Courier"/>
                <a:ea typeface="Courier"/>
                <a:cs typeface="Courier"/>
                <a:sym typeface="Courier"/>
              </a:rPr>
              <a:t>end</a:t>
            </a:r>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smtClean="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httpd</a:t>
            </a:r>
            <a:r>
              <a:rPr lang="en-US" sz="2400" dirty="0" smtClean="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err="1">
                <a:latin typeface="Courier"/>
                <a:ea typeface="Courier"/>
                <a:cs typeface="Courier"/>
                <a:sym typeface="Courier"/>
              </a:rPr>
              <a:t>cookbook_file</a:t>
            </a:r>
            <a:r>
              <a:rPr lang="en-US" sz="2400" dirty="0">
                <a:latin typeface="Courier"/>
                <a:ea typeface="Courier"/>
                <a:cs typeface="Courier"/>
                <a:sym typeface="Courier"/>
              </a:rPr>
              <a:t> </a:t>
            </a:r>
            <a:r>
              <a:rPr lang="en-US" sz="2400" dirty="0" smtClean="0">
                <a:solidFill>
                  <a:srgbClr val="BA2121"/>
                </a:solidFill>
                <a:latin typeface="Courier"/>
                <a:ea typeface="Courier"/>
                <a:cs typeface="Courier"/>
                <a:sym typeface="Courier"/>
              </a:rPr>
              <a:t>"/var/www/html/</a:t>
            </a:r>
            <a:r>
              <a:rPr lang="en-US" sz="2400" dirty="0" err="1">
                <a:solidFill>
                  <a:srgbClr val="BA2121"/>
                </a:solidFill>
                <a:latin typeface="Courier"/>
                <a:ea typeface="Courier"/>
                <a:cs typeface="Courier"/>
                <a:sym typeface="Courier"/>
              </a:rPr>
              <a:t>index.html</a:t>
            </a:r>
            <a:r>
              <a:rPr lang="en-US" sz="2400" dirty="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index.html</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a:t>
            </a:r>
            <a:r>
              <a:rPr lang="en-US" sz="2400" dirty="0" smtClean="0">
                <a:latin typeface="Courier"/>
                <a:ea typeface="Courier"/>
                <a:cs typeface="Courier"/>
                <a:sym typeface="Courier"/>
              </a:rPr>
              <a:t>mode   </a:t>
            </a:r>
            <a:r>
              <a:rPr lang="en-US" sz="2400" dirty="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0644</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65080"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012866"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47594"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214275"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74606"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47594"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47594"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352036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Windows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Add a key to the registry</a:t>
            </a:r>
            <a:br>
              <a:rPr lang="en-US" dirty="0" smtClean="0"/>
            </a:br>
            <a:r>
              <a:rPr lang="en-US" dirty="0" smtClean="0"/>
              <a:t>                                             </a:t>
            </a:r>
            <a:br>
              <a:rPr lang="en-US" dirty="0" smtClean="0"/>
            </a:br>
            <a:r>
              <a:rPr lang="en-US" sz="4000" b="1" dirty="0" err="1"/>
              <a:t>registry_key</a:t>
            </a:r>
            <a:r>
              <a:rPr lang="en-US" sz="4000" b="1" dirty="0"/>
              <a:t> </a:t>
            </a:r>
            <a:r>
              <a:rPr lang="en-US" sz="4000" dirty="0"/>
              <a:t>"HKEY_LOCAL_MACHINE\\SOFTWARE\\Microsoft\\Windows\\</a:t>
            </a:r>
            <a:r>
              <a:rPr lang="en-US" sz="4000" dirty="0" err="1"/>
              <a:t>CurrentVersion</a:t>
            </a:r>
            <a:r>
              <a:rPr lang="en-US" sz="4000" dirty="0"/>
              <a:t>\\Policies\\System"</a:t>
            </a:r>
            <a:r>
              <a:rPr lang="en-US" sz="4000" b="1" dirty="0"/>
              <a:t> </a:t>
            </a:r>
            <a:r>
              <a:rPr lang="en-US" sz="4000" b="1" dirty="0" smtClean="0"/>
              <a:t>do</a:t>
            </a:r>
            <a:br>
              <a:rPr lang="en-US" sz="4000" b="1" dirty="0" smtClean="0"/>
            </a:br>
            <a:r>
              <a:rPr lang="en-US" sz="4000" b="1" dirty="0" smtClean="0"/>
              <a:t>    values </a:t>
            </a:r>
            <a:r>
              <a:rPr lang="en-US" sz="4000" dirty="0"/>
              <a:t>[</a:t>
            </a:r>
            <a:r>
              <a:rPr lang="en-US" sz="4000" dirty="0" smtClean="0"/>
              <a:t>{</a:t>
            </a:r>
            <a:br>
              <a:rPr lang="en-US" sz="4000" dirty="0" smtClean="0"/>
            </a:br>
            <a:r>
              <a:rPr lang="en-US" sz="4000" b="1" dirty="0" smtClean="0"/>
              <a:t>        :</a:t>
            </a:r>
            <a:r>
              <a:rPr lang="en-US" sz="4000" b="1" dirty="0"/>
              <a:t>name </a:t>
            </a:r>
            <a:r>
              <a:rPr lang="en-US" sz="4000" dirty="0"/>
              <a:t>=&gt; "</a:t>
            </a:r>
            <a:r>
              <a:rPr lang="en-US" sz="4000" dirty="0" err="1" smtClean="0"/>
              <a:t>EnableLUA</a:t>
            </a:r>
            <a:r>
              <a:rPr lang="en-US" sz="4000" dirty="0" smtClean="0"/>
              <a:t>",</a:t>
            </a:r>
            <a:br>
              <a:rPr lang="en-US" sz="4000" dirty="0" smtClean="0"/>
            </a:br>
            <a:r>
              <a:rPr lang="en-US" sz="4000" dirty="0" smtClean="0"/>
              <a:t>        </a:t>
            </a:r>
            <a:r>
              <a:rPr lang="en-US" sz="4000" b="1" dirty="0" smtClean="0"/>
              <a:t>:</a:t>
            </a:r>
            <a:r>
              <a:rPr lang="en-US" sz="4000" b="1" dirty="0"/>
              <a:t>type </a:t>
            </a:r>
            <a:r>
              <a:rPr lang="en-US" sz="4000" dirty="0"/>
              <a:t>=&gt; :</a:t>
            </a:r>
            <a:r>
              <a:rPr lang="en-US" sz="4000" dirty="0" err="1"/>
              <a:t>dword</a:t>
            </a:r>
            <a:r>
              <a:rPr lang="en-US" sz="4000" dirty="0" smtClean="0"/>
              <a:t>,</a:t>
            </a:r>
            <a:br>
              <a:rPr lang="en-US" sz="4000" dirty="0" smtClean="0"/>
            </a:br>
            <a:r>
              <a:rPr lang="en-US" sz="4000" dirty="0" smtClean="0"/>
              <a:t>        </a:t>
            </a:r>
            <a:r>
              <a:rPr lang="en-US" sz="4000" b="1" dirty="0" smtClean="0"/>
              <a:t>:</a:t>
            </a:r>
            <a:r>
              <a:rPr lang="en-US" sz="4000" b="1" dirty="0"/>
              <a:t>data </a:t>
            </a:r>
            <a:r>
              <a:rPr lang="en-US" sz="4000" dirty="0"/>
              <a:t>=&gt; </a:t>
            </a:r>
            <a:r>
              <a:rPr lang="en-US" sz="4000" dirty="0" smtClean="0"/>
              <a:t>0</a:t>
            </a:r>
            <a:br>
              <a:rPr lang="en-US" sz="4000" dirty="0" smtClean="0"/>
            </a:br>
            <a:r>
              <a:rPr lang="en-US" sz="4000" dirty="0" smtClean="0"/>
              <a:t>   </a:t>
            </a:r>
            <a:r>
              <a:rPr lang="en-US" sz="4000" b="1" dirty="0" smtClean="0"/>
              <a:t> </a:t>
            </a:r>
            <a:r>
              <a:rPr lang="en-US" sz="4000" dirty="0" smtClean="0"/>
              <a:t>}]</a:t>
            </a:r>
            <a:br>
              <a:rPr lang="en-US" sz="4000" dirty="0" smtClean="0"/>
            </a:br>
            <a:r>
              <a:rPr lang="en-US" sz="4000" b="1" dirty="0" smtClean="0"/>
              <a:t>    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26296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Linux Resource Example</a:t>
            </a:r>
            <a:endParaRPr lang="en-US" dirty="0"/>
          </a:p>
        </p:txBody>
      </p:sp>
      <p:sp>
        <p:nvSpPr>
          <p:cNvPr id="179202" name="Rectangle 2"/>
          <p:cNvSpPr>
            <a:spLocks noGrp="1" noChangeArrowheads="1"/>
          </p:cNvSpPr>
          <p:nvPr>
            <p:ph type="body" idx="1"/>
          </p:nvPr>
        </p:nvSpPr>
        <p:spPr>
          <a:xfrm>
            <a:off x="800273" y="1879602"/>
            <a:ext cx="14657233" cy="6959597"/>
          </a:xfrm>
          <a:ln/>
        </p:spPr>
        <p:txBody>
          <a:bodyPr/>
          <a:lstStyle/>
          <a:p>
            <a:r>
              <a:rPr lang="en-US" dirty="0" smtClean="0"/>
              <a:t>Create an </a:t>
            </a:r>
            <a:r>
              <a:rPr lang="en-US" dirty="0" err="1" smtClean="0"/>
              <a:t>index.html</a:t>
            </a:r>
            <a:r>
              <a:rPr lang="en-US" dirty="0" smtClean="0"/>
              <a:t> file for Apache webserver to serve up</a:t>
            </a:r>
            <a:br>
              <a:rPr lang="en-US" dirty="0" smtClean="0"/>
            </a:br>
            <a:r>
              <a:rPr lang="en-US" dirty="0" smtClean="0"/>
              <a:t>                                             </a:t>
            </a:r>
            <a:br>
              <a:rPr lang="en-US" dirty="0" smtClean="0"/>
            </a:br>
            <a:r>
              <a:rPr lang="en-US" sz="4000" b="1" dirty="0" err="1" smtClean="0"/>
              <a:t>cookbook_file</a:t>
            </a:r>
            <a:r>
              <a:rPr lang="en-US" sz="4000" b="1" dirty="0" smtClean="0"/>
              <a:t> </a:t>
            </a:r>
            <a:r>
              <a:rPr lang="en-US" sz="4000" dirty="0" smtClean="0"/>
              <a:t>"/var/www/html/</a:t>
            </a:r>
            <a:r>
              <a:rPr lang="en-US" sz="4000" dirty="0" err="1" smtClean="0"/>
              <a:t>index.htm</a:t>
            </a:r>
            <a:r>
              <a:rPr lang="en-US" sz="4000" dirty="0" err="1"/>
              <a:t>l</a:t>
            </a:r>
            <a:r>
              <a:rPr lang="en-US" sz="4000" dirty="0" smtClean="0"/>
              <a:t>"</a:t>
            </a:r>
            <a:r>
              <a:rPr lang="en-US" sz="4000" b="1" dirty="0" smtClean="0"/>
              <a:t> do</a:t>
            </a:r>
            <a:br>
              <a:rPr lang="en-US" sz="4000" b="1" dirty="0" smtClean="0"/>
            </a:br>
            <a:r>
              <a:rPr lang="en-US" sz="4000" b="1" dirty="0" smtClean="0"/>
              <a:t>    source </a:t>
            </a:r>
            <a:r>
              <a:rPr lang="en-US" sz="4000" dirty="0"/>
              <a:t>"</a:t>
            </a:r>
            <a:r>
              <a:rPr lang="en-US" sz="4000" dirty="0" err="1" smtClean="0"/>
              <a:t>index.html</a:t>
            </a:r>
            <a:r>
              <a:rPr lang="en-US" sz="4000" dirty="0"/>
              <a:t>"</a:t>
            </a:r>
            <a:r>
              <a:rPr lang="en-US" sz="4000" b="1" dirty="0" smtClean="0"/>
              <a:t/>
            </a:r>
            <a:br>
              <a:rPr lang="en-US" sz="4000" b="1" dirty="0" smtClean="0"/>
            </a:br>
            <a:r>
              <a:rPr lang="en-US" sz="4000" b="1" dirty="0" smtClean="0"/>
              <a:t>    mode </a:t>
            </a:r>
            <a:r>
              <a:rPr lang="en-US" sz="4000" dirty="0"/>
              <a:t>"</a:t>
            </a:r>
            <a:r>
              <a:rPr lang="en-US" sz="4000" dirty="0" smtClean="0"/>
              <a:t>0644</a:t>
            </a:r>
            <a:r>
              <a:rPr lang="en-US" sz="4000" dirty="0"/>
              <a:t>"</a:t>
            </a:r>
            <a:r>
              <a:rPr lang="en-US" sz="4000" b="1" dirty="0" smtClean="0"/>
              <a:t/>
            </a:r>
            <a:br>
              <a:rPr lang="en-US" sz="4000" b="1" dirty="0" smtClean="0"/>
            </a:br>
            <a:r>
              <a:rPr lang="en-US" sz="4000" b="1" dirty="0" smtClean="0"/>
              <a:t>    action </a:t>
            </a:r>
            <a:r>
              <a:rPr lang="en-US" sz="4000" dirty="0"/>
              <a:t>:</a:t>
            </a:r>
            <a:r>
              <a:rPr lang="en-US" sz="4000" dirty="0" smtClean="0"/>
              <a:t>create</a:t>
            </a:r>
            <a:br>
              <a:rPr lang="en-US" sz="4000" dirty="0" smtClean="0"/>
            </a:br>
            <a:r>
              <a:rPr lang="en-US" sz="4000" b="1" dirty="0" smtClean="0"/>
              <a:t>end</a:t>
            </a:r>
            <a:endParaRPr lang="en-US" b="1" dirty="0" smtClean="0"/>
          </a:p>
        </p:txBody>
      </p:sp>
    </p:spTree>
    <p:extLst>
      <p:ext uri="{BB962C8B-B14F-4D97-AF65-F5344CB8AC3E}">
        <p14:creationId xmlns:p14="http://schemas.microsoft.com/office/powerpoint/2010/main" val="41306242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dirty="0"/>
              <a:t>Configuration files that </a:t>
            </a:r>
            <a:r>
              <a:rPr lang="en-US" dirty="0" smtClean="0"/>
              <a:t>contain one or more </a:t>
            </a:r>
            <a:r>
              <a:rPr lang="en-US" b="1" dirty="0" smtClean="0"/>
              <a:t>resources</a:t>
            </a:r>
          </a:p>
          <a:p>
            <a:r>
              <a:rPr lang="en-US" dirty="0" smtClean="0"/>
              <a:t>Recipes have a larger business purpose then a resource</a:t>
            </a:r>
          </a:p>
          <a:p>
            <a:r>
              <a:rPr lang="en-US" dirty="0" smtClean="0"/>
              <a:t>Example of a </a:t>
            </a:r>
            <a:r>
              <a:rPr lang="en-US" b="1" dirty="0" smtClean="0"/>
              <a:t>recipe</a:t>
            </a:r>
            <a:r>
              <a:rPr lang="en-US" dirty="0" smtClean="0"/>
              <a:t>:</a:t>
            </a:r>
          </a:p>
          <a:p>
            <a:pPr lvl="2"/>
            <a:r>
              <a:rPr lang="en-US" dirty="0" smtClean="0"/>
              <a:t>A single configuration file that contains all the </a:t>
            </a:r>
            <a:r>
              <a:rPr lang="en-US" b="1" dirty="0" smtClean="0"/>
              <a:t>resources</a:t>
            </a:r>
            <a:r>
              <a:rPr lang="en-US" dirty="0" smtClean="0"/>
              <a:t> needed to </a:t>
            </a:r>
            <a:r>
              <a:rPr lang="en-US" b="1" dirty="0" smtClean="0"/>
              <a:t>install</a:t>
            </a:r>
            <a:r>
              <a:rPr lang="en-US" dirty="0" smtClean="0"/>
              <a:t>, </a:t>
            </a:r>
            <a:r>
              <a:rPr lang="en-US" b="1" dirty="0" smtClean="0"/>
              <a:t>configure </a:t>
            </a:r>
            <a:r>
              <a:rPr lang="en-US" dirty="0" smtClean="0"/>
              <a:t>and </a:t>
            </a:r>
            <a:r>
              <a:rPr lang="en-US" b="1" dirty="0" smtClean="0"/>
              <a:t>start</a:t>
            </a:r>
            <a:r>
              <a:rPr lang="en-US" dirty="0"/>
              <a:t> </a:t>
            </a:r>
            <a:r>
              <a:rPr lang="en-US" dirty="0" smtClean="0"/>
              <a:t>a database for immediate access by application servers</a:t>
            </a:r>
            <a:endParaRPr lang="en-US" dirty="0"/>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smtClean="0">
                <a:solidFill>
                  <a:srgbClr val="FF7F00"/>
                </a:solidFill>
                <a:latin typeface="Courier"/>
                <a:ea typeface="Menlo Bold" charset="0"/>
                <a:cs typeface="Courier"/>
                <a:sym typeface="Menlo Bold" charset="0"/>
              </a:rPr>
              <a:t>"</a:t>
            </a:r>
            <a:r>
              <a:rPr lang="en-US" sz="2600" dirty="0" err="1" smtClean="0">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r>
              <a:rPr lang="en-US" sz="2600" dirty="0" smtClean="0">
                <a:solidFill>
                  <a:srgbClr val="FF7F00"/>
                </a:solidFill>
                <a:latin typeface="Courier"/>
                <a:ea typeface="Menlo Bold" charset="0"/>
                <a:cs typeface="Courier"/>
                <a:sym typeface="Menlo Bold" charset="0"/>
              </a:rPr>
              <a:t>)</a:t>
            </a:r>
            <a:endParaRPr lang="en-US" sz="2600" dirty="0">
              <a:solidFill>
                <a:srgbClr val="FF7F00"/>
              </a:solidFill>
              <a:latin typeface="Courier"/>
              <a:ea typeface="Menlo Bold" charset="0"/>
              <a:cs typeface="Courier"/>
              <a:sym typeface="Menlo Bold" charset="0"/>
            </a:endParaRPr>
          </a:p>
          <a:p>
            <a:pPr marL="0" lvl="1" algn="l">
              <a:lnSpc>
                <a:spcPct val="120000"/>
              </a:lnSpc>
            </a:pPr>
            <a:r>
              <a:rPr lang="en-US" sz="2600" dirty="0">
                <a:solidFill>
                  <a:srgbClr val="FF7F00"/>
                </a:solidFill>
                <a:latin typeface="Courier"/>
                <a:ea typeface="Menlo Bold" charset="0"/>
                <a:cs typeface="Courier"/>
                <a:sym typeface="Menlo Bold" charset="0"/>
              </a:rPr>
              <a:t>  notifies :restart, </a:t>
            </a:r>
            <a:r>
              <a:rPr lang="en-US" sz="2600" dirty="0" smtClean="0">
                <a:solidFill>
                  <a:srgbClr val="FF7F00"/>
                </a:solidFill>
                <a:latin typeface="Courier"/>
                <a:ea typeface="Menlo Bold" charset="0"/>
                <a:cs typeface="Courier"/>
                <a:sym typeface="Menlo Bold" charset="0"/>
              </a:rPr>
              <a:t>"service</a:t>
            </a:r>
            <a:r>
              <a:rPr lang="en-US" sz="2600" dirty="0">
                <a:solidFill>
                  <a:srgbClr val="FF7F00"/>
                </a:solidFill>
                <a:latin typeface="Courier"/>
                <a:ea typeface="Menlo Bold" charset="0"/>
                <a:cs typeface="Courier"/>
                <a:sym typeface="Menlo Bold" charset="0"/>
              </a:rPr>
              <a:t>[</a:t>
            </a:r>
            <a:r>
              <a:rPr lang="en-US" sz="2600" dirty="0" err="1">
                <a:solidFill>
                  <a:srgbClr val="FF7F00"/>
                </a:solidFill>
                <a:latin typeface="Courier"/>
                <a:ea typeface="Menlo Bold" charset="0"/>
                <a:cs typeface="Courier"/>
                <a:sym typeface="Menlo Bold" charset="0"/>
              </a:rPr>
              <a:t>snmpd</a:t>
            </a:r>
            <a:r>
              <a:rPr lang="en-US" sz="2600" dirty="0" smtClean="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Example Recipe</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6" name="TextBox 5"/>
          <p:cNvSpPr txBox="1"/>
          <p:nvPr/>
        </p:nvSpPr>
        <p:spPr>
          <a:xfrm>
            <a:off x="356394" y="7858780"/>
            <a:ext cx="7102951" cy="523220"/>
          </a:xfrm>
          <a:prstGeom prst="rect">
            <a:avLst/>
          </a:prstGeom>
          <a:noFill/>
        </p:spPr>
        <p:txBody>
          <a:bodyPr wrap="none" rtlCol="0">
            <a:spAutoFit/>
          </a:bodyPr>
          <a:lstStyle/>
          <a:p>
            <a:r>
              <a:rPr lang="en-US" b="1" dirty="0" smtClean="0"/>
              <a:t>Note</a:t>
            </a:r>
            <a:r>
              <a:rPr lang="en-US" dirty="0" smtClean="0"/>
              <a:t>: This </a:t>
            </a:r>
            <a:r>
              <a:rPr lang="en-US" b="1" dirty="0" smtClean="0"/>
              <a:t>recipe</a:t>
            </a:r>
            <a:r>
              <a:rPr lang="en-US" dirty="0" smtClean="0"/>
              <a:t> contains </a:t>
            </a:r>
            <a:r>
              <a:rPr lang="en-US" b="1" dirty="0" smtClean="0"/>
              <a:t>three </a:t>
            </a:r>
            <a:r>
              <a:rPr lang="en-US" dirty="0" smtClean="0"/>
              <a:t>resources</a:t>
            </a:r>
            <a:endParaRPr lang="en-US" dirty="0"/>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a:t>
            </a:r>
            <a:r>
              <a:rPr lang="en-US" dirty="0"/>
              <a:t>"package</a:t>
            </a:r>
            <a:r>
              <a:rPr lang="en-US" dirty="0" smtClean="0"/>
              <a:t>"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 such as:</a:t>
            </a:r>
          </a:p>
          <a:p>
            <a:pPr lvl="2"/>
            <a:r>
              <a:rPr lang="en-US" dirty="0" smtClean="0"/>
              <a:t>MySQL Cookbook</a:t>
            </a:r>
          </a:p>
          <a:p>
            <a:pPr lvl="2"/>
            <a:r>
              <a:rPr lang="en-US" dirty="0" smtClean="0"/>
              <a:t>IIS Cookbook</a:t>
            </a:r>
          </a:p>
        </p:txBody>
      </p:sp>
    </p:spTree>
    <p:extLst>
      <p:ext uri="{BB962C8B-B14F-4D97-AF65-F5344CB8AC3E}">
        <p14:creationId xmlns:p14="http://schemas.microsoft.com/office/powerpoint/2010/main" val="3536446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Recipes in Cookbooks (all platforms)</a:t>
            </a:r>
            <a:endParaRPr lang="en-US" dirty="0"/>
          </a:p>
        </p:txBody>
      </p:sp>
      <p:sp>
        <p:nvSpPr>
          <p:cNvPr id="178178" name="Rectangle 2"/>
          <p:cNvSpPr>
            <a:spLocks noGrp="1" noChangeArrowheads="1"/>
          </p:cNvSpPr>
          <p:nvPr>
            <p:ph type="body" idx="1"/>
          </p:nvPr>
        </p:nvSpPr>
        <p:spPr>
          <a:xfrm>
            <a:off x="280194" y="1879603"/>
            <a:ext cx="15849600" cy="6731000"/>
          </a:xfrm>
          <a:ln/>
        </p:spPr>
        <p:txBody>
          <a:bodyPr/>
          <a:lstStyle/>
          <a:p>
            <a:r>
              <a:rPr lang="en-US" dirty="0" smtClean="0"/>
              <a:t>Denote a recipe using this format: </a:t>
            </a:r>
            <a:br>
              <a:rPr lang="en-US" dirty="0" smtClean="0"/>
            </a:br>
            <a:r>
              <a:rPr lang="en-US" dirty="0" smtClean="0"/>
              <a:t>			</a:t>
            </a:r>
            <a:r>
              <a:rPr lang="en-US" b="1" dirty="0"/>
              <a:t> </a:t>
            </a:r>
            <a:r>
              <a:rPr lang="en-US" b="1" dirty="0" smtClean="0"/>
              <a:t>  cookbook::recipe</a:t>
            </a:r>
          </a:p>
          <a:p>
            <a:r>
              <a:rPr lang="en-US" dirty="0" smtClean="0"/>
              <a:t>Example:</a:t>
            </a:r>
          </a:p>
          <a:p>
            <a:pPr lvl="2"/>
            <a:r>
              <a:rPr lang="en-US" dirty="0" smtClean="0"/>
              <a:t>recipe[</a:t>
            </a:r>
            <a:r>
              <a:rPr lang="en-US" dirty="0" err="1" smtClean="0"/>
              <a:t>iis</a:t>
            </a:r>
            <a:r>
              <a:rPr lang="en-US" dirty="0" smtClean="0"/>
              <a:t>::cleanup]</a:t>
            </a:r>
          </a:p>
          <a:p>
            <a:pPr lvl="2"/>
            <a:r>
              <a:rPr lang="en-US" dirty="0" smtClean="0"/>
              <a:t>This points to the </a:t>
            </a:r>
            <a:r>
              <a:rPr lang="en-US" dirty="0"/>
              <a:t>"</a:t>
            </a:r>
            <a:r>
              <a:rPr lang="en-US" b="1" dirty="0" smtClean="0"/>
              <a:t>cleanup</a:t>
            </a:r>
            <a:r>
              <a:rPr lang="en-US" dirty="0"/>
              <a:t>" </a:t>
            </a:r>
            <a:r>
              <a:rPr lang="en-US" dirty="0" smtClean="0"/>
              <a:t>recipe inside the </a:t>
            </a:r>
            <a:r>
              <a:rPr lang="en-US" dirty="0"/>
              <a:t>"</a:t>
            </a:r>
            <a:r>
              <a:rPr lang="en-US" b="1" dirty="0" err="1" smtClean="0"/>
              <a:t>iis</a:t>
            </a:r>
            <a:r>
              <a:rPr lang="en-US" dirty="0"/>
              <a:t>" </a:t>
            </a:r>
            <a:r>
              <a:rPr lang="en-US" dirty="0" smtClean="0"/>
              <a:t>cookbook</a:t>
            </a:r>
          </a:p>
          <a:p>
            <a:pPr lvl="2"/>
            <a:r>
              <a:rPr lang="en-US" dirty="0" smtClean="0"/>
              <a:t>The actual file will be called </a:t>
            </a:r>
            <a:r>
              <a:rPr lang="en-US" dirty="0"/>
              <a:t>"</a:t>
            </a:r>
            <a:r>
              <a:rPr lang="en-US" dirty="0" err="1" smtClean="0"/>
              <a:t>cleanup.rb</a:t>
            </a:r>
            <a:r>
              <a:rPr lang="en-US" dirty="0"/>
              <a:t>"</a:t>
            </a:r>
            <a:endParaRPr lang="en-US" dirty="0" smtClean="0"/>
          </a:p>
          <a:p>
            <a:pPr lvl="2"/>
            <a:r>
              <a:rPr lang="en-US" dirty="0" smtClean="0"/>
              <a:t>Path='chef-repo/cookbooks/</a:t>
            </a:r>
            <a:r>
              <a:rPr lang="en-US" b="1" dirty="0" err="1" smtClean="0"/>
              <a:t>iis</a:t>
            </a:r>
            <a:r>
              <a:rPr lang="en-US" dirty="0" smtClean="0"/>
              <a:t>/recipes</a:t>
            </a:r>
            <a:r>
              <a:rPr lang="en-US" b="1" dirty="0" smtClean="0"/>
              <a:t>/</a:t>
            </a:r>
            <a:r>
              <a:rPr lang="en-US" b="1" dirty="0" err="1" smtClean="0"/>
              <a:t>cleanup.rb</a:t>
            </a:r>
            <a:r>
              <a:rPr lang="en-US" dirty="0"/>
              <a:t>'</a:t>
            </a:r>
            <a:r>
              <a:rPr lang="en-US" dirty="0" smtClean="0"/>
              <a:t/>
            </a:r>
            <a:br>
              <a:rPr lang="en-US" dirty="0" smtClean="0"/>
            </a:br>
            <a:r>
              <a:rPr lang="en-US" dirty="0" smtClean="0"/>
              <a:t>			</a:t>
            </a:r>
          </a:p>
        </p:txBody>
      </p:sp>
    </p:spTree>
    <p:extLst>
      <p:ext uri="{BB962C8B-B14F-4D97-AF65-F5344CB8AC3E}">
        <p14:creationId xmlns:p14="http://schemas.microsoft.com/office/powerpoint/2010/main" val="2921062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Default Recipes (all platforms)</a:t>
            </a:r>
            <a:endParaRPr lang="en-US" dirty="0"/>
          </a:p>
        </p:txBody>
      </p:sp>
      <p:sp>
        <p:nvSpPr>
          <p:cNvPr id="178178" name="Rectangle 2"/>
          <p:cNvSpPr>
            <a:spLocks noGrp="1" noChangeArrowheads="1"/>
          </p:cNvSpPr>
          <p:nvPr>
            <p:ph type="body" idx="1"/>
          </p:nvPr>
        </p:nvSpPr>
        <p:spPr>
          <a:xfrm>
            <a:off x="432594" y="1905000"/>
            <a:ext cx="15468600" cy="6731000"/>
          </a:xfrm>
          <a:ln/>
        </p:spPr>
        <p:txBody>
          <a:bodyPr/>
          <a:lstStyle/>
          <a:p>
            <a:pPr lvl="1"/>
            <a:r>
              <a:rPr lang="en-US" dirty="0" smtClean="0"/>
              <a:t>New cookbooks come with an empty </a:t>
            </a:r>
            <a:r>
              <a:rPr lang="en-US" b="1" dirty="0" smtClean="0"/>
              <a:t>default recipe</a:t>
            </a:r>
          </a:p>
          <a:p>
            <a:pPr lvl="1"/>
            <a:r>
              <a:rPr lang="en-US" dirty="0" smtClean="0"/>
              <a:t>Filename is </a:t>
            </a:r>
            <a:r>
              <a:rPr lang="en-US" dirty="0"/>
              <a:t>"</a:t>
            </a:r>
            <a:r>
              <a:rPr lang="en-US" dirty="0" err="1" smtClean="0"/>
              <a:t>default.rb</a:t>
            </a:r>
            <a:r>
              <a:rPr lang="en-US" dirty="0"/>
              <a:t>"</a:t>
            </a:r>
            <a:endParaRPr lang="en-US" dirty="0" smtClean="0"/>
          </a:p>
          <a:p>
            <a:pPr lvl="2"/>
            <a:r>
              <a:rPr lang="en-US" dirty="0" smtClean="0"/>
              <a:t>Path: chef-repo/cookbooks</a:t>
            </a:r>
            <a:r>
              <a:rPr lang="en-US" dirty="0"/>
              <a:t>/&lt;</a:t>
            </a:r>
            <a:r>
              <a:rPr lang="en-US" dirty="0" err="1"/>
              <a:t>cookbook_name</a:t>
            </a:r>
            <a:r>
              <a:rPr lang="en-US" dirty="0"/>
              <a:t>&gt;/recipes/default.rb</a:t>
            </a:r>
            <a:endParaRPr lang="en-US" dirty="0" smtClean="0"/>
          </a:p>
          <a:p>
            <a:pPr lvl="1"/>
            <a:r>
              <a:rPr lang="en-US" dirty="0" smtClean="0"/>
              <a:t>Can be referenced as either:</a:t>
            </a:r>
          </a:p>
          <a:p>
            <a:pPr marL="1195097" lvl="3" indent="0">
              <a:buNone/>
            </a:pPr>
            <a:r>
              <a:rPr lang="en-US" b="1" dirty="0" smtClean="0"/>
              <a:t>recipe[cookbook::default]</a:t>
            </a:r>
            <a:r>
              <a:rPr lang="en-US" b="1" dirty="0"/>
              <a:t> </a:t>
            </a:r>
            <a:r>
              <a:rPr lang="en-US" b="1" dirty="0" smtClean="0"/>
              <a:t>  recipe[</a:t>
            </a:r>
            <a:r>
              <a:rPr lang="en-US" b="1" dirty="0" err="1" smtClean="0"/>
              <a:t>mysql</a:t>
            </a:r>
            <a:r>
              <a:rPr lang="en-US" b="1" dirty="0" smtClean="0"/>
              <a:t>::default]</a:t>
            </a:r>
          </a:p>
          <a:p>
            <a:pPr marL="1195097" lvl="3" indent="0">
              <a:buNone/>
            </a:pPr>
            <a:r>
              <a:rPr lang="en-US" dirty="0" smtClean="0"/>
              <a:t>or</a:t>
            </a:r>
          </a:p>
          <a:p>
            <a:pPr marL="1195097" lvl="3" indent="0">
              <a:buNone/>
            </a:pPr>
            <a:r>
              <a:rPr lang="en-US" b="1" dirty="0" smtClean="0"/>
              <a:t>recipe[cookbook]   recipe[</a:t>
            </a:r>
            <a:r>
              <a:rPr lang="en-US" b="1" dirty="0" err="1" smtClean="0"/>
              <a:t>mysql</a:t>
            </a:r>
            <a:r>
              <a:rPr lang="en-US" b="1" dirty="0" smtClean="0"/>
              <a:t>]</a:t>
            </a:r>
          </a:p>
        </p:txBody>
      </p:sp>
    </p:spTree>
    <p:extLst>
      <p:ext uri="{BB962C8B-B14F-4D97-AF65-F5344CB8AC3E}">
        <p14:creationId xmlns:p14="http://schemas.microsoft.com/office/powerpoint/2010/main" val="877197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Run List (all platforms)</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cookbook can contain multiple recipes, how do you specify WHICH recipes to run on the node?</a:t>
            </a:r>
          </a:p>
          <a:p>
            <a:pPr marL="0" indent="0">
              <a:buNone/>
            </a:pPr>
            <a:endParaRPr lang="en-US" dirty="0" smtClean="0"/>
          </a:p>
          <a:p>
            <a:r>
              <a:rPr lang="en-US" dirty="0" smtClean="0"/>
              <a:t>A </a:t>
            </a:r>
            <a:r>
              <a:rPr lang="en-US" b="1" dirty="0" err="1" smtClean="0"/>
              <a:t>run_list</a:t>
            </a:r>
            <a:r>
              <a:rPr lang="en-US" dirty="0" smtClean="0"/>
              <a:t> is an ORDERED list of which recipes to run, and in which cookbook(s) they can be found</a:t>
            </a:r>
          </a:p>
          <a:p>
            <a:r>
              <a:rPr lang="en-US" dirty="0" smtClean="0"/>
              <a:t>The order of the recipes is important</a:t>
            </a:r>
          </a:p>
          <a:p>
            <a:r>
              <a:rPr lang="en-US" dirty="0" smtClean="0"/>
              <a:t>The </a:t>
            </a:r>
            <a:r>
              <a:rPr lang="en-US" b="1" dirty="0" err="1" smtClean="0"/>
              <a:t>run_list</a:t>
            </a:r>
            <a:r>
              <a:rPr lang="en-US" b="1" dirty="0" smtClean="0"/>
              <a:t> </a:t>
            </a:r>
            <a:r>
              <a:rPr lang="en-US" dirty="0" smtClean="0"/>
              <a:t>can contain multiple recipes from multiple cookbooks</a:t>
            </a:r>
          </a:p>
        </p:txBody>
      </p:sp>
    </p:spTree>
    <p:extLst>
      <p:ext uri="{BB962C8B-B14F-4D97-AF65-F5344CB8AC3E}">
        <p14:creationId xmlns:p14="http://schemas.microsoft.com/office/powerpoint/2010/main" val="2265122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List</a:t>
            </a:r>
            <a:endParaRPr lang="en-US" dirty="0"/>
          </a:p>
        </p:txBody>
      </p:sp>
      <p:sp>
        <p:nvSpPr>
          <p:cNvPr id="6" name="Rectangle 5"/>
          <p:cNvSpPr>
            <a:spLocks/>
          </p:cNvSpPr>
          <p:nvPr/>
        </p:nvSpPr>
        <p:spPr bwMode="auto">
          <a:xfrm>
            <a:off x="4090194" y="27432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4394994" y="1905000"/>
            <a:ext cx="5715000" cy="609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ounded Rectangle 35"/>
          <p:cNvSpPr/>
          <p:nvPr/>
        </p:nvSpPr>
        <p:spPr bwMode="auto">
          <a:xfrm>
            <a:off x="127794" y="2133600"/>
            <a:ext cx="3352800" cy="19812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ounded Rectangle 36"/>
          <p:cNvSpPr/>
          <p:nvPr/>
        </p:nvSpPr>
        <p:spPr bwMode="auto">
          <a:xfrm>
            <a:off x="127794" y="5181600"/>
            <a:ext cx="3352800" cy="3200400"/>
          </a:xfrm>
          <a:prstGeom prst="roundRect">
            <a:avLst/>
          </a:prstGeom>
          <a:noFill/>
          <a:ln w="127000" cap="flat" cmpd="sng" algn="ctr">
            <a:solidFill>
              <a:srgbClr val="00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TextBox 49"/>
          <p:cNvSpPr txBox="1"/>
          <p:nvPr/>
        </p:nvSpPr>
        <p:spPr>
          <a:xfrm>
            <a:off x="813594" y="2286000"/>
            <a:ext cx="1659429" cy="523220"/>
          </a:xfrm>
          <a:prstGeom prst="rect">
            <a:avLst/>
          </a:prstGeom>
          <a:noFill/>
        </p:spPr>
        <p:txBody>
          <a:bodyPr wrap="none" rtlCol="0">
            <a:spAutoFit/>
          </a:bodyPr>
          <a:lstStyle/>
          <a:p>
            <a:r>
              <a:rPr lang="en-US" dirty="0" smtClean="0"/>
              <a:t>Recipe-A</a:t>
            </a:r>
            <a:endParaRPr lang="en-US" dirty="0"/>
          </a:p>
        </p:txBody>
      </p:sp>
      <p:sp>
        <p:nvSpPr>
          <p:cNvPr id="51" name="TextBox 50"/>
          <p:cNvSpPr txBox="1"/>
          <p:nvPr/>
        </p:nvSpPr>
        <p:spPr>
          <a:xfrm>
            <a:off x="813594" y="3124200"/>
            <a:ext cx="1661457" cy="523220"/>
          </a:xfrm>
          <a:prstGeom prst="rect">
            <a:avLst/>
          </a:prstGeom>
          <a:noFill/>
        </p:spPr>
        <p:txBody>
          <a:bodyPr wrap="none" rtlCol="0">
            <a:spAutoFit/>
          </a:bodyPr>
          <a:lstStyle/>
          <a:p>
            <a:r>
              <a:rPr lang="en-US" dirty="0" smtClean="0"/>
              <a:t>Recipe-B</a:t>
            </a:r>
            <a:endParaRPr lang="en-US" dirty="0"/>
          </a:p>
        </p:txBody>
      </p:sp>
      <p:sp>
        <p:nvSpPr>
          <p:cNvPr id="55" name="TextBox 54"/>
          <p:cNvSpPr txBox="1"/>
          <p:nvPr/>
        </p:nvSpPr>
        <p:spPr>
          <a:xfrm>
            <a:off x="813594" y="5334000"/>
            <a:ext cx="1681270" cy="523220"/>
          </a:xfrm>
          <a:prstGeom prst="rect">
            <a:avLst/>
          </a:prstGeom>
          <a:noFill/>
        </p:spPr>
        <p:txBody>
          <a:bodyPr wrap="none" rtlCol="0">
            <a:spAutoFit/>
          </a:bodyPr>
          <a:lstStyle/>
          <a:p>
            <a:r>
              <a:rPr lang="en-US" dirty="0" smtClean="0"/>
              <a:t>Recipe-A</a:t>
            </a:r>
            <a:endParaRPr lang="en-US" dirty="0"/>
          </a:p>
        </p:txBody>
      </p:sp>
      <p:sp>
        <p:nvSpPr>
          <p:cNvPr id="56" name="TextBox 55"/>
          <p:cNvSpPr txBox="1"/>
          <p:nvPr/>
        </p:nvSpPr>
        <p:spPr>
          <a:xfrm>
            <a:off x="813594" y="6400800"/>
            <a:ext cx="1661457" cy="523220"/>
          </a:xfrm>
          <a:prstGeom prst="rect">
            <a:avLst/>
          </a:prstGeom>
          <a:noFill/>
        </p:spPr>
        <p:txBody>
          <a:bodyPr wrap="none" rtlCol="0">
            <a:spAutoFit/>
          </a:bodyPr>
          <a:lstStyle/>
          <a:p>
            <a:r>
              <a:rPr lang="en-US" dirty="0" smtClean="0"/>
              <a:t>Recipe-B</a:t>
            </a:r>
            <a:endParaRPr lang="en-US" dirty="0"/>
          </a:p>
        </p:txBody>
      </p:sp>
      <p:sp>
        <p:nvSpPr>
          <p:cNvPr id="57" name="TextBox 56"/>
          <p:cNvSpPr txBox="1"/>
          <p:nvPr/>
        </p:nvSpPr>
        <p:spPr>
          <a:xfrm>
            <a:off x="813594" y="7391400"/>
            <a:ext cx="1681270" cy="523220"/>
          </a:xfrm>
          <a:prstGeom prst="rect">
            <a:avLst/>
          </a:prstGeom>
          <a:noFill/>
        </p:spPr>
        <p:txBody>
          <a:bodyPr wrap="none" rtlCol="0">
            <a:spAutoFit/>
          </a:bodyPr>
          <a:lstStyle/>
          <a:p>
            <a:r>
              <a:rPr lang="en-US" dirty="0" smtClean="0"/>
              <a:t>Recipe-C</a:t>
            </a:r>
            <a:endParaRPr lang="en-US" dirty="0"/>
          </a:p>
        </p:txBody>
      </p:sp>
      <p:sp>
        <p:nvSpPr>
          <p:cNvPr id="58" name="TextBox 57"/>
          <p:cNvSpPr txBox="1"/>
          <p:nvPr/>
        </p:nvSpPr>
        <p:spPr>
          <a:xfrm>
            <a:off x="737394" y="1610380"/>
            <a:ext cx="2286000" cy="523220"/>
          </a:xfrm>
          <a:prstGeom prst="rect">
            <a:avLst/>
          </a:prstGeom>
          <a:noFill/>
        </p:spPr>
        <p:txBody>
          <a:bodyPr wrap="square" rtlCol="0">
            <a:spAutoFit/>
          </a:bodyPr>
          <a:lstStyle/>
          <a:p>
            <a:r>
              <a:rPr lang="en-US" b="1" dirty="0" smtClean="0"/>
              <a:t>Cookbook-1</a:t>
            </a:r>
            <a:endParaRPr lang="en-US" b="1" dirty="0"/>
          </a:p>
        </p:txBody>
      </p:sp>
      <p:sp>
        <p:nvSpPr>
          <p:cNvPr id="41" name="TextBox 40"/>
          <p:cNvSpPr txBox="1"/>
          <p:nvPr/>
        </p:nvSpPr>
        <p:spPr>
          <a:xfrm>
            <a:off x="737394" y="4658380"/>
            <a:ext cx="2286000" cy="523220"/>
          </a:xfrm>
          <a:prstGeom prst="rect">
            <a:avLst/>
          </a:prstGeom>
          <a:noFill/>
        </p:spPr>
        <p:txBody>
          <a:bodyPr wrap="square" rtlCol="0">
            <a:spAutoFit/>
          </a:bodyPr>
          <a:lstStyle/>
          <a:p>
            <a:r>
              <a:rPr lang="en-US" b="1" dirty="0" smtClean="0"/>
              <a:t>Cookbook-2</a:t>
            </a:r>
            <a:endParaRPr lang="en-US" b="1" dirty="0"/>
          </a:p>
        </p:txBody>
      </p:sp>
      <p:sp>
        <p:nvSpPr>
          <p:cNvPr id="43" name="Rounded Rectangle 42"/>
          <p:cNvSpPr/>
          <p:nvPr/>
        </p:nvSpPr>
        <p:spPr bwMode="auto">
          <a:xfrm>
            <a:off x="4318794" y="2819400"/>
            <a:ext cx="5181600" cy="5562600"/>
          </a:xfrm>
          <a:prstGeom prst="roundRect">
            <a:avLst/>
          </a:prstGeom>
          <a:noFill/>
          <a:ln w="127000" cap="flat" cmpd="sng" algn="ctr">
            <a:solidFill>
              <a:schemeClr val="accent6">
                <a:lumMod val="60000"/>
                <a:lumOff val="4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TextBox 43"/>
          <p:cNvSpPr txBox="1"/>
          <p:nvPr/>
        </p:nvSpPr>
        <p:spPr>
          <a:xfrm>
            <a:off x="5918994" y="2209800"/>
            <a:ext cx="2286000" cy="523220"/>
          </a:xfrm>
          <a:prstGeom prst="rect">
            <a:avLst/>
          </a:prstGeom>
          <a:noFill/>
        </p:spPr>
        <p:txBody>
          <a:bodyPr wrap="square" rtlCol="0">
            <a:spAutoFit/>
          </a:bodyPr>
          <a:lstStyle/>
          <a:p>
            <a:r>
              <a:rPr lang="en-US" b="1" dirty="0" smtClean="0"/>
              <a:t>Run List</a:t>
            </a:r>
            <a:endParaRPr lang="en-US" b="1" dirty="0"/>
          </a:p>
        </p:txBody>
      </p:sp>
      <p:sp>
        <p:nvSpPr>
          <p:cNvPr id="45" name="TextBox 44"/>
          <p:cNvSpPr txBox="1"/>
          <p:nvPr/>
        </p:nvSpPr>
        <p:spPr>
          <a:xfrm>
            <a:off x="4623594" y="3733800"/>
            <a:ext cx="4800600" cy="646331"/>
          </a:xfrm>
          <a:prstGeom prst="rect">
            <a:avLst/>
          </a:prstGeom>
          <a:noFill/>
        </p:spPr>
        <p:txBody>
          <a:bodyPr wrap="square" rtlCol="0">
            <a:spAutoFit/>
          </a:bodyPr>
          <a:lstStyle/>
          <a:p>
            <a:r>
              <a:rPr lang="en-US" sz="3600" dirty="0" smtClean="0"/>
              <a:t>Cookbook-1::Recipe-B</a:t>
            </a:r>
            <a:endParaRPr lang="en-US" sz="3600" dirty="0"/>
          </a:p>
        </p:txBody>
      </p:sp>
      <p:sp>
        <p:nvSpPr>
          <p:cNvPr id="62" name="TextBox 61"/>
          <p:cNvSpPr txBox="1"/>
          <p:nvPr/>
        </p:nvSpPr>
        <p:spPr>
          <a:xfrm>
            <a:off x="4623594" y="4840069"/>
            <a:ext cx="4800600" cy="646331"/>
          </a:xfrm>
          <a:prstGeom prst="rect">
            <a:avLst/>
          </a:prstGeom>
          <a:noFill/>
        </p:spPr>
        <p:txBody>
          <a:bodyPr wrap="square" rtlCol="0">
            <a:spAutoFit/>
          </a:bodyPr>
          <a:lstStyle/>
          <a:p>
            <a:r>
              <a:rPr lang="en-US" sz="3600" dirty="0" smtClean="0"/>
              <a:t>Cookbook-2::Recipe-A</a:t>
            </a:r>
            <a:endParaRPr lang="en-US" sz="3600" dirty="0"/>
          </a:p>
        </p:txBody>
      </p:sp>
      <p:sp>
        <p:nvSpPr>
          <p:cNvPr id="70" name="TextBox 69"/>
          <p:cNvSpPr txBox="1"/>
          <p:nvPr/>
        </p:nvSpPr>
        <p:spPr>
          <a:xfrm>
            <a:off x="4623594" y="5830669"/>
            <a:ext cx="4800600" cy="646331"/>
          </a:xfrm>
          <a:prstGeom prst="rect">
            <a:avLst/>
          </a:prstGeom>
          <a:noFill/>
        </p:spPr>
        <p:txBody>
          <a:bodyPr wrap="square" rtlCol="0">
            <a:spAutoFit/>
          </a:bodyPr>
          <a:lstStyle/>
          <a:p>
            <a:r>
              <a:rPr lang="en-US" sz="3600" dirty="0" smtClean="0"/>
              <a:t>Cookbook-2::Recipe-B</a:t>
            </a:r>
            <a:endParaRPr lang="en-US" sz="3600" dirty="0"/>
          </a:p>
        </p:txBody>
      </p:sp>
      <p:cxnSp>
        <p:nvCxnSpPr>
          <p:cNvPr id="3" name="Straight Arrow Connector 2"/>
          <p:cNvCxnSpPr>
            <a:stCxn id="51" idx="3"/>
          </p:cNvCxnSpPr>
          <p:nvPr/>
        </p:nvCxnSpPr>
        <p:spPr bwMode="auto">
          <a:xfrm>
            <a:off x="2475051" y="3385810"/>
            <a:ext cx="2148543" cy="65279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a:stCxn id="55" idx="3"/>
          </p:cNvCxnSpPr>
          <p:nvPr/>
        </p:nvCxnSpPr>
        <p:spPr bwMode="auto">
          <a:xfrm flipV="1">
            <a:off x="2494864" y="5257800"/>
            <a:ext cx="2128730" cy="3378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2413794" y="6248400"/>
            <a:ext cx="2209800" cy="4140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0253197" y="3657600"/>
            <a:ext cx="6071494" cy="1815882"/>
          </a:xfrm>
          <a:prstGeom prst="rect">
            <a:avLst/>
          </a:prstGeom>
          <a:noFill/>
        </p:spPr>
        <p:txBody>
          <a:bodyPr wrap="none" rtlCol="0">
            <a:spAutoFit/>
          </a:bodyPr>
          <a:lstStyle/>
          <a:p>
            <a:r>
              <a:rPr lang="en-US" dirty="0" smtClean="0"/>
              <a:t>The following recipes will be </a:t>
            </a:r>
            <a:r>
              <a:rPr lang="en-US" b="1" dirty="0" smtClean="0"/>
              <a:t>ignored</a:t>
            </a:r>
          </a:p>
          <a:p>
            <a:r>
              <a:rPr lang="en-US" dirty="0" smtClean="0"/>
              <a:t>(they </a:t>
            </a:r>
            <a:r>
              <a:rPr lang="en-US" dirty="0" smtClean="0"/>
              <a:t>are not </a:t>
            </a:r>
            <a:r>
              <a:rPr lang="en-US" dirty="0" smtClean="0"/>
              <a:t>in the </a:t>
            </a:r>
            <a:r>
              <a:rPr lang="en-US" dirty="0" err="1" smtClean="0"/>
              <a:t>run_list</a:t>
            </a:r>
            <a:r>
              <a:rPr lang="en-US" dirty="0" smtClean="0"/>
              <a:t>)</a:t>
            </a:r>
            <a:endParaRPr lang="en-US" dirty="0"/>
          </a:p>
          <a:p>
            <a:pPr marL="457200" indent="-457200">
              <a:buFont typeface="Arial"/>
              <a:buChar char="•"/>
            </a:pPr>
            <a:r>
              <a:rPr lang="en-US" dirty="0" smtClean="0"/>
              <a:t>Cookbook-1::Recipe-A</a:t>
            </a:r>
          </a:p>
          <a:p>
            <a:pPr marL="457200" indent="-457200">
              <a:buFont typeface="Arial"/>
              <a:buChar char="•"/>
            </a:pPr>
            <a:r>
              <a:rPr lang="en-US" dirty="0" smtClean="0"/>
              <a:t>Cookbook-2::Recipe-C</a:t>
            </a:r>
            <a:endParaRPr lang="en-US" dirty="0"/>
          </a:p>
        </p:txBody>
      </p:sp>
    </p:spTree>
    <p:extLst>
      <p:ext uri="{BB962C8B-B14F-4D97-AF65-F5344CB8AC3E}">
        <p14:creationId xmlns:p14="http://schemas.microsoft.com/office/powerpoint/2010/main" val="1847528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Duplication in the Run List</a:t>
            </a:r>
            <a:endParaRPr lang="en-US" dirty="0"/>
          </a:p>
        </p:txBody>
      </p:sp>
      <p:sp>
        <p:nvSpPr>
          <p:cNvPr id="178178" name="Rectangle 2"/>
          <p:cNvSpPr>
            <a:spLocks noGrp="1" noChangeArrowheads="1"/>
          </p:cNvSpPr>
          <p:nvPr>
            <p:ph type="body" idx="1"/>
          </p:nvPr>
        </p:nvSpPr>
        <p:spPr>
          <a:ln/>
        </p:spPr>
        <p:txBody>
          <a:bodyPr/>
          <a:lstStyle/>
          <a:p>
            <a:pPr marL="0" indent="0">
              <a:buNone/>
            </a:pPr>
            <a:r>
              <a:rPr lang="en-US" dirty="0" smtClean="0"/>
              <a:t>If a recipe is repeated </a:t>
            </a:r>
            <a:r>
              <a:rPr lang="en-US" b="1" dirty="0" smtClean="0"/>
              <a:t>more then once </a:t>
            </a:r>
            <a:r>
              <a:rPr lang="en-US" dirty="0" smtClean="0"/>
              <a:t>in a </a:t>
            </a:r>
            <a:r>
              <a:rPr lang="en-US" dirty="0" err="1" smtClean="0"/>
              <a:t>run_list</a:t>
            </a:r>
            <a:r>
              <a:rPr lang="en-US" dirty="0" smtClean="0"/>
              <a:t>, all subsequent iterations of the same recipe are ignored</a:t>
            </a:r>
          </a:p>
          <a:p>
            <a:pPr marL="800838" lvl="2" indent="0">
              <a:buNone/>
            </a:pPr>
            <a:r>
              <a:rPr lang="en-US" dirty="0" smtClean="0"/>
              <a:t>Example: If the same Apache recipe is listed twice in the run_list, then:</a:t>
            </a:r>
          </a:p>
          <a:p>
            <a:pPr lvl="3"/>
            <a:r>
              <a:rPr lang="en-US" dirty="0" smtClean="0"/>
              <a:t>The first Apache recipe installs Apache</a:t>
            </a:r>
          </a:p>
          <a:p>
            <a:pPr lvl="3"/>
            <a:r>
              <a:rPr lang="en-US" dirty="0" smtClean="0"/>
              <a:t>The second Apache recipe </a:t>
            </a:r>
            <a:r>
              <a:rPr lang="en-US" dirty="0" smtClean="0"/>
              <a:t>does not </a:t>
            </a:r>
            <a:r>
              <a:rPr lang="en-US" dirty="0" smtClean="0"/>
              <a:t>need to run, since Apache is now installed by the first run of the recipe</a:t>
            </a:r>
          </a:p>
        </p:txBody>
      </p:sp>
    </p:spTree>
    <p:extLst>
      <p:ext uri="{BB962C8B-B14F-4D97-AF65-F5344CB8AC3E}">
        <p14:creationId xmlns:p14="http://schemas.microsoft.com/office/powerpoint/2010/main" val="127791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sz="4400" dirty="0"/>
              <a:t>Name</a:t>
            </a:r>
            <a:r>
              <a:rPr lang="en-US" sz="4400" dirty="0" smtClean="0"/>
              <a:t>:</a:t>
            </a:r>
            <a:endParaRPr lang="en-US" sz="4400" dirty="0"/>
          </a:p>
          <a:p>
            <a:r>
              <a:rPr lang="en-US" sz="4400" dirty="0"/>
              <a:t>Where are you </a:t>
            </a:r>
            <a:r>
              <a:rPr lang="en-US" sz="4400" dirty="0" smtClean="0"/>
              <a:t>located</a:t>
            </a:r>
            <a:r>
              <a:rPr lang="en-US" sz="4400" dirty="0"/>
              <a:t>:</a:t>
            </a:r>
          </a:p>
          <a:p>
            <a:r>
              <a:rPr lang="en-US" sz="4400" dirty="0" smtClean="0"/>
              <a:t>Company:</a:t>
            </a:r>
          </a:p>
          <a:p>
            <a:r>
              <a:rPr lang="en-US" sz="4400" dirty="0" smtClean="0"/>
              <a:t>Current </a:t>
            </a:r>
            <a:r>
              <a:rPr lang="en-US" sz="4400" dirty="0"/>
              <a:t>job role</a:t>
            </a:r>
            <a:r>
              <a:rPr lang="en-US" sz="4400" dirty="0" smtClean="0"/>
              <a:t>:</a:t>
            </a:r>
            <a:endParaRPr lang="en-US" sz="4400" dirty="0"/>
          </a:p>
          <a:p>
            <a:r>
              <a:rPr lang="en-US" sz="4400" dirty="0" smtClean="0"/>
              <a:t>What do you want from / expect from this course:</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674455" cy="66039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394" y="4267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876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smtClean="0">
                <a:solidFill>
                  <a:srgbClr val="FFFFFF"/>
                </a:solidFill>
                <a:effectLst>
                  <a:outerShdw blurRad="38100" dist="38100" dir="2700000" algn="tl">
                    <a:srgbClr val="000000"/>
                  </a:outerShdw>
                </a:effectLst>
                <a:ea typeface="ＭＳ Ｐゴシック" charset="0"/>
                <a:cs typeface="Gill Sans" charset="0"/>
              </a:rPr>
              <a:t>Chef Server</a:t>
            </a:r>
            <a:endParaRPr lang="en-US" b="1" dirty="0">
              <a:solidFill>
                <a:srgbClr val="FFFFFF"/>
              </a:solidFill>
              <a:effectLst>
                <a:outerShdw blurRad="38100" dist="38100" dir="2700000" algn="tl">
                  <a:srgbClr val="000000"/>
                </a:outerShdw>
              </a:effectLst>
              <a:ea typeface="ＭＳ Ｐゴシック" charset="0"/>
              <a:cs typeface="Gill Sans" charset="0"/>
            </a:endParaRP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flipV="1">
            <a:off x="3861594" y="4864100"/>
            <a:ext cx="9525000" cy="127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a:off x="5624265" y="4135420"/>
            <a:ext cx="57081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Here is the policy you should follow!</a:t>
            </a:r>
            <a:endParaRPr lang="en-US" dirty="0">
              <a:solidFill>
                <a:schemeClr val="tx1"/>
              </a:solidFill>
              <a:ea typeface="ＭＳ Ｐゴシック" charset="0"/>
              <a:cs typeface="Gill Sans" charset="0"/>
            </a:endParaRPr>
          </a:p>
        </p:txBody>
      </p:sp>
      <p:sp>
        <p:nvSpPr>
          <p:cNvPr id="187400" name="Rectangle 8"/>
          <p:cNvSpPr>
            <a:spLocks/>
          </p:cNvSpPr>
          <p:nvPr/>
        </p:nvSpPr>
        <p:spPr bwMode="auto">
          <a:xfrm>
            <a:off x="6721372" y="6705600"/>
            <a:ext cx="360825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a:t>
            </a:r>
            <a:r>
              <a:rPr lang="en-US" dirty="0" smtClean="0">
                <a:solidFill>
                  <a:schemeClr val="tx1"/>
                </a:solidFill>
                <a:ea typeface="ＭＳ Ｐゴシック" charset="0"/>
                <a:cs typeface="Gill Sans" charset="0"/>
              </a:rPr>
              <a:t>:configure]</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"recipe[users</a:t>
            </a:r>
            <a:r>
              <a:rPr lang="en-US" dirty="0" smtClean="0">
                <a:solidFill>
                  <a:schemeClr val="tx1"/>
                </a:solidFill>
                <a:ea typeface="ＭＳ Ｐゴシック" charset="0"/>
                <a:cs typeface="Gill Sans" charset="0"/>
              </a:rPr>
              <a:t>]</a:t>
            </a:r>
            <a:r>
              <a:rPr lang="en-US" dirty="0" smtClean="0"/>
              <a:t>"</a:t>
            </a:r>
            <a:endParaRPr lang="en-US" dirty="0">
              <a:solidFill>
                <a:schemeClr val="tx1"/>
              </a:solidFill>
              <a:ea typeface="ＭＳ Ｐゴシック" charset="0"/>
              <a:cs typeface="Gill Sans" charset="0"/>
            </a:endParaRPr>
          </a:p>
        </p:txBody>
      </p:sp>
      <p:pic>
        <p:nvPicPr>
          <p:cNvPr id="18740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594" y="4343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394" y="54864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a:t>Configuration Drift happens when:</a:t>
            </a:r>
          </a:p>
          <a:p>
            <a:pPr lvl="1"/>
            <a:r>
              <a:rPr lang="en-US" dirty="0"/>
              <a:t>Your infrastructure requirements change</a:t>
            </a:r>
          </a:p>
          <a:p>
            <a:pPr lvl="1"/>
            <a:r>
              <a:rPr lang="en-US" dirty="0"/>
              <a:t>The configuration of a server falls out of policy</a:t>
            </a:r>
          </a:p>
          <a:p>
            <a:pPr lvl="1"/>
            <a:endParaRPr lang="en-US" dirty="0"/>
          </a:p>
          <a:p>
            <a:pPr marL="0" indent="0">
              <a:buNone/>
            </a:pPr>
            <a:r>
              <a:rPr lang="en-US" b="1" dirty="0" smtClean="0"/>
              <a:t>Convergence </a:t>
            </a:r>
            <a:r>
              <a:rPr lang="en-US" dirty="0" smtClean="0"/>
              <a:t>and </a:t>
            </a:r>
            <a:r>
              <a:rPr lang="en-US" b="1" dirty="0" smtClean="0"/>
              <a:t>Chef Search </a:t>
            </a:r>
            <a:r>
              <a:rPr lang="en-US" dirty="0" smtClean="0"/>
              <a:t>make it </a:t>
            </a:r>
            <a:r>
              <a:rPr lang="en-US" dirty="0"/>
              <a:t>easy </a:t>
            </a:r>
            <a:r>
              <a:rPr lang="en-US" dirty="0" smtClean="0"/>
              <a:t>to</a:t>
            </a:r>
            <a:r>
              <a:rPr lang="en-US" dirty="0"/>
              <a:t> </a:t>
            </a:r>
            <a:r>
              <a:rPr lang="en-US" dirty="0" smtClean="0"/>
              <a:t>find and correct issues automatically!</a:t>
            </a:r>
            <a:endParaRPr lang="en-US" dirty="0"/>
          </a:p>
        </p:txBody>
      </p:sp>
    </p:spTree>
    <p:extLst>
      <p:ext uri="{BB962C8B-B14F-4D97-AF65-F5344CB8AC3E}">
        <p14:creationId xmlns:p14="http://schemas.microsoft.com/office/powerpoint/2010/main" val="3052528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pPr marL="0" indent="0">
              <a:buNone/>
            </a:pPr>
            <a:r>
              <a:rPr lang="en-US" dirty="0" smtClean="0"/>
              <a:t>Nodes can be configured to automatically check in with Chef Server every X minutes:</a:t>
            </a:r>
          </a:p>
          <a:p>
            <a:pPr lvl="2"/>
            <a:r>
              <a:rPr lang="en-US" dirty="0" smtClean="0"/>
              <a:t>Node can put itself back into compliance</a:t>
            </a:r>
          </a:p>
          <a:p>
            <a:pPr lvl="2"/>
            <a:r>
              <a:rPr lang="en-US" dirty="0" smtClean="0"/>
              <a:t>This is called </a:t>
            </a:r>
            <a:r>
              <a:rPr lang="en-US" dirty="0"/>
              <a:t>"Test </a:t>
            </a:r>
            <a:r>
              <a:rPr lang="en-US" dirty="0" smtClean="0"/>
              <a:t>and </a:t>
            </a:r>
            <a:r>
              <a:rPr lang="en-US" dirty="0"/>
              <a:t>Repair"</a:t>
            </a:r>
            <a:endParaRPr lang="en-US" dirty="0" smtClean="0"/>
          </a:p>
          <a:p>
            <a:pPr lvl="2"/>
            <a:r>
              <a:rPr lang="en-US" dirty="0" smtClean="0"/>
              <a:t>See the </a:t>
            </a:r>
            <a:r>
              <a:rPr lang="en-US" b="1" dirty="0" smtClean="0"/>
              <a:t>chef-client </a:t>
            </a:r>
            <a:r>
              <a:rPr lang="en-US" dirty="0" smtClean="0"/>
              <a:t>cookbook to enable this service</a:t>
            </a:r>
          </a:p>
          <a:p>
            <a:pPr lvl="4"/>
            <a:r>
              <a:rPr lang="en-US" dirty="0" smtClean="0"/>
              <a:t>https://</a:t>
            </a:r>
            <a:r>
              <a:rPr lang="en-US" dirty="0" err="1" smtClean="0"/>
              <a:t>supermarket.chef.io</a:t>
            </a:r>
            <a:endParaRPr lang="en-US" dirty="0" smtClean="0"/>
          </a:p>
          <a:p>
            <a:pPr lvl="4"/>
            <a:r>
              <a:rPr lang="en-US" dirty="0" smtClean="0"/>
              <a:t>You would need to add </a:t>
            </a:r>
            <a:r>
              <a:rPr lang="en-US" dirty="0" smtClean="0"/>
              <a:t>"recipe</a:t>
            </a:r>
            <a:r>
              <a:rPr lang="en-US" dirty="0" smtClean="0"/>
              <a:t>[chef-client</a:t>
            </a:r>
            <a:r>
              <a:rPr lang="en-US" dirty="0" smtClean="0"/>
              <a:t>]" </a:t>
            </a:r>
            <a:r>
              <a:rPr lang="en-US" dirty="0" smtClean="0"/>
              <a:t>to your run list</a:t>
            </a:r>
            <a:endParaRPr lang="en-US" dirty="0"/>
          </a:p>
        </p:txBody>
      </p:sp>
    </p:spTree>
    <p:extLst>
      <p:ext uri="{BB962C8B-B14F-4D97-AF65-F5344CB8AC3E}">
        <p14:creationId xmlns:p14="http://schemas.microsoft.com/office/powerpoint/2010/main" val="1495829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dirty="0"/>
              <a:t>What is a Node?</a:t>
            </a:r>
          </a:p>
          <a:p>
            <a:r>
              <a:rPr lang="en-US" dirty="0"/>
              <a:t>What is a Resource?</a:t>
            </a:r>
          </a:p>
          <a:p>
            <a:r>
              <a:rPr lang="en-US" dirty="0"/>
              <a:t>What is a Recipe? How is it different from a Cookbook?</a:t>
            </a:r>
          </a:p>
          <a:p>
            <a:r>
              <a:rPr lang="en-US" dirty="0"/>
              <a:t>What is a Run List</a:t>
            </a:r>
            <a:r>
              <a:rPr lang="en-US" dirty="0" smtClean="0"/>
              <a:t>?</a:t>
            </a:r>
          </a:p>
          <a:p>
            <a:r>
              <a:rPr lang="en-US" dirty="0" smtClean="0"/>
              <a:t>What is configuration drift, and how does Chef mitigate this issue?</a:t>
            </a:r>
          </a:p>
          <a:p>
            <a:pPr marL="0" indent="0">
              <a:buNone/>
            </a:pPr>
            <a:endParaRPr lang="en-US" dirty="0"/>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Chef Documentation</a:t>
            </a:r>
            <a:endParaRPr lang="en-US" dirty="0"/>
          </a:p>
        </p:txBody>
      </p:sp>
    </p:spTree>
    <p:extLst>
      <p:ext uri="{BB962C8B-B14F-4D97-AF65-F5344CB8AC3E}">
        <p14:creationId xmlns:p14="http://schemas.microsoft.com/office/powerpoint/2010/main" val="2997314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dirty="0" smtClean="0"/>
              <a:t>Find the Docs</a:t>
            </a:r>
            <a:endParaRPr lang="en-US" dirty="0"/>
          </a:p>
        </p:txBody>
      </p:sp>
      <p:sp>
        <p:nvSpPr>
          <p:cNvPr id="179202" name="Rectangle 2"/>
          <p:cNvSpPr>
            <a:spLocks noGrp="1" noChangeArrowheads="1"/>
          </p:cNvSpPr>
          <p:nvPr>
            <p:ph type="body" idx="1"/>
          </p:nvPr>
        </p:nvSpPr>
        <p:spPr>
          <a:ln/>
        </p:spPr>
        <p:txBody>
          <a:bodyPr/>
          <a:lstStyle/>
          <a:p>
            <a:r>
              <a:rPr lang="en-US" dirty="0" smtClean="0">
                <a:hlinkClick r:id="rId3"/>
              </a:rPr>
              <a:t>http://docs.chef.io</a:t>
            </a:r>
            <a:endParaRPr lang="en-US" dirty="0" smtClean="0"/>
          </a:p>
          <a:p>
            <a:r>
              <a:rPr lang="en-US" dirty="0" smtClean="0"/>
              <a:t>All you seek is within!</a:t>
            </a:r>
          </a:p>
          <a:p>
            <a:endParaRPr lang="en-US" dirty="0" smtClean="0"/>
          </a:p>
          <a:p>
            <a:pPr marL="914400" indent="-914400">
              <a:buFont typeface="+mj-lt"/>
              <a:buAutoNum type="arabicPeriod"/>
            </a:pPr>
            <a:r>
              <a:rPr lang="en-US" dirty="0" smtClean="0"/>
              <a:t>Click on 'Search the Docs'</a:t>
            </a:r>
          </a:p>
          <a:p>
            <a:pPr marL="914400" indent="-914400">
              <a:buFont typeface="+mj-lt"/>
              <a:buAutoNum type="arabicPeriod"/>
            </a:pPr>
            <a:r>
              <a:rPr lang="en-US" dirty="0" smtClean="0"/>
              <a:t>Search for "package resource"</a:t>
            </a:r>
          </a:p>
          <a:p>
            <a:pPr lvl="2"/>
            <a:r>
              <a:rPr lang="en-US" dirty="0" smtClean="0"/>
              <a:t>Which </a:t>
            </a:r>
            <a:r>
              <a:rPr lang="en-US" b="1" dirty="0" smtClean="0"/>
              <a:t>action </a:t>
            </a:r>
            <a:r>
              <a:rPr lang="en-US" dirty="0" smtClean="0"/>
              <a:t>is the </a:t>
            </a:r>
            <a:r>
              <a:rPr lang="en-US" b="1" dirty="0" smtClean="0"/>
              <a:t>default</a:t>
            </a:r>
            <a:r>
              <a:rPr lang="en-US" dirty="0" smtClean="0"/>
              <a:t>?</a:t>
            </a:r>
          </a:p>
          <a:p>
            <a:pPr lvl="2"/>
            <a:r>
              <a:rPr lang="en-US" dirty="0" smtClean="0"/>
              <a:t>While you </a:t>
            </a:r>
            <a:r>
              <a:rPr lang="en-US" dirty="0"/>
              <a:t>might not know what </a:t>
            </a:r>
            <a:r>
              <a:rPr lang="en-US" dirty="0" smtClean="0"/>
              <a:t>an </a:t>
            </a:r>
            <a:r>
              <a:rPr lang="en-US" b="1" dirty="0" smtClean="0"/>
              <a:t>action </a:t>
            </a:r>
            <a:r>
              <a:rPr lang="en-US" dirty="0" smtClean="0"/>
              <a:t>is yet</a:t>
            </a:r>
            <a:r>
              <a:rPr lang="en-US" dirty="0"/>
              <a:t>, just try searching for the requested information</a:t>
            </a:r>
          </a:p>
          <a:p>
            <a:pPr lvl="2"/>
            <a:endParaRPr lang="en-US" dirty="0" smtClean="0"/>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901872" y="1536705"/>
            <a:ext cx="14618322" cy="3086100"/>
          </a:xfrm>
          <a:ln/>
        </p:spPr>
        <p:txBody>
          <a:bodyPr/>
          <a:lstStyle/>
          <a:p>
            <a:pPr>
              <a:defRPr/>
            </a:pPr>
            <a:r>
              <a:rPr lang="en-US" dirty="0" smtClean="0"/>
              <a:t>Writing Webserver Cookbooks</a:t>
            </a:r>
            <a:endParaRPr lang="en-US" dirty="0">
              <a:sym typeface="Arial" charset="0"/>
            </a:endParaRPr>
          </a:p>
        </p:txBody>
      </p:sp>
    </p:spTree>
    <p:extLst>
      <p:ext uri="{BB962C8B-B14F-4D97-AF65-F5344CB8AC3E}">
        <p14:creationId xmlns:p14="http://schemas.microsoft.com/office/powerpoint/2010/main" val="182163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Windows/Linux 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524000"/>
            <a:ext cx="15889179" cy="7239000"/>
          </a:xfrm>
        </p:spPr>
        <p:txBody>
          <a:bodyPr/>
          <a:lstStyle/>
          <a:p>
            <a:pPr>
              <a:spcBef>
                <a:spcPts val="1075"/>
              </a:spcBef>
            </a:pPr>
            <a:r>
              <a:rPr lang="en-US" sz="4000" dirty="0" smtClean="0"/>
              <a:t>In this lesson</a:t>
            </a:r>
            <a:r>
              <a:rPr lang="en-US" sz="4000" dirty="0"/>
              <a:t>, </a:t>
            </a:r>
            <a:r>
              <a:rPr lang="en-US" sz="4000" dirty="0" smtClean="0"/>
              <a:t>we will</a:t>
            </a:r>
            <a:endParaRPr lang="en-US" sz="4000" dirty="0"/>
          </a:p>
          <a:p>
            <a:pPr lvl="1">
              <a:spcBef>
                <a:spcPts val="1075"/>
              </a:spcBef>
            </a:pPr>
            <a:r>
              <a:rPr lang="en-US" sz="4000" dirty="0" smtClean="0"/>
              <a:t>Create new cookbooks</a:t>
            </a:r>
            <a:endParaRPr lang="en-US" sz="4000" dirty="0">
              <a:latin typeface="Arial Bold" charset="0"/>
              <a:ea typeface="Heiti SC Medium" charset="0"/>
              <a:cs typeface="Heiti SC Medium" charset="0"/>
              <a:sym typeface="Arial Bold" charset="0"/>
            </a:endParaRPr>
          </a:p>
          <a:p>
            <a:pPr lvl="1"/>
            <a:r>
              <a:rPr lang="en-US" sz="4000" dirty="0" smtClean="0"/>
              <a:t>Describe how to use the </a:t>
            </a:r>
            <a:r>
              <a:rPr lang="en-US" sz="4000" b="1" dirty="0" smtClean="0">
                <a:latin typeface="Courier"/>
                <a:cs typeface="Courier"/>
                <a:sym typeface="Arial Bold" pitchFamily="34" charset="0"/>
              </a:rPr>
              <a:t>package(for Linux)</a:t>
            </a:r>
            <a:r>
              <a:rPr lang="en-US" sz="4000" dirty="0" smtClean="0"/>
              <a:t>, </a:t>
            </a:r>
            <a:r>
              <a:rPr lang="en-US" sz="4000" b="1" dirty="0" err="1">
                <a:latin typeface="Courier"/>
                <a:cs typeface="Courier"/>
                <a:sym typeface="Arial Bold" pitchFamily="34" charset="0"/>
              </a:rPr>
              <a:t>powershell_script</a:t>
            </a:r>
            <a:r>
              <a:rPr lang="en-US" sz="4000" b="1" dirty="0">
                <a:latin typeface="Courier"/>
                <a:cs typeface="Courier"/>
                <a:sym typeface="Arial Bold" pitchFamily="34" charset="0"/>
              </a:rPr>
              <a:t>(for Windows</a:t>
            </a:r>
            <a:r>
              <a:rPr lang="en-US" sz="4000" b="1" dirty="0" smtClean="0">
                <a:latin typeface="Courier"/>
                <a:cs typeface="Courier"/>
                <a:sym typeface="Arial Bold" pitchFamily="34" charset="0"/>
              </a:rPr>
              <a:t>), service and cookbook_file</a:t>
            </a:r>
            <a:r>
              <a:rPr lang="en-US" sz="4000" dirty="0" smtClean="0"/>
              <a:t> resources</a:t>
            </a:r>
          </a:p>
          <a:p>
            <a:pPr lvl="1"/>
            <a:r>
              <a:rPr lang="en-US" sz="4000" dirty="0" smtClean="0"/>
              <a:t>Write completely functional Apache and/or IIS webserver recipes</a:t>
            </a:r>
          </a:p>
          <a:p>
            <a:pPr lvl="1"/>
            <a:r>
              <a:rPr lang="en-US" sz="4000" b="1" dirty="0" smtClean="0"/>
              <a:t>Upload </a:t>
            </a:r>
            <a:r>
              <a:rPr lang="en-US" sz="4000" dirty="0" smtClean="0">
                <a:latin typeface="Arial Bold" pitchFamily="34" charset="0"/>
                <a:cs typeface="Arial Bold" pitchFamily="34" charset="0"/>
                <a:sym typeface="Arial Bold" pitchFamily="34" charset="0"/>
              </a:rPr>
              <a:t>our cookbooks</a:t>
            </a:r>
            <a:r>
              <a:rPr lang="en-US" sz="4000" dirty="0" smtClean="0"/>
              <a:t> to the Chef Server</a:t>
            </a:r>
          </a:p>
          <a:p>
            <a:pPr lvl="1">
              <a:spcBef>
                <a:spcPts val="1075"/>
              </a:spcBef>
            </a:pPr>
            <a:r>
              <a:rPr lang="en-US" sz="4000" dirty="0" smtClean="0"/>
              <a:t>Set a </a:t>
            </a:r>
            <a:r>
              <a:rPr lang="en-US" sz="4000" b="1" dirty="0" smtClean="0"/>
              <a:t>run_list </a:t>
            </a:r>
            <a:r>
              <a:rPr lang="en-US" sz="4000" dirty="0" smtClean="0"/>
              <a:t>for our nodes using 'knife'</a:t>
            </a:r>
          </a:p>
          <a:p>
            <a:pPr lvl="1">
              <a:spcBef>
                <a:spcPts val="1075"/>
              </a:spcBef>
            </a:pPr>
            <a:r>
              <a:rPr lang="en-US" sz="4000" dirty="0" smtClean="0"/>
              <a:t>Converge our nodes</a:t>
            </a:r>
            <a:endParaRPr lang="en-US" sz="4000" dirty="0"/>
          </a:p>
          <a:p>
            <a:pPr lvl="1">
              <a:spcBef>
                <a:spcPts val="1075"/>
              </a:spcBef>
            </a:pPr>
            <a:r>
              <a:rPr lang="en-US" sz="4000" dirty="0"/>
              <a:t>Explain the output of a chef-client run </a:t>
            </a:r>
          </a:p>
        </p:txBody>
      </p:sp>
    </p:spTree>
    <p:extLst>
      <p:ext uri="{BB962C8B-B14F-4D97-AF65-F5344CB8AC3E}">
        <p14:creationId xmlns:p14="http://schemas.microsoft.com/office/powerpoint/2010/main" val="3819494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homepage(s).</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homepage(s) in a web browser.</a:t>
            </a:r>
          </a:p>
        </p:txBody>
      </p:sp>
    </p:spTree>
    <p:extLst>
      <p:ext uri="{BB962C8B-B14F-4D97-AF65-F5344CB8AC3E}">
        <p14:creationId xmlns:p14="http://schemas.microsoft.com/office/powerpoint/2010/main" val="112413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Why Chef</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smtClean="0">
                <a:sym typeface="Arial Bold" charset="0"/>
              </a:rPr>
              <a:t>Problem </a:t>
            </a:r>
            <a:r>
              <a:rPr lang="en-US" sz="6300" dirty="0">
                <a:sym typeface="Arial Bold" charset="0"/>
              </a:rPr>
              <a:t>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40038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Apache cookbook for Linux nodes</a:t>
            </a:r>
            <a:endParaRPr lang="en-US" dirty="0">
              <a:sym typeface="Arial" charset="0"/>
            </a:endParaRPr>
          </a:p>
        </p:txBody>
      </p:sp>
    </p:spTree>
    <p:extLst>
      <p:ext uri="{BB962C8B-B14F-4D97-AF65-F5344CB8AC3E}">
        <p14:creationId xmlns:p14="http://schemas.microsoft.com/office/powerpoint/2010/main" val="594616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smtClean="0">
                <a:sym typeface="Arial Bold" charset="0"/>
              </a:rPr>
              <a:t>Linux: Required </a:t>
            </a:r>
            <a:r>
              <a:rPr lang="en-US" dirty="0">
                <a:sym typeface="Arial Bold" charset="0"/>
              </a:rPr>
              <a:t>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Apache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Apache on the node, and </a:t>
            </a:r>
            <a:r>
              <a:rPr lang="en-US" b="1" dirty="0" smtClean="0"/>
              <a:t>configure</a:t>
            </a:r>
            <a:r>
              <a:rPr lang="en-US" dirty="0" smtClean="0"/>
              <a:t> Apache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Apache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1020952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803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br>
              <a:rPr lang="en-US" sz="4800" dirty="0" smtClean="0">
                <a:solidFill>
                  <a:schemeClr val="bg1"/>
                </a:solidFill>
                <a:latin typeface="Courier"/>
                <a:ea typeface="Courier"/>
                <a:cs typeface="Courier"/>
                <a:sym typeface="Courier"/>
              </a:rPr>
            </a:br>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smtClean="0">
                <a:solidFill>
                  <a:srgbClr val="FFFFFF"/>
                </a:solidFill>
                <a:latin typeface="Courier"/>
                <a:ea typeface="Courier"/>
                <a:cs typeface="Courier"/>
                <a:sym typeface="Courier"/>
              </a:rPr>
              <a:t>apache</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544800" cy="1117600"/>
          </a:xfrm>
        </p:spPr>
        <p:txBody>
          <a:bodyPr/>
          <a:lstStyle/>
          <a:p>
            <a:r>
              <a:rPr lang="en-US" sz="6600" dirty="0" smtClean="0">
                <a:sym typeface="Arial Bold" charset="0"/>
              </a:rPr>
              <a:t>Exercise:  Create a new Cookbook</a:t>
            </a:r>
            <a:endParaRPr lang="en-US" sz="6600" dirty="0">
              <a:sym typeface="Arial Bold" charset="0"/>
            </a:endParaRPr>
          </a:p>
        </p:txBody>
      </p:sp>
      <p:sp>
        <p:nvSpPr>
          <p:cNvPr id="176132" name="Rectangle 3"/>
          <p:cNvSpPr>
            <a:spLocks noGrp="1" noChangeArrowheads="1"/>
          </p:cNvSpPr>
          <p:nvPr>
            <p:ph idx="1"/>
          </p:nvPr>
        </p:nvSpPr>
        <p:spPr>
          <a:xfrm>
            <a:off x="812880" y="3810000"/>
            <a:ext cx="14631830" cy="43576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smtClean="0">
                <a:solidFill>
                  <a:srgbClr val="FFFFFF"/>
                </a:solidFill>
                <a:latin typeface="Courier" charset="0"/>
                <a:ea typeface="Courier" charset="0"/>
                <a:cs typeface="Courier" charset="0"/>
              </a:rPr>
              <a:t>apache</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apache</a:t>
            </a:r>
          </a:p>
          <a:p>
            <a:pPr marL="274320" indent="0" defTabSz="1408061">
              <a:buNone/>
            </a:pPr>
            <a:r>
              <a:rPr lang="en-US" sz="3200" kern="1200" dirty="0">
                <a:solidFill>
                  <a:srgbClr val="FFFFFF"/>
                </a:solidFill>
                <a:latin typeface="Courier" charset="0"/>
                <a:ea typeface="Courier" charset="0"/>
                <a:cs typeface="Courier" charset="0"/>
              </a:rPr>
              <a:t>** Creating CHANGELOG for cookbook: apache</a:t>
            </a:r>
          </a:p>
          <a:p>
            <a:pPr marL="274320" indent="0" defTabSz="1408061">
              <a:buNone/>
            </a:pPr>
            <a:r>
              <a:rPr lang="en-US" sz="3200" kern="1200" dirty="0">
                <a:solidFill>
                  <a:srgbClr val="FFFFFF"/>
                </a:solidFill>
                <a:latin typeface="Courier" charset="0"/>
                <a:ea typeface="Courier" charset="0"/>
                <a:cs typeface="Courier" charset="0"/>
              </a:rPr>
              <a:t>** Creating metadata for cookbook: apache</a:t>
            </a:r>
          </a:p>
        </p:txBody>
      </p:sp>
    </p:spTree>
    <p:extLst>
      <p:ext uri="{BB962C8B-B14F-4D97-AF65-F5344CB8AC3E}">
        <p14:creationId xmlns:p14="http://schemas.microsoft.com/office/powerpoint/2010/main" val="3567980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508794" y="20574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8052594" y="2057400"/>
            <a:ext cx="76962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cookbooks/apache</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2261394"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411598"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94009"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002247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dirty="0"/>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7531028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190889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471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033105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0188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Application</a:t>
            </a:r>
            <a:endParaRPr lang="en-US" dirty="0">
              <a:solidFill>
                <a:schemeClr val="tx1"/>
              </a:solidFill>
              <a:ea typeface="ＭＳ Ｐゴシック" charset="0"/>
              <a:cs typeface="Gill Sans" charset="0"/>
            </a:endParaRP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2244378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2026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76394" y="7239000"/>
            <a:ext cx="5638800" cy="1219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5"/>
          <p:cNvSpPr>
            <a:spLocks/>
          </p:cNvSpPr>
          <p:nvPr/>
        </p:nvSpPr>
        <p:spPr bwMode="auto">
          <a:xfrm>
            <a:off x="11405394" y="6400800"/>
            <a:ext cx="5334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56670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3"/>
          <p:cNvSpPr>
            <a:spLocks/>
          </p:cNvSpPr>
          <p:nvPr/>
        </p:nvSpPr>
        <p:spPr bwMode="auto">
          <a:xfrm>
            <a:off x="838282" y="3657600"/>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smtClean="0">
                <a:solidFill>
                  <a:srgbClr val="408080"/>
                </a:solidFill>
                <a:latin typeface="Courier"/>
                <a:ea typeface="Courier"/>
                <a:cs typeface="Courier"/>
              </a:rPr>
              <a:t>apache</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Linux exercise: Edit </a:t>
            </a:r>
            <a:r>
              <a:rPr lang="en-US" dirty="0">
                <a:sym typeface="Arial Bold" charset="0"/>
              </a:rPr>
              <a:t>the default recipe</a:t>
            </a:r>
          </a:p>
        </p:txBody>
      </p:sp>
      <p:sp>
        <p:nvSpPr>
          <p:cNvPr id="6" name="Rectangle 1"/>
          <p:cNvSpPr>
            <a:spLocks/>
          </p:cNvSpPr>
          <p:nvPr/>
        </p:nvSpPr>
        <p:spPr bwMode="auto">
          <a:xfrm>
            <a:off x="203994" y="1676400"/>
            <a:ext cx="679813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7" name="Rectangle 3"/>
          <p:cNvSpPr>
            <a:spLocks/>
          </p:cNvSpPr>
          <p:nvPr/>
        </p:nvSpPr>
        <p:spPr bwMode="auto">
          <a:xfrm>
            <a:off x="3480594" y="1879600"/>
            <a:ext cx="1277699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workstation:   cookbooks\apache\recipes\default.rb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 workstation: cookbooks/apache/recipes/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62913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smtClean="0"/>
              <a:t>Linux Exercise</a:t>
            </a:r>
            <a:r>
              <a:rPr lang="en-US" sz="4400" dirty="0"/>
              <a:t>:  Add a </a:t>
            </a:r>
            <a:r>
              <a:rPr lang="en-US" sz="4400" dirty="0" smtClean="0"/>
              <a:t>package resource </a:t>
            </a:r>
            <a:r>
              <a:rPr lang="en-US" sz="4400" dirty="0"/>
              <a:t>to install </a:t>
            </a:r>
            <a:r>
              <a:rPr lang="en-US" sz="4400" dirty="0" smtClean="0"/>
              <a:t>Apache</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a:t>
            </a:r>
            <a:r>
              <a:rPr lang="en-US" sz="3300" b="1" dirty="0" smtClean="0"/>
              <a:t> chef-repo/cookbooks/apache/recipes/default.rb</a:t>
            </a:r>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smtClean="0">
                <a:solidFill>
                  <a:srgbClr val="408080"/>
                </a:solidFill>
                <a:latin typeface="Courier"/>
                <a:ea typeface="Courier"/>
                <a:cs typeface="Courier"/>
                <a:sym typeface="Courier"/>
              </a:rPr>
              <a:t>apache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smtClean="0">
                <a:latin typeface="Courier"/>
                <a:cs typeface="Courier"/>
              </a:rPr>
              <a:t>package </a:t>
            </a:r>
            <a:r>
              <a:rPr lang="en-US" sz="3200" dirty="0">
                <a:solidFill>
                  <a:srgbClr val="BA2121"/>
                </a:solidFill>
                <a:latin typeface="Courier"/>
                <a:cs typeface="Courier"/>
              </a:rPr>
              <a:t>"</a:t>
            </a:r>
            <a:r>
              <a:rPr lang="en-US" sz="3200" dirty="0" err="1">
                <a:solidFill>
                  <a:srgbClr val="BA2121"/>
                </a:solidFill>
                <a:latin typeface="Courier"/>
                <a:cs typeface="Courier"/>
              </a:rPr>
              <a:t>httpd</a:t>
            </a:r>
            <a:r>
              <a:rPr lang="en-US" sz="3200" dirty="0" smtClean="0">
                <a:solidFill>
                  <a:srgbClr val="BA2121"/>
                </a:solidFill>
                <a:latin typeface="Courier"/>
                <a:cs typeface="Courier"/>
              </a:rPr>
              <a:t>" </a:t>
            </a:r>
            <a:r>
              <a:rPr lang="en-US" sz="3200" b="1" dirty="0">
                <a:solidFill>
                  <a:srgbClr val="008000"/>
                </a:solidFill>
                <a:latin typeface="Courier"/>
                <a:cs typeface="Courier"/>
              </a:rPr>
              <a:t>do </a:t>
            </a:r>
          </a:p>
          <a:p>
            <a:pPr marL="0" indent="0">
              <a:buNone/>
            </a:pPr>
            <a:r>
              <a:rPr lang="en-US" sz="3200" dirty="0" smtClean="0">
                <a:latin typeface="Courier"/>
                <a:cs typeface="Courier"/>
              </a:rPr>
              <a:t>  action </a:t>
            </a:r>
            <a:r>
              <a:rPr lang="en-US" sz="3200" dirty="0" smtClean="0">
                <a:solidFill>
                  <a:srgbClr val="19177C"/>
                </a:solidFill>
                <a:latin typeface="Courier"/>
                <a:cs typeface="Courier"/>
              </a:rPr>
              <a:t>:install</a:t>
            </a:r>
            <a:endParaRPr lang="en-US" sz="3200" dirty="0">
              <a:solidFill>
                <a:srgbClr val="19177C"/>
              </a:solidFill>
              <a:latin typeface="Courier"/>
              <a:cs typeface="Courier"/>
            </a:endParaRP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6670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009965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3657600"/>
            <a:ext cx="14631830" cy="45720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cs typeface="Courier"/>
              </a:rPr>
              <a:t>package </a:t>
            </a:r>
            <a:r>
              <a:rPr lang="en-US" sz="3200" dirty="0">
                <a:solidFill>
                  <a:srgbClr val="BA2121"/>
                </a:solidFill>
                <a:latin typeface="Courier"/>
                <a:cs typeface="Courier"/>
              </a:rPr>
              <a:t>"</a:t>
            </a:r>
            <a:r>
              <a:rPr lang="en-US" sz="3200" dirty="0" err="1">
                <a:solidFill>
                  <a:srgbClr val="BA2121"/>
                </a:solidFill>
                <a:latin typeface="Courier"/>
                <a:cs typeface="Courier"/>
              </a:rPr>
              <a:t>httpd</a:t>
            </a:r>
            <a:r>
              <a:rPr lang="en-US" sz="3200" dirty="0">
                <a:solidFill>
                  <a:srgbClr val="BA2121"/>
                </a:solidFill>
                <a:latin typeface="Courier"/>
                <a:cs typeface="Courier"/>
              </a:rPr>
              <a:t>" </a:t>
            </a:r>
            <a:r>
              <a:rPr lang="en-US" sz="3200" b="1" dirty="0">
                <a:solidFill>
                  <a:srgbClr val="008000"/>
                </a:solidFill>
                <a:latin typeface="Courier"/>
                <a:cs typeface="Courier"/>
              </a:rPr>
              <a:t>do </a:t>
            </a:r>
          </a:p>
          <a:p>
            <a:r>
              <a:rPr lang="en-US" sz="3200" dirty="0">
                <a:latin typeface="Courier"/>
                <a:cs typeface="Courier"/>
              </a:rPr>
              <a:t>  action </a:t>
            </a:r>
            <a:r>
              <a:rPr lang="en-US" sz="3200" dirty="0">
                <a:solidFill>
                  <a:srgbClr val="19177C"/>
                </a:solidFill>
                <a:latin typeface="Courier"/>
                <a:cs typeface="Courier"/>
              </a:rPr>
              <a:t>:install</a:t>
            </a:r>
          </a:p>
          <a:p>
            <a:r>
              <a:rPr lang="en-US" sz="3200" b="1" dirty="0">
                <a:solidFill>
                  <a:srgbClr val="008000"/>
                </a:solidFill>
                <a:latin typeface="Courier"/>
                <a:cs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a:solidFill>
                  <a:srgbClr val="BA2121"/>
                </a:solidFill>
                <a:latin typeface="Courier"/>
                <a:cs typeface="Courier"/>
              </a:rPr>
              <a:t>"</a:t>
            </a:r>
            <a:r>
              <a:rPr lang="en-US" sz="3200" dirty="0" smtClean="0">
                <a:solidFill>
                  <a:srgbClr val="BA2121"/>
                </a:solidFill>
                <a:latin typeface="Courier"/>
                <a:cs typeface="Courier"/>
              </a:rPr>
              <a:t>/var/www/html/</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index.html</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a:t>
            </a:r>
            <a:r>
              <a:rPr lang="en-US" sz="3200" dirty="0" smtClean="0">
                <a:latin typeface="Courier"/>
                <a:cs typeface="Courier"/>
              </a:rPr>
              <a:t>mode </a:t>
            </a:r>
            <a:r>
              <a:rPr lang="en-US" sz="3200" dirty="0">
                <a:solidFill>
                  <a:srgbClr val="BA2121"/>
                </a:solidFill>
                <a:latin typeface="Courier"/>
                <a:cs typeface="Courier"/>
              </a:rPr>
              <a:t>"</a:t>
            </a:r>
            <a:r>
              <a:rPr lang="en-US" sz="3200" dirty="0" smtClean="0">
                <a:solidFill>
                  <a:srgbClr val="BA2121"/>
                </a:solidFill>
                <a:latin typeface="Courier"/>
                <a:cs typeface="Courier"/>
              </a:rPr>
              <a:t>0644</a:t>
            </a:r>
            <a:r>
              <a:rPr lang="en-US" sz="3200" dirty="0">
                <a:solidFill>
                  <a:srgbClr val="BA2121"/>
                </a:solidFill>
                <a:latin typeface="Courier"/>
                <a:cs typeface="Courier"/>
              </a:rPr>
              <a:t>"</a:t>
            </a:r>
            <a:endParaRPr lang="en-US" sz="3200" dirty="0" smtClean="0">
              <a:solidFill>
                <a:srgbClr val="BA2121"/>
              </a:solidFill>
              <a:latin typeface="Courier"/>
              <a:cs typeface="Courier"/>
            </a:endParaRPr>
          </a:p>
          <a:p>
            <a:r>
              <a:rPr lang="en-US" sz="3200" dirty="0" smtClean="0">
                <a:solidFill>
                  <a:srgbClr val="008000"/>
                </a:solidFill>
                <a:latin typeface="Courier"/>
                <a:cs typeface="Courier"/>
              </a:rPr>
              <a:t>end</a:t>
            </a:r>
            <a:endParaRPr lang="en-US" sz="3200" dirty="0">
              <a:solidFill>
                <a:srgbClr val="008000"/>
              </a:solidFill>
              <a:latin typeface="Courier"/>
              <a:cs typeface="Courier"/>
            </a:endParaRP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889794" y="3238499"/>
            <a:ext cx="11088183" cy="20193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2" name="Rectangle 1"/>
          <p:cNvSpPr/>
          <p:nvPr/>
        </p:nvSpPr>
        <p:spPr>
          <a:xfrm>
            <a:off x="889794" y="1828800"/>
            <a:ext cx="12725400" cy="646331"/>
          </a:xfrm>
          <a:prstGeom prst="rect">
            <a:avLst/>
          </a:prstGeom>
        </p:spPr>
        <p:txBody>
          <a:bodyPr wrap="square">
            <a:spAutoFit/>
          </a:bodyPr>
          <a:lstStyle/>
          <a:p>
            <a:r>
              <a:rPr lang="en-US" sz="3600" dirty="0"/>
              <a:t> Add the following </a:t>
            </a:r>
            <a:r>
              <a:rPr lang="en-US" sz="3600" dirty="0" smtClean="0"/>
              <a:t>to: </a:t>
            </a:r>
            <a:r>
              <a:rPr lang="en-US" sz="3600" b="1" dirty="0"/>
              <a:t>cookbooks/apache/recipes/default.rb</a:t>
            </a:r>
          </a:p>
        </p:txBody>
      </p:sp>
    </p:spTree>
    <p:extLst>
      <p:ext uri="{BB962C8B-B14F-4D97-AF65-F5344CB8AC3E}">
        <p14:creationId xmlns:p14="http://schemas.microsoft.com/office/powerpoint/2010/main" val="249106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cookbook_file</a:t>
            </a:r>
            <a:r>
              <a:rPr lang="en-US" dirty="0">
                <a:latin typeface="Courier"/>
                <a:cs typeface="Courier"/>
              </a:rPr>
              <a:t> </a:t>
            </a:r>
            <a:r>
              <a:rPr lang="en-US" dirty="0">
                <a:solidFill>
                  <a:srgbClr val="BA2121"/>
                </a:solidFill>
                <a:latin typeface="Courier"/>
                <a:cs typeface="Courier"/>
              </a:rPr>
              <a:t>"</a:t>
            </a:r>
            <a:r>
              <a:rPr lang="en-US" dirty="0" smtClean="0">
                <a:solidFill>
                  <a:srgbClr val="BA2121"/>
                </a:solidFill>
                <a:latin typeface="Courier"/>
                <a:cs typeface="Courier"/>
              </a:rPr>
              <a:t>/</a:t>
            </a:r>
            <a:r>
              <a:rPr lang="en-US" dirty="0" err="1">
                <a:solidFill>
                  <a:srgbClr val="BA2121"/>
                </a:solidFill>
                <a:latin typeface="Courier"/>
                <a:cs typeface="Courier"/>
              </a:rPr>
              <a:t>var</a:t>
            </a:r>
            <a:r>
              <a:rPr lang="en-US" dirty="0">
                <a:solidFill>
                  <a:srgbClr val="BA2121"/>
                </a:solidFill>
                <a:latin typeface="Courier"/>
                <a:cs typeface="Courier"/>
              </a:rPr>
              <a:t>/www/html/</a:t>
            </a:r>
            <a:r>
              <a:rPr lang="en-US" dirty="0" err="1" smtClean="0">
                <a:solidFill>
                  <a:srgbClr val="BA2121"/>
                </a:solidFill>
                <a:latin typeface="Courier"/>
                <a:cs typeface="Courier"/>
              </a:rPr>
              <a:t>index.html</a:t>
            </a:r>
            <a:r>
              <a:rPr lang="en-US" dirty="0">
                <a:solidFill>
                  <a:srgbClr val="BA2121"/>
                </a:solidFill>
                <a:latin typeface="Courier"/>
                <a:cs typeface="Courier"/>
              </a:rPr>
              <a:t>"</a:t>
            </a:r>
            <a:r>
              <a:rPr lang="en-US" dirty="0" smtClean="0">
                <a:solidFill>
                  <a:srgbClr val="BA2121"/>
                </a:solidFill>
                <a:latin typeface="Courier"/>
                <a:cs typeface="Courier"/>
              </a:rPr>
              <a:t> </a:t>
            </a:r>
            <a:r>
              <a:rPr lang="en-US" dirty="0">
                <a:solidFill>
                  <a:srgbClr val="008000"/>
                </a:solidFill>
                <a:latin typeface="Courier"/>
                <a:cs typeface="Courier"/>
              </a:rPr>
              <a:t>do</a:t>
            </a:r>
          </a:p>
          <a:p>
            <a:r>
              <a:rPr lang="en-US" dirty="0">
                <a:latin typeface="Courier"/>
                <a:cs typeface="Courier"/>
              </a:rPr>
              <a:t>  source </a:t>
            </a:r>
            <a:r>
              <a:rPr lang="en-US" dirty="0">
                <a:solidFill>
                  <a:srgbClr val="BA2121"/>
                </a:solidFill>
                <a:latin typeface="Courier"/>
                <a:cs typeface="Courier"/>
              </a:rPr>
              <a:t>"</a:t>
            </a:r>
            <a:r>
              <a:rPr lang="en-US" dirty="0" err="1" smtClean="0">
                <a:solidFill>
                  <a:srgbClr val="BA2121"/>
                </a:solidFill>
                <a:latin typeface="Courier"/>
                <a:cs typeface="Courier"/>
              </a:rPr>
              <a:t>index.html</a:t>
            </a:r>
            <a:r>
              <a:rPr lang="en-US" dirty="0">
                <a:solidFill>
                  <a:srgbClr val="BA2121"/>
                </a:solidFill>
                <a:latin typeface="Courier"/>
                <a:cs typeface="Courier"/>
              </a:rPr>
              <a:t>"</a:t>
            </a:r>
          </a:p>
          <a:p>
            <a:r>
              <a:rPr lang="en-US" dirty="0">
                <a:latin typeface="Courier"/>
                <a:cs typeface="Courier"/>
              </a:rPr>
              <a:t>  mode </a:t>
            </a:r>
            <a:r>
              <a:rPr lang="en-US" dirty="0" smtClean="0">
                <a:solidFill>
                  <a:srgbClr val="BA2121"/>
                </a:solidFill>
                <a:latin typeface="Courier"/>
                <a:cs typeface="Courier"/>
              </a:rPr>
              <a:t>"0644"</a:t>
            </a:r>
            <a:endParaRPr lang="en-US" dirty="0">
              <a:solidFill>
                <a:srgbClr val="BA2121"/>
              </a:solidFill>
              <a:latin typeface="Courier"/>
              <a:cs typeface="Courier"/>
            </a:endParaRPr>
          </a:p>
          <a:p>
            <a:r>
              <a:rPr lang="en-US" dirty="0">
                <a:solidFill>
                  <a:srgbClr val="008000"/>
                </a:solidFill>
                <a:latin typeface="Courier"/>
                <a:cs typeface="Courier"/>
              </a:rPr>
              <a:t>end</a:t>
            </a:r>
          </a:p>
          <a:p>
            <a:pPr defTabSz="914400"/>
            <a:endParaRPr lang="en-US" dirty="0">
              <a:solidFill>
                <a:srgbClr val="BA2121"/>
              </a:solidFill>
              <a:latin typeface="Courier"/>
              <a:ea typeface="Courier"/>
              <a:cs typeface="Courier"/>
              <a:sym typeface="Courier"/>
            </a:endParaRP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httpd</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813594" y="5105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889794" y="2667001"/>
            <a:ext cx="11088183" cy="18288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smtClean="0">
                <a:latin typeface="Courier"/>
                <a:cs typeface="Courier"/>
              </a:rPr>
              <a:t>cookbooks/apache/recipes/default.rb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83319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smtClean="0">
                <a:sym typeface="Arial Bold" charset="0"/>
              </a:rPr>
              <a:t>Linux: Full </a:t>
            </a:r>
            <a:r>
              <a:rPr lang="en-US" sz="6000" dirty="0">
                <a:sym typeface="Arial Bold" charset="0"/>
              </a:rPr>
              <a:t>contents </a:t>
            </a:r>
            <a:r>
              <a:rPr lang="en-US" sz="6000" dirty="0" smtClean="0">
                <a:sym typeface="Arial Bold" charset="0"/>
              </a:rPr>
              <a:t>of the </a:t>
            </a:r>
            <a:r>
              <a:rPr lang="en-US" sz="6000" dirty="0" smtClean="0"/>
              <a:t>Apache </a:t>
            </a:r>
            <a:r>
              <a:rPr lang="en-US" sz="6000" dirty="0" smtClean="0">
                <a:sym typeface="Arial Bold" charset="0"/>
              </a:rPr>
              <a:t>recipe</a:t>
            </a:r>
            <a:endParaRPr lang="en-US" sz="6000" dirty="0">
              <a:sym typeface="Arial Bold" charset="0"/>
            </a:endParaRPr>
          </a:p>
        </p:txBody>
      </p:sp>
      <p:sp>
        <p:nvSpPr>
          <p:cNvPr id="2" name="Rectangle 1"/>
          <p:cNvSpPr/>
          <p:nvPr/>
        </p:nvSpPr>
        <p:spPr>
          <a:xfrm>
            <a:off x="271162" y="1600200"/>
            <a:ext cx="5571632" cy="523220"/>
          </a:xfrm>
          <a:prstGeom prst="rect">
            <a:avLst/>
          </a:prstGeom>
        </p:spPr>
        <p:txBody>
          <a:bodyPr wrap="none">
            <a:spAutoFit/>
          </a:bodyPr>
          <a:lstStyle/>
          <a:p>
            <a:r>
              <a:rPr lang="en-US" dirty="0" smtClean="0">
                <a:latin typeface="Courier"/>
                <a:cs typeface="Courier"/>
              </a:rPr>
              <a:t>apache</a:t>
            </a:r>
            <a:r>
              <a:rPr lang="en-US" dirty="0">
                <a:latin typeface="Courier"/>
                <a:cs typeface="Courier"/>
              </a:rPr>
              <a:t>/recipes/default.rb</a:t>
            </a:r>
            <a:endParaRPr lang="en-US" dirty="0">
              <a:latin typeface="Courier"/>
              <a:ea typeface="Courier"/>
              <a:cs typeface="Courier"/>
              <a:sym typeface="Courier"/>
            </a:endParaRPr>
          </a:p>
        </p:txBody>
      </p:sp>
      <p:sp>
        <p:nvSpPr>
          <p:cNvPr id="5" name="Rectangle 3"/>
          <p:cNvSpPr>
            <a:spLocks/>
          </p:cNvSpPr>
          <p:nvPr/>
        </p:nvSpPr>
        <p:spPr bwMode="auto">
          <a:xfrm>
            <a:off x="37" y="2184400"/>
            <a:ext cx="8662157" cy="66548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endParaRPr lang="en-US" sz="3000" dirty="0" smtClean="0">
              <a:latin typeface="Courier"/>
              <a:ea typeface="Courier"/>
              <a:cs typeface="Courier"/>
              <a:sym typeface="Courier"/>
            </a:endParaRPr>
          </a:p>
          <a:p>
            <a:endParaRPr lang="en-US" sz="3000" b="1" dirty="0" smtClean="0">
              <a:latin typeface="Courier"/>
              <a:ea typeface="Courier"/>
              <a:cs typeface="Courier"/>
              <a:sym typeface="Courier"/>
            </a:endParaRPr>
          </a:p>
          <a:p>
            <a:r>
              <a:rPr lang="en-US" sz="3300" b="1" dirty="0" smtClean="0">
                <a:latin typeface="Courier"/>
                <a:ea typeface="Courier"/>
                <a:cs typeface="Courier"/>
                <a:sym typeface="Courier"/>
              </a:rPr>
              <a:t>package </a:t>
            </a:r>
            <a:r>
              <a:rPr lang="en-US" sz="3300" b="1" dirty="0" smtClean="0">
                <a:solidFill>
                  <a:srgbClr val="BA2121"/>
                </a:solidFill>
                <a:latin typeface="Courier"/>
                <a:ea typeface="Courier"/>
                <a:cs typeface="Courier"/>
                <a:sym typeface="Courier"/>
              </a:rPr>
              <a:t>"</a:t>
            </a:r>
            <a:r>
              <a:rPr lang="en-US" sz="3300" b="1" dirty="0" err="1" smtClean="0">
                <a:solidFill>
                  <a:srgbClr val="BA2121"/>
                </a:solidFill>
                <a:latin typeface="Courier"/>
                <a:ea typeface="Courier"/>
                <a:cs typeface="Courier"/>
                <a:sym typeface="Courier"/>
              </a:rPr>
              <a:t>httpd</a:t>
            </a:r>
            <a:r>
              <a:rPr lang="en-US" sz="3300" b="1" dirty="0" smtClean="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cs typeface="Courier"/>
              </a:rPr>
              <a:t>  action </a:t>
            </a:r>
            <a:r>
              <a:rPr lang="en-US" sz="3300" b="1" dirty="0" smtClean="0">
                <a:latin typeface="Courier"/>
                <a:cs typeface="Courier"/>
              </a:rPr>
              <a:t>:install</a:t>
            </a:r>
            <a:endParaRPr lang="en-US" sz="3300" b="1" dirty="0">
              <a:latin typeface="Courier"/>
              <a:cs typeface="Courier"/>
            </a:endParaRPr>
          </a:p>
          <a:p>
            <a:r>
              <a:rPr lang="en-US" sz="3300" b="1" dirty="0" smtClean="0">
                <a:solidFill>
                  <a:srgbClr val="008000"/>
                </a:solidFill>
                <a:latin typeface="Courier"/>
                <a:ea typeface="Courier"/>
                <a:cs typeface="Courier"/>
                <a:sym typeface="Courier"/>
              </a:rPr>
              <a:t>end</a:t>
            </a:r>
            <a:endParaRPr lang="en-US" sz="3300" b="1" dirty="0">
              <a:solidFill>
                <a:srgbClr val="008000"/>
              </a:solidFill>
              <a:latin typeface="Courier"/>
              <a:ea typeface="Courier"/>
              <a:cs typeface="Courier"/>
              <a:sym typeface="Courier"/>
            </a:endParaRPr>
          </a:p>
          <a:p>
            <a:endParaRPr lang="en-US" sz="3300" b="1" dirty="0">
              <a:solidFill>
                <a:srgbClr val="008000"/>
              </a:solidFill>
              <a:latin typeface="Courier"/>
              <a:ea typeface="Courier"/>
              <a:cs typeface="Courier"/>
              <a:sym typeface="Courier"/>
            </a:endParaRPr>
          </a:p>
          <a:p>
            <a:r>
              <a:rPr lang="en-US" sz="3300" b="1" dirty="0" err="1">
                <a:latin typeface="Courier"/>
                <a:ea typeface="Courier"/>
                <a:cs typeface="Courier"/>
                <a:sym typeface="Courier"/>
              </a:rPr>
              <a:t>cookbook_file</a:t>
            </a:r>
            <a:r>
              <a:rPr lang="en-US" sz="3300" b="1" dirty="0">
                <a:latin typeface="Courier"/>
                <a:ea typeface="Courier"/>
                <a:cs typeface="Courier"/>
                <a:sym typeface="Courier"/>
              </a:rPr>
              <a:t> </a:t>
            </a:r>
            <a:r>
              <a:rPr lang="en-US" sz="3300" b="1" dirty="0">
                <a:solidFill>
                  <a:srgbClr val="BA2121"/>
                </a:solidFill>
                <a:latin typeface="Courier"/>
                <a:ea typeface="Courier"/>
                <a:cs typeface="Courier"/>
                <a:sym typeface="Courier"/>
              </a:rPr>
              <a:t>"/</a:t>
            </a:r>
            <a:r>
              <a:rPr lang="en-US" sz="3300" b="1" dirty="0" smtClean="0">
                <a:solidFill>
                  <a:srgbClr val="BA2121"/>
                </a:solidFill>
                <a:latin typeface="Courier"/>
                <a:ea typeface="Courier"/>
                <a:cs typeface="Courier"/>
                <a:sym typeface="Courier"/>
              </a:rPr>
              <a:t>var/www/html/</a:t>
            </a:r>
            <a:r>
              <a:rPr lang="en-US" sz="3300" b="1" dirty="0" err="1">
                <a:solidFill>
                  <a:srgbClr val="BA2121"/>
                </a:solidFill>
                <a:latin typeface="Courier"/>
                <a:ea typeface="Courier"/>
                <a:cs typeface="Courier"/>
                <a:sym typeface="Courier"/>
              </a:rPr>
              <a:t>index.html</a:t>
            </a:r>
            <a:r>
              <a:rPr lang="en-US" sz="3300" b="1" dirty="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ea typeface="Courier"/>
                <a:cs typeface="Courier"/>
                <a:sym typeface="Courier"/>
              </a:rPr>
              <a:t>  source </a:t>
            </a:r>
            <a:r>
              <a:rPr lang="en-US" sz="3300" b="1" dirty="0">
                <a:solidFill>
                  <a:srgbClr val="BA2121"/>
                </a:solidFill>
                <a:latin typeface="Courier"/>
                <a:ea typeface="Courier"/>
                <a:cs typeface="Courier"/>
                <a:sym typeface="Courier"/>
              </a:rPr>
              <a:t>"</a:t>
            </a:r>
            <a:r>
              <a:rPr lang="en-US" sz="3300" b="1" dirty="0" err="1">
                <a:solidFill>
                  <a:srgbClr val="BA2121"/>
                </a:solidFill>
                <a:latin typeface="Courier"/>
                <a:ea typeface="Courier"/>
                <a:cs typeface="Courier"/>
                <a:sym typeface="Courier"/>
              </a:rPr>
              <a:t>index.html</a:t>
            </a:r>
            <a:r>
              <a:rPr lang="en-US" sz="3300" b="1" dirty="0" smtClean="0">
                <a:solidFill>
                  <a:srgbClr val="BA2121"/>
                </a:solidFill>
                <a:latin typeface="Courier"/>
                <a:ea typeface="Courier"/>
                <a:cs typeface="Courier"/>
                <a:sym typeface="Courier"/>
              </a:rPr>
              <a:t>"</a:t>
            </a:r>
            <a:endParaRPr lang="en-US" sz="3300" b="1" dirty="0">
              <a:latin typeface="Courier"/>
              <a:ea typeface="Courier"/>
              <a:cs typeface="Courier"/>
              <a:sym typeface="Courier"/>
            </a:endParaRPr>
          </a:p>
          <a:p>
            <a:r>
              <a:rPr lang="en-US" sz="3300" b="1" dirty="0">
                <a:latin typeface="Courier"/>
                <a:ea typeface="Courier"/>
                <a:cs typeface="Courier"/>
                <a:sym typeface="Courier"/>
              </a:rPr>
              <a:t>  </a:t>
            </a:r>
            <a:r>
              <a:rPr lang="en-US" sz="3300" b="1" dirty="0" smtClean="0">
                <a:latin typeface="Courier"/>
                <a:ea typeface="Courier"/>
                <a:cs typeface="Courier"/>
                <a:sym typeface="Courier"/>
              </a:rPr>
              <a:t>mode   </a:t>
            </a:r>
            <a:r>
              <a:rPr lang="en-US" sz="3300" b="1" dirty="0">
                <a:solidFill>
                  <a:srgbClr val="BA2121"/>
                </a:solidFill>
                <a:latin typeface="Courier"/>
                <a:ea typeface="Courier"/>
                <a:cs typeface="Courier"/>
                <a:sym typeface="Courier"/>
              </a:rPr>
              <a:t>"</a:t>
            </a:r>
            <a:r>
              <a:rPr lang="en-US" sz="3300" b="1" dirty="0" smtClean="0">
                <a:solidFill>
                  <a:srgbClr val="BA2121"/>
                </a:solidFill>
                <a:latin typeface="Courier"/>
                <a:ea typeface="Courier"/>
                <a:cs typeface="Courier"/>
                <a:sym typeface="Courier"/>
              </a:rPr>
              <a:t>0644</a:t>
            </a:r>
            <a:r>
              <a:rPr lang="en-US" sz="3300" b="1" dirty="0">
                <a:solidFill>
                  <a:srgbClr val="BA2121"/>
                </a:solidFill>
                <a:latin typeface="Courier"/>
                <a:ea typeface="Courier"/>
                <a:cs typeface="Courier"/>
                <a:sym typeface="Courier"/>
              </a:rPr>
              <a:t>"</a:t>
            </a:r>
            <a:endParaRPr lang="en-US" sz="3300" b="1" dirty="0">
              <a:latin typeface="Courier"/>
              <a:ea typeface="Courier"/>
              <a:cs typeface="Courier"/>
              <a:sym typeface="Courier"/>
            </a:endParaRPr>
          </a:p>
          <a:p>
            <a:r>
              <a:rPr lang="en-US" sz="3300" b="1" dirty="0" smtClean="0">
                <a:solidFill>
                  <a:srgbClr val="008000"/>
                </a:solidFill>
                <a:latin typeface="Courier"/>
                <a:ea typeface="Courier"/>
                <a:cs typeface="Courier"/>
                <a:sym typeface="Courier"/>
              </a:rPr>
              <a:t>end</a:t>
            </a:r>
          </a:p>
          <a:p>
            <a:endParaRPr lang="en-US" sz="2400" b="1" dirty="0" smtClean="0">
              <a:solidFill>
                <a:srgbClr val="008000"/>
              </a:solidFill>
              <a:latin typeface="Courier"/>
              <a:ea typeface="Courier"/>
              <a:cs typeface="Courier"/>
              <a:sym typeface="Courier"/>
            </a:endParaRPr>
          </a:p>
          <a:p>
            <a:r>
              <a:rPr lang="en-US" sz="3300" b="1" dirty="0">
                <a:latin typeface="Courier"/>
                <a:ea typeface="Courier"/>
                <a:cs typeface="Courier"/>
                <a:sym typeface="Courier"/>
              </a:rPr>
              <a:t>service </a:t>
            </a:r>
            <a:r>
              <a:rPr lang="en-US" sz="3300" b="1" dirty="0">
                <a:solidFill>
                  <a:srgbClr val="BA2121"/>
                </a:solidFill>
                <a:latin typeface="Courier"/>
                <a:ea typeface="Courier"/>
                <a:cs typeface="Courier"/>
                <a:sym typeface="Courier"/>
              </a:rPr>
              <a:t>"</a:t>
            </a:r>
            <a:r>
              <a:rPr lang="en-US" sz="3300" b="1" dirty="0" err="1" smtClean="0">
                <a:solidFill>
                  <a:srgbClr val="BA2121"/>
                </a:solidFill>
                <a:latin typeface="Courier"/>
                <a:ea typeface="Courier"/>
                <a:cs typeface="Courier"/>
                <a:sym typeface="Courier"/>
              </a:rPr>
              <a:t>httpd</a:t>
            </a:r>
            <a:r>
              <a:rPr lang="en-US" sz="3300" b="1" dirty="0">
                <a:solidFill>
                  <a:srgbClr val="BA2121"/>
                </a:solidFill>
                <a:latin typeface="Courier"/>
                <a:ea typeface="Courier"/>
                <a:cs typeface="Courier"/>
                <a:sym typeface="Courier"/>
              </a:rPr>
              <a:t>"</a:t>
            </a:r>
            <a:r>
              <a:rPr lang="en-US" sz="3300" b="1" dirty="0" smtClean="0">
                <a:latin typeface="Courier"/>
                <a:ea typeface="Courier"/>
                <a:cs typeface="Courier"/>
                <a:sym typeface="Courier"/>
              </a:rPr>
              <a:t> </a:t>
            </a:r>
            <a:r>
              <a:rPr lang="en-US" sz="3300" b="1" dirty="0">
                <a:solidFill>
                  <a:srgbClr val="008000"/>
                </a:solidFill>
                <a:latin typeface="Courier"/>
                <a:ea typeface="Courier"/>
                <a:cs typeface="Courier"/>
                <a:sym typeface="Courier"/>
              </a:rPr>
              <a:t>do</a:t>
            </a:r>
            <a:endParaRPr lang="en-US" sz="3300" b="1" dirty="0">
              <a:latin typeface="Courier"/>
              <a:ea typeface="Courier"/>
              <a:cs typeface="Courier"/>
              <a:sym typeface="Courier"/>
            </a:endParaRPr>
          </a:p>
          <a:p>
            <a:r>
              <a:rPr lang="en-US" sz="3300" b="1" dirty="0">
                <a:latin typeface="Courier"/>
                <a:ea typeface="Courier"/>
                <a:cs typeface="Courier"/>
                <a:sym typeface="Courier"/>
              </a:rPr>
              <a:t>  action </a:t>
            </a:r>
            <a:r>
              <a:rPr lang="en-US" sz="3300" b="1" dirty="0">
                <a:solidFill>
                  <a:srgbClr val="666666"/>
                </a:solidFill>
                <a:latin typeface="Courier"/>
                <a:ea typeface="Courier"/>
                <a:cs typeface="Courier"/>
                <a:sym typeface="Courier"/>
              </a:rPr>
              <a:t>[</a:t>
            </a:r>
            <a:r>
              <a:rPr lang="en-US" sz="3300" b="1" dirty="0">
                <a:latin typeface="Courier"/>
                <a:ea typeface="Courier"/>
                <a:cs typeface="Courier"/>
                <a:sym typeface="Courier"/>
              </a:rPr>
              <a:t> </a:t>
            </a:r>
            <a:r>
              <a:rPr lang="en-US" sz="3300" b="1" dirty="0">
                <a:solidFill>
                  <a:srgbClr val="19177C"/>
                </a:solidFill>
                <a:latin typeface="Courier"/>
                <a:ea typeface="Courier"/>
                <a:cs typeface="Courier"/>
                <a:sym typeface="Courier"/>
              </a:rPr>
              <a:t>:enable</a:t>
            </a:r>
            <a:r>
              <a:rPr lang="en-US" sz="3300" b="1" dirty="0">
                <a:latin typeface="Courier"/>
                <a:ea typeface="Courier"/>
                <a:cs typeface="Courier"/>
                <a:sym typeface="Courier"/>
              </a:rPr>
              <a:t>, </a:t>
            </a:r>
            <a:r>
              <a:rPr lang="en-US" sz="3300" b="1" dirty="0">
                <a:solidFill>
                  <a:srgbClr val="19177C"/>
                </a:solidFill>
                <a:latin typeface="Courier"/>
                <a:ea typeface="Courier"/>
                <a:cs typeface="Courier"/>
                <a:sym typeface="Courier"/>
              </a:rPr>
              <a:t>:start</a:t>
            </a:r>
            <a:r>
              <a:rPr lang="en-US" sz="3300" b="1" dirty="0">
                <a:latin typeface="Courier"/>
                <a:ea typeface="Courier"/>
                <a:cs typeface="Courier"/>
                <a:sym typeface="Courier"/>
              </a:rPr>
              <a:t> ]</a:t>
            </a:r>
          </a:p>
          <a:p>
            <a:r>
              <a:rPr lang="en-US" sz="33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7" name="Rectangle 3"/>
          <p:cNvSpPr>
            <a:spLocks/>
          </p:cNvSpPr>
          <p:nvPr/>
        </p:nvSpPr>
        <p:spPr bwMode="auto">
          <a:xfrm>
            <a:off x="9119394" y="1511299"/>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apache/files/default/</a:t>
            </a:r>
            <a:r>
              <a:rPr lang="en-US" dirty="0" err="1" smtClean="0">
                <a:latin typeface="Courier"/>
                <a:ea typeface="Courier"/>
                <a:cs typeface="Courier"/>
                <a:sym typeface="Courier"/>
              </a:rPr>
              <a:t>index.html</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8814594" y="2133600"/>
            <a:ext cx="7214312" cy="4343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800" b="1" dirty="0">
                <a:solidFill>
                  <a:srgbClr val="008000"/>
                </a:solidFill>
                <a:latin typeface="Courier"/>
                <a:ea typeface="Courier"/>
                <a:cs typeface="Courier"/>
                <a:sym typeface="Courier"/>
              </a:rPr>
              <a:t>&lt;html&gt;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a:t>
            </a:r>
            <a:r>
              <a:rPr lang="en-US" sz="3800" b="1" dirty="0">
                <a:solidFill>
                  <a:srgbClr val="008000"/>
                </a:solidFill>
                <a:latin typeface="Courier"/>
                <a:ea typeface="Courier"/>
                <a:cs typeface="Courier"/>
                <a:sym typeface="Courier"/>
              </a:rPr>
              <a:t>body&gt;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a:t>
            </a:r>
            <a:r>
              <a:rPr lang="en-US" sz="3800" b="1" dirty="0">
                <a:solidFill>
                  <a:srgbClr val="008000"/>
                </a:solidFill>
                <a:latin typeface="Courier"/>
                <a:ea typeface="Courier"/>
                <a:cs typeface="Courier"/>
                <a:sym typeface="Courier"/>
              </a:rPr>
              <a:t>h1</a:t>
            </a:r>
            <a:r>
              <a:rPr lang="en-US" sz="3800" b="1" dirty="0" smtClean="0">
                <a:solidFill>
                  <a:srgbClr val="008000"/>
                </a:solidFill>
                <a:latin typeface="Courier"/>
                <a:ea typeface="Courier"/>
                <a:cs typeface="Courier"/>
                <a:sym typeface="Courier"/>
              </a:rPr>
              <a:t>&gt;</a:t>
            </a:r>
          </a:p>
          <a:p>
            <a:r>
              <a:rPr lang="en-US" sz="3800" b="1" dirty="0" smtClean="0">
                <a:solidFill>
                  <a:srgbClr val="008000"/>
                </a:solidFill>
                <a:latin typeface="Courier"/>
                <a:ea typeface="Courier"/>
                <a:cs typeface="Courier"/>
                <a:sym typeface="Courier"/>
              </a:rPr>
              <a:t>   </a:t>
            </a:r>
            <a:r>
              <a:rPr lang="en-US" sz="3800" dirty="0" smtClean="0">
                <a:solidFill>
                  <a:schemeClr val="tx1"/>
                </a:solidFill>
                <a:latin typeface="Courier"/>
                <a:ea typeface="Courier"/>
                <a:cs typeface="Courier"/>
                <a:sym typeface="Courier"/>
              </a:rPr>
              <a:t>Hello</a:t>
            </a:r>
            <a:r>
              <a:rPr lang="en-US" sz="3800" dirty="0">
                <a:solidFill>
                  <a:schemeClr val="tx1"/>
                </a:solidFill>
                <a:latin typeface="Courier"/>
                <a:ea typeface="Courier"/>
                <a:cs typeface="Courier"/>
                <a:sym typeface="Courier"/>
              </a:rPr>
              <a:t>, </a:t>
            </a:r>
            <a:r>
              <a:rPr lang="en-US" sz="3800" dirty="0" smtClean="0">
                <a:solidFill>
                  <a:schemeClr val="tx1"/>
                </a:solidFill>
                <a:latin typeface="Courier"/>
                <a:ea typeface="Courier"/>
                <a:cs typeface="Courier"/>
                <a:sym typeface="Courier"/>
              </a:rPr>
              <a:t>Linux World!      </a:t>
            </a:r>
          </a:p>
          <a:p>
            <a:r>
              <a:rPr lang="en-US" sz="3800" b="1" dirty="0" smtClean="0">
                <a:latin typeface="Courier"/>
                <a:ea typeface="Courier"/>
                <a:cs typeface="Courier"/>
                <a:sym typeface="Courier"/>
              </a:rPr>
              <a:t>  </a:t>
            </a:r>
            <a:r>
              <a:rPr lang="en-US" sz="3800" b="1" dirty="0" smtClean="0">
                <a:solidFill>
                  <a:srgbClr val="008000"/>
                </a:solidFill>
                <a:latin typeface="Courier"/>
                <a:ea typeface="Courier"/>
                <a:cs typeface="Courier"/>
                <a:sym typeface="Courier"/>
              </a:rPr>
              <a:t>&lt;/h1</a:t>
            </a:r>
            <a:r>
              <a:rPr lang="en-US" sz="3800" b="1" dirty="0">
                <a:solidFill>
                  <a:srgbClr val="008000"/>
                </a:solidFill>
                <a:latin typeface="Courier"/>
                <a:ea typeface="Courier"/>
                <a:cs typeface="Courier"/>
                <a:sym typeface="Courier"/>
              </a:rPr>
              <a:t>&gt;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 &lt;/body</a:t>
            </a:r>
            <a:r>
              <a:rPr lang="en-US" sz="3800" b="1" dirty="0">
                <a:solidFill>
                  <a:srgbClr val="008000"/>
                </a:solidFill>
                <a:latin typeface="Courier"/>
                <a:ea typeface="Courier"/>
                <a:cs typeface="Courier"/>
                <a:sym typeface="Courier"/>
              </a:rPr>
              <a:t>&gt;</a:t>
            </a:r>
            <a:endParaRPr lang="en-US" sz="3800" dirty="0">
              <a:solidFill>
                <a:schemeClr val="tx1"/>
              </a:solidFill>
              <a:latin typeface="Courier"/>
              <a:ea typeface="Courier"/>
              <a:cs typeface="Courier"/>
              <a:sym typeface="Courier"/>
            </a:endParaRPr>
          </a:p>
          <a:p>
            <a:r>
              <a:rPr lang="en-US" sz="3800" b="1" dirty="0" smtClean="0">
                <a:solidFill>
                  <a:srgbClr val="008000"/>
                </a:solidFill>
                <a:latin typeface="Courier"/>
                <a:ea typeface="Courier"/>
                <a:cs typeface="Courier"/>
                <a:sym typeface="Courier"/>
              </a:rPr>
              <a:t>&lt;/html&gt;</a:t>
            </a:r>
            <a:endParaRPr lang="en-US" sz="38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594012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knife </a:t>
            </a:r>
            <a:r>
              <a:rPr lang="en-US" sz="4800" dirty="0">
                <a:solidFill>
                  <a:srgbClr val="FFFFFF"/>
                </a:solidFill>
                <a:latin typeface="Courier" charset="0"/>
                <a:ea typeface="ＭＳ Ｐゴシック" charset="0"/>
                <a:cs typeface="Courier" charset="0"/>
                <a:sym typeface="Courier"/>
              </a:rPr>
              <a:t>cookbook upload </a:t>
            </a:r>
            <a:r>
              <a:rPr lang="en-US" sz="4800" dirty="0" smtClean="0">
                <a:solidFill>
                  <a:srgbClr val="FFFFFF"/>
                </a:solidFill>
                <a:latin typeface="Courier" charset="0"/>
                <a:ea typeface="ＭＳ Ｐゴシック" charset="0"/>
                <a:cs typeface="Courier" charset="0"/>
                <a:sym typeface="Courier"/>
              </a:rPr>
              <a:t>apache</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sz="5400" dirty="0" smtClean="0">
                <a:sym typeface="Arial Bold" charset="0"/>
              </a:rPr>
              <a:t>Linux Exercise</a:t>
            </a:r>
            <a:r>
              <a:rPr lang="en-US" sz="54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smtClean="0">
                <a:solidFill>
                  <a:srgbClr val="FFFFFF"/>
                </a:solidFill>
                <a:latin typeface="Courier" charset="0"/>
                <a:ea typeface="ＭＳ Ｐゴシック" charset="0"/>
                <a:cs typeface="Courier" charset="0"/>
                <a:sym typeface="Courier" charset="0"/>
              </a:rPr>
              <a:t>apache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2289503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56394" y="1936750"/>
            <a:ext cx="15622511"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t>
            </a:r>
            <a:r>
              <a:rPr lang="en-US" sz="3600" dirty="0" smtClean="0">
                <a:solidFill>
                  <a:srgbClr val="FFFFFF"/>
                </a:solidFill>
                <a:latin typeface="Courier" charset="0"/>
                <a:ea typeface="ＭＳ Ｐゴシック" charset="0"/>
                <a:cs typeface="Courier" charset="0"/>
                <a:sym typeface="Courier" charset="0"/>
              </a:rPr>
              <a:t>add &lt;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"recipe[apache]"</a:t>
            </a:r>
            <a:endParaRPr lang="en-US" sz="36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254000"/>
            <a:ext cx="14657233" cy="1117600"/>
          </a:xfrm>
          <a:ln/>
        </p:spPr>
        <p:txBody>
          <a:bodyPr/>
          <a:lstStyle/>
          <a:p>
            <a:r>
              <a:rPr lang="en-US" sz="4700" dirty="0" smtClean="0"/>
              <a:t>Linux Exercise</a:t>
            </a:r>
            <a:r>
              <a:rPr lang="en-US" sz="4700" dirty="0"/>
              <a:t>: </a:t>
            </a:r>
            <a:r>
              <a:rPr lang="en-US" sz="4700" dirty="0" smtClean="0"/>
              <a:t/>
            </a:r>
            <a:br>
              <a:rPr lang="en-US" sz="4700" dirty="0" smtClean="0"/>
            </a:br>
            <a:r>
              <a:rPr lang="en-US" sz="4700" dirty="0" smtClean="0"/>
              <a:t>Add the Apache recipe to the Linux test </a:t>
            </a:r>
            <a:r>
              <a:rPr lang="en-US" sz="4700" dirty="0" smtClean="0"/>
              <a:t>node's </a:t>
            </a:r>
            <a:r>
              <a:rPr lang="en-US" sz="4700" dirty="0"/>
              <a:t>run list</a:t>
            </a:r>
          </a:p>
        </p:txBody>
      </p:sp>
      <p:sp>
        <p:nvSpPr>
          <p:cNvPr id="461827" name="Rectangle 3"/>
          <p:cNvSpPr>
            <a:spLocks/>
          </p:cNvSpPr>
          <p:nvPr/>
        </p:nvSpPr>
        <p:spPr bwMode="auto">
          <a:xfrm>
            <a:off x="800178" y="4267200"/>
            <a:ext cx="14657232" cy="4203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run_list: recipe</a:t>
            </a:r>
            <a:r>
              <a:rPr lang="en-US" sz="4800" dirty="0" smtClean="0">
                <a:solidFill>
                  <a:srgbClr val="FFFFFF"/>
                </a:solidFill>
                <a:latin typeface="Courier" charset="0"/>
                <a:ea typeface="ＭＳ Ｐゴシック" charset="0"/>
                <a:cs typeface="Courier" charset="0"/>
                <a:sym typeface="Courier" charset="0"/>
              </a:rPr>
              <a:t>[apache]</a:t>
            </a:r>
            <a:endParaRPr lang="en-US" sz="4800" dirty="0">
              <a:solidFill>
                <a:srgbClr val="FFFFFF"/>
              </a:solidFill>
              <a:latin typeface="Courier" charset="0"/>
              <a:ea typeface="ＭＳ Ｐゴシック" charset="0"/>
              <a:cs typeface="Courier" charset="0"/>
              <a:sym typeface="Courier" charset="0"/>
            </a:endParaRPr>
          </a:p>
        </p:txBody>
      </p:sp>
      <p:sp>
        <p:nvSpPr>
          <p:cNvPr id="5" name="TextBox 4"/>
          <p:cNvSpPr txBox="1"/>
          <p:nvPr/>
        </p:nvSpPr>
        <p:spPr>
          <a:xfrm>
            <a:off x="2185109" y="3276600"/>
            <a:ext cx="10180316" cy="523220"/>
          </a:xfrm>
          <a:prstGeom prst="rect">
            <a:avLst/>
          </a:prstGeom>
          <a:noFill/>
        </p:spPr>
        <p:txBody>
          <a:bodyPr wrap="none" rtlCol="0">
            <a:spAutoFit/>
          </a:bodyPr>
          <a:lstStyle/>
          <a:p>
            <a:r>
              <a:rPr lang="en-US" b="1" dirty="0" smtClean="0">
                <a:solidFill>
                  <a:srgbClr val="FF0000"/>
                </a:solidFill>
              </a:rPr>
              <a:t>Use the </a:t>
            </a:r>
            <a:r>
              <a:rPr lang="en-US" b="1" dirty="0" err="1" smtClean="0">
                <a:solidFill>
                  <a:srgbClr val="FF0000"/>
                </a:solidFill>
              </a:rPr>
              <a:t>nodename</a:t>
            </a:r>
            <a:r>
              <a:rPr lang="en-US" b="1" dirty="0" smtClean="0">
                <a:solidFill>
                  <a:srgbClr val="FF0000"/>
                </a:solidFill>
              </a:rPr>
              <a:t> you defined, Do NOT use the hostname</a:t>
            </a:r>
            <a:endParaRPr lang="en-US" b="1" dirty="0">
              <a:solidFill>
                <a:srgbClr val="FF0000"/>
              </a:solidFill>
            </a:endParaRPr>
          </a:p>
        </p:txBody>
      </p:sp>
    </p:spTree>
    <p:extLst>
      <p:ext uri="{BB962C8B-B14F-4D97-AF65-F5344CB8AC3E}">
        <p14:creationId xmlns:p14="http://schemas.microsoft.com/office/powerpoint/2010/main" val="1608700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Linux Exercise: </a:t>
            </a:r>
            <a:br>
              <a:rPr lang="en-US" sz="4800" dirty="0" smtClean="0">
                <a:sym typeface="Rockwell" charset="0"/>
              </a:rPr>
            </a:br>
            <a:r>
              <a:rPr lang="en-US" sz="4800" dirty="0" smtClean="0">
                <a:sym typeface="Rockwell" charset="0"/>
              </a:rPr>
              <a:t>Run chef-client on your </a:t>
            </a:r>
            <a:r>
              <a:rPr lang="en-US" sz="4800" dirty="0">
                <a:sym typeface="Rockwell" charset="0"/>
              </a:rPr>
              <a:t>Linux test node</a:t>
            </a:r>
            <a:endParaRPr lang="en-US" sz="4800" dirty="0" smtClean="0">
              <a:sym typeface="Rockwell" charset="0"/>
            </a:endParaRPr>
          </a:p>
        </p:txBody>
      </p:sp>
      <p:sp>
        <p:nvSpPr>
          <p:cNvPr id="6" name="Rectangle 1"/>
          <p:cNvSpPr>
            <a:spLocks/>
          </p:cNvSpPr>
          <p:nvPr/>
        </p:nvSpPr>
        <p:spPr bwMode="auto">
          <a:xfrm>
            <a:off x="356394" y="2438400"/>
            <a:ext cx="15621000"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rgbClr val="FFFFFF"/>
                </a:solidFill>
                <a:latin typeface="Courier"/>
                <a:ea typeface="Courier"/>
                <a:cs typeface="Courier"/>
                <a:sym typeface="Courier"/>
              </a:rPr>
              <a:t>rn</a:t>
            </a:r>
            <a:r>
              <a:rPr lang="en-US" sz="3600" dirty="0" smtClean="0">
                <a:solidFill>
                  <a:srgbClr val="FFFFFF"/>
                </a:solidFill>
                <a:latin typeface="Courier"/>
                <a:ea typeface="Courier"/>
                <a:cs typeface="Courier"/>
                <a:sym typeface="Courier"/>
              </a:rPr>
              <a:t>&gt;$ chef-client</a:t>
            </a:r>
            <a:endParaRPr lang="en-US" sz="3600" dirty="0">
              <a:solidFill>
                <a:srgbClr val="FFFFFF"/>
              </a:solidFill>
              <a:latin typeface="Courier"/>
              <a:ea typeface="Courier"/>
              <a:cs typeface="Courier"/>
              <a:sym typeface="Courier"/>
            </a:endParaRPr>
          </a:p>
        </p:txBody>
      </p:sp>
      <p:sp>
        <p:nvSpPr>
          <p:cNvPr id="5" name="Rectangle 1"/>
          <p:cNvSpPr>
            <a:spLocks/>
          </p:cNvSpPr>
          <p:nvPr/>
        </p:nvSpPr>
        <p:spPr bwMode="auto">
          <a:xfrm>
            <a:off x="356394" y="1524000"/>
            <a:ext cx="15622511" cy="7620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3400" dirty="0" err="1" smtClean="0">
                <a:solidFill>
                  <a:srgbClr val="FFFFFF"/>
                </a:solidFill>
                <a:latin typeface="Courier" charset="0"/>
                <a:ea typeface="ＭＳ Ｐゴシック" charset="0"/>
                <a:cs typeface="Courier" charset="0"/>
                <a:sym typeface="Courier" charset="0"/>
              </a:rPr>
              <a:t>ws</a:t>
            </a:r>
            <a:r>
              <a:rPr lang="en-US" sz="3400" dirty="0" smtClean="0">
                <a:solidFill>
                  <a:srgbClr val="FFFFFF"/>
                </a:solidFill>
                <a:latin typeface="Courier" charset="0"/>
                <a:ea typeface="ＭＳ Ｐゴシック" charset="0"/>
                <a:cs typeface="Courier" charset="0"/>
                <a:sym typeface="Courier" charset="0"/>
              </a:rPr>
              <a:t>&gt; </a:t>
            </a:r>
            <a:r>
              <a:rPr lang="en-US" sz="3400" dirty="0">
                <a:solidFill>
                  <a:srgbClr val="FFFFFF"/>
                </a:solidFill>
                <a:latin typeface="Courier" charset="0"/>
                <a:ea typeface="ＭＳ Ｐゴシック" charset="0"/>
                <a:cs typeface="Courier" charset="0"/>
                <a:sym typeface="Courier" charset="0"/>
              </a:rPr>
              <a:t>knife node run_list </a:t>
            </a:r>
            <a:r>
              <a:rPr lang="en-US" sz="3400" dirty="0" smtClean="0">
                <a:solidFill>
                  <a:srgbClr val="FFFFFF"/>
                </a:solidFill>
                <a:latin typeface="Courier" charset="0"/>
                <a:ea typeface="ＭＳ Ｐゴシック" charset="0"/>
                <a:cs typeface="Courier" charset="0"/>
                <a:sym typeface="Courier" charset="0"/>
              </a:rPr>
              <a:t>add &lt;</a:t>
            </a:r>
            <a:r>
              <a:rPr lang="en-US" sz="3400" i="1" dirty="0" err="1" smtClean="0">
                <a:solidFill>
                  <a:srgbClr val="FFFFFF"/>
                </a:solidFill>
                <a:latin typeface="Courier" charset="0"/>
                <a:ea typeface="ＭＳ Ｐゴシック" charset="0"/>
                <a:cs typeface="Courier" charset="0"/>
                <a:sym typeface="Courier" charset="0"/>
              </a:rPr>
              <a:t>nodename</a:t>
            </a:r>
            <a:r>
              <a:rPr lang="en-US" sz="3400" dirty="0" smtClean="0">
                <a:solidFill>
                  <a:srgbClr val="FFFFFF"/>
                </a:solidFill>
                <a:latin typeface="Courier" charset="0"/>
                <a:ea typeface="ＭＳ Ｐゴシック" charset="0"/>
                <a:cs typeface="Courier" charset="0"/>
                <a:sym typeface="Courier" charset="0"/>
              </a:rPr>
              <a:t>&gt; "recipe[apache]"</a:t>
            </a:r>
            <a:endParaRPr lang="en-US" sz="3400" dirty="0">
              <a:solidFill>
                <a:srgbClr val="FFFFFF"/>
              </a:solidFill>
              <a:latin typeface="Courier" charset="0"/>
              <a:ea typeface="ＭＳ Ｐゴシック" charset="0"/>
              <a:cs typeface="Courier" charset="0"/>
              <a:sym typeface="Courier" charset="0"/>
            </a:endParaRPr>
          </a:p>
        </p:txBody>
      </p:sp>
      <p:sp>
        <p:nvSpPr>
          <p:cNvPr id="7" name="Rectangle 2"/>
          <p:cNvSpPr txBox="1">
            <a:spLocks noChangeArrowheads="1"/>
          </p:cNvSpPr>
          <p:nvPr/>
        </p:nvSpPr>
        <p:spPr bwMode="auto">
          <a:xfrm>
            <a:off x="356394" y="3429000"/>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Type in the URL for your test node into a web browser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994" y="4495800"/>
            <a:ext cx="10058400" cy="4343400"/>
          </a:xfrm>
          <a:prstGeom prst="rect">
            <a:avLst/>
          </a:prstGeom>
        </p:spPr>
      </p:pic>
    </p:spTree>
    <p:extLst>
      <p:ext uri="{BB962C8B-B14F-4D97-AF65-F5344CB8AC3E}">
        <p14:creationId xmlns:p14="http://schemas.microsoft.com/office/powerpoint/2010/main" val="243605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96656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Starting Chef Client, version 11.8.2[2014-01-06T07:06:00-05:00] INFO: *** Chef 11.8.2 ***[2014-01-06T07:06:00-05:00] INFO: Chef-client </a:t>
            </a:r>
            <a:r>
              <a:rPr lang="en-US" sz="2400" dirty="0" err="1">
                <a:solidFill>
                  <a:srgbClr val="FFFFFF"/>
                </a:solidFill>
                <a:latin typeface="Courier" charset="0"/>
                <a:ea typeface="ＭＳ Ｐゴシック" charset="0"/>
                <a:cs typeface="Courier" charset="0"/>
                <a:sym typeface="Courier" charset="0"/>
              </a:rPr>
              <a:t>pid</a:t>
            </a:r>
            <a:r>
              <a:rPr lang="en-US" sz="2400" dirty="0">
                <a:solidFill>
                  <a:srgbClr val="FFFFFF"/>
                </a:solidFill>
                <a:latin typeface="Courier" charset="0"/>
                <a:ea typeface="ＭＳ Ｐゴシック" charset="0"/>
                <a:cs typeface="Courier" charset="0"/>
                <a:sym typeface="Courier" charset="0"/>
              </a:rPr>
              <a:t>: 10781[2014-01-06T07:06:01-05:00] INFO: Run List is [recipe[apache]][2014-01-06T07:06:01-05:00] INFO: Run List expands to [apache][2014-01-06T07:06:01-05:00] INFO: Starting Chef Run for </a:t>
            </a:r>
            <a:r>
              <a:rPr lang="en-US" sz="2400" dirty="0" err="1" smtClean="0">
                <a:solidFill>
                  <a:srgbClr val="FFFFFF"/>
                </a:solidFill>
                <a:latin typeface="Courier" charset="0"/>
                <a:ea typeface="ＭＳ Ｐゴシック" charset="0"/>
                <a:cs typeface="Courier" charset="0"/>
                <a:sym typeface="Courier" charset="0"/>
              </a:rPr>
              <a:t>linuxnode</a:t>
            </a: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2014-01-06T07:06:01-05:00] INFO: Running start handlers[2014-01-06T07:06:01-05:00] INFO: Start handlers complete.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r>
              <a:rPr lang="en-US" dirty="0"/>
              <a:t>The run list is shown</a:t>
            </a:r>
          </a:p>
          <a:p>
            <a:r>
              <a:rPr lang="en-US" dirty="0"/>
              <a:t>The expanded Run List is the complete list, after nested roles are expanded</a:t>
            </a:r>
          </a:p>
        </p:txBody>
      </p:sp>
      <p:sp>
        <p:nvSpPr>
          <p:cNvPr id="5" name="Rectangle 3"/>
          <p:cNvSpPr>
            <a:spLocks/>
          </p:cNvSpPr>
          <p:nvPr/>
        </p:nvSpPr>
        <p:spPr bwMode="auto">
          <a:xfrm>
            <a:off x="6833394" y="3200400"/>
            <a:ext cx="6781800" cy="5334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48543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524000"/>
            <a:ext cx="14631830" cy="510540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charset="0"/>
                <a:ea typeface="ＭＳ Ｐゴシック" charset="0"/>
                <a:cs typeface="Courier" charset="0"/>
                <a:sym typeface="Courier" charset="0"/>
              </a:rPr>
              <a:t> *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 [2014-01-06T07:52:07-05:00] INFO: Processing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action create (apache::default line 17)[2014-01-06T07:52:07-05:00]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created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create new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updated file contents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 update content in file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from none to 03fb1d        --- /var/www/html/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2014-01-06 07:52:07.285214202 -0500        +++ /</a:t>
            </a:r>
            <a:r>
              <a:rPr lang="en-US" sz="2400" dirty="0" err="1">
                <a:solidFill>
                  <a:srgbClr val="FFFFFF"/>
                </a:solidFill>
                <a:latin typeface="Courier" charset="0"/>
                <a:ea typeface="ＭＳ Ｐゴシック" charset="0"/>
                <a:cs typeface="Courier" charset="0"/>
                <a:sym typeface="Courier" charset="0"/>
              </a:rPr>
              <a:t>tmp</a:t>
            </a:r>
            <a:r>
              <a:rPr lang="en-US" sz="2400" dirty="0">
                <a:solidFill>
                  <a:srgbClr val="FFFFFF"/>
                </a:solidFill>
                <a:latin typeface="Courier" charset="0"/>
                <a:ea typeface="ＭＳ Ｐゴシック" charset="0"/>
                <a:cs typeface="Courier" charset="0"/>
                <a:sym typeface="Courier" charset="0"/>
              </a:rPr>
              <a:t>/.index.html20140106-10796-1kxknbg	2014-01-06 07:52:07.868365963 -0500        @@ -1 +1,6 @@        +&lt;html&gt;        +&lt;body&gt;        +  &lt;h1&gt;Hello, world!&lt;/h1&gt;        +&lt;/body&gt;        +&lt;/html&gt;[2014-01-06T07:52:07-05:00] INFO: cookbook_file[/var/www/html/</a:t>
            </a:r>
            <a:r>
              <a:rPr lang="en-US" sz="2400" dirty="0" err="1">
                <a:solidFill>
                  <a:srgbClr val="FFFFFF"/>
                </a:solidFill>
                <a:latin typeface="Courier" charset="0"/>
                <a:ea typeface="ＭＳ Ｐゴシック" charset="0"/>
                <a:cs typeface="Courier" charset="0"/>
                <a:sym typeface="Courier" charset="0"/>
              </a:rPr>
              <a:t>index.html</a:t>
            </a:r>
            <a:r>
              <a:rPr lang="en-US" sz="2400" dirty="0">
                <a:solidFill>
                  <a:srgbClr val="FFFFFF"/>
                </a:solidFill>
                <a:latin typeface="Courier" charset="0"/>
                <a:ea typeface="ＭＳ Ｐゴシック" charset="0"/>
                <a:cs typeface="Courier" charset="0"/>
                <a:sym typeface="Courier" charset="0"/>
              </a:rPr>
              <a:t>] mode changed to 644    - change mode from '' to '0644'    - restore </a:t>
            </a:r>
            <a:r>
              <a:rPr lang="en-US" sz="2400" dirty="0" err="1">
                <a:solidFill>
                  <a:srgbClr val="FFFFFF"/>
                </a:solidFill>
                <a:latin typeface="Courier" charset="0"/>
                <a:ea typeface="ＭＳ Ｐゴシック" charset="0"/>
                <a:cs typeface="Courier" charset="0"/>
                <a:sym typeface="Courier" charset="0"/>
              </a:rPr>
              <a:t>selinux</a:t>
            </a:r>
            <a:r>
              <a:rPr lang="en-US" sz="2400" dirty="0">
                <a:solidFill>
                  <a:srgbClr val="FFFFFF"/>
                </a:solidFill>
                <a:latin typeface="Courier" charset="0"/>
                <a:ea typeface="ＭＳ Ｐゴシック" charset="0"/>
                <a:cs typeface="Courier" charset="0"/>
                <a:sym typeface="Courier" charset="0"/>
              </a:rPr>
              <a:t> security context</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Linux: 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6705600"/>
            <a:ext cx="14657232" cy="2728609"/>
          </a:xfrm>
        </p:spPr>
        <p:txBody>
          <a:bodyPr/>
          <a:lstStyle/>
          <a:p>
            <a:r>
              <a:rPr lang="en-US" sz="3200" dirty="0"/>
              <a:t>Checks for an </a:t>
            </a:r>
            <a:r>
              <a:rPr lang="en-US" sz="3200" dirty="0" err="1"/>
              <a:t>index.html</a:t>
            </a:r>
            <a:r>
              <a:rPr lang="en-US" sz="3200" dirty="0"/>
              <a:t> file</a:t>
            </a:r>
          </a:p>
          <a:p>
            <a:pPr>
              <a:spcBef>
                <a:spcPts val="800"/>
              </a:spcBef>
            </a:pPr>
            <a:r>
              <a:rPr lang="en-US" sz="3200" dirty="0"/>
              <a:t>There is already one in place, backup the file</a:t>
            </a:r>
          </a:p>
          <a:p>
            <a:pPr>
              <a:spcBef>
                <a:spcPts val="800"/>
              </a:spcBef>
            </a:pPr>
            <a:r>
              <a:rPr lang="en-US" sz="3200" dirty="0"/>
              <a:t>Set permissions on the file</a:t>
            </a:r>
          </a:p>
          <a:p>
            <a:pPr>
              <a:spcBef>
                <a:spcPts val="800"/>
              </a:spcBef>
            </a:pPr>
            <a:r>
              <a:rPr lang="en-US" sz="3200" dirty="0"/>
              <a:t>A diff of the written file is shown with the modified lines called out</a:t>
            </a:r>
          </a:p>
        </p:txBody>
      </p:sp>
      <p:sp>
        <p:nvSpPr>
          <p:cNvPr id="5" name="Rectangle 3"/>
          <p:cNvSpPr>
            <a:spLocks/>
          </p:cNvSpPr>
          <p:nvPr/>
        </p:nvSpPr>
        <p:spPr bwMode="auto">
          <a:xfrm>
            <a:off x="889794" y="1524000"/>
            <a:ext cx="10515600"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889794" y="5105400"/>
            <a:ext cx="14325600" cy="12954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88027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a:t>
            </a:r>
            <a:r>
              <a:rPr lang="en-US" sz="2400" dirty="0" smtClean="0">
                <a:solidFill>
                  <a:srgbClr val="FFFFFF"/>
                </a:solidFill>
                <a:latin typeface="Courier"/>
                <a:ea typeface="Courier"/>
                <a:cs typeface="Courier"/>
                <a:sym typeface="Courier"/>
              </a:rPr>
              <a:t>4/4 </a:t>
            </a:r>
            <a:r>
              <a:rPr lang="en-US" sz="2400" dirty="0">
                <a:solidFill>
                  <a:srgbClr val="FFFFFF"/>
                </a:solidFill>
                <a:latin typeface="Courier"/>
                <a:ea typeface="Courier"/>
                <a:cs typeface="Courier"/>
                <a:sym typeface="Courier"/>
              </a:rPr>
              <a:t>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
        <p:nvSpPr>
          <p:cNvPr id="5" name="Rectangle 2"/>
          <p:cNvSpPr>
            <a:spLocks/>
          </p:cNvSpPr>
          <p:nvPr/>
        </p:nvSpPr>
        <p:spPr bwMode="auto">
          <a:xfrm>
            <a:off x="7138194" y="2057400"/>
            <a:ext cx="76962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6" name="Rectangle 2"/>
          <p:cNvSpPr>
            <a:spLocks/>
          </p:cNvSpPr>
          <p:nvPr/>
        </p:nvSpPr>
        <p:spPr bwMode="auto">
          <a:xfrm>
            <a:off x="889794" y="3200400"/>
            <a:ext cx="8229600" cy="4572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704831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3808275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297180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a:t>
            </a:r>
          </a:p>
          <a:p>
            <a:r>
              <a:rPr lang="en-US" sz="2000" dirty="0">
                <a:solidFill>
                  <a:srgbClr val="FFFFFF"/>
                </a:solidFill>
                <a:latin typeface="Courier"/>
                <a:ea typeface="Courier"/>
                <a:cs typeface="Courier"/>
                <a:sym typeface="Courier"/>
              </a:rPr>
              <a:t>[2014-02-24T06:25:33-08:00]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a:t>
            </a:r>
          </a:p>
          <a:p>
            <a:r>
              <a:rPr lang="en-US" sz="2000" dirty="0">
                <a:solidFill>
                  <a:srgbClr val="FFFFFF"/>
                </a:solidFill>
                <a:latin typeface="Courier"/>
                <a:ea typeface="Courier"/>
                <a:cs typeface="Courier"/>
                <a:sym typeface="Courier"/>
              </a:rPr>
              <a:t>[2014-02-24T06:25:33-08:00]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a:xfrm>
            <a:off x="432594" y="177800"/>
            <a:ext cx="15392399" cy="1117600"/>
          </a:xfrm>
        </p:spPr>
        <p:txBody>
          <a:bodyPr/>
          <a:lstStyle/>
          <a:p>
            <a:pPr eaLnBrk="1" hangingPunct="1">
              <a:defRPr/>
            </a:pPr>
            <a:r>
              <a:rPr lang="en-US" sz="6200" dirty="0" smtClean="0"/>
              <a:t>Linux </a:t>
            </a:r>
            <a:r>
              <a:rPr lang="en-US" sz="6200" dirty="0" smtClean="0">
                <a:sym typeface="Arial Bold" charset="0"/>
              </a:rPr>
              <a:t>Exercise: Re-run the Chef Client Run</a:t>
            </a:r>
            <a:endParaRPr lang="en-US" sz="6200" dirty="0">
              <a:sym typeface="Arial Bold" charset="0"/>
            </a:endParaRPr>
          </a:p>
        </p:txBody>
      </p:sp>
      <p:sp>
        <p:nvSpPr>
          <p:cNvPr id="219140" name="Rectangle 3"/>
          <p:cNvSpPr>
            <a:spLocks noGrp="1" noChangeArrowheads="1"/>
          </p:cNvSpPr>
          <p:nvPr>
            <p:ph type="body" idx="1"/>
          </p:nvPr>
        </p:nvSpPr>
        <p:spPr>
          <a:xfrm>
            <a:off x="800178" y="7099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
        <p:nvSpPr>
          <p:cNvPr id="5" name="Rectangle 3"/>
          <p:cNvSpPr>
            <a:spLocks/>
          </p:cNvSpPr>
          <p:nvPr/>
        </p:nvSpPr>
        <p:spPr bwMode="auto">
          <a:xfrm>
            <a:off x="912833" y="57848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889794" y="4565650"/>
            <a:ext cx="2415361" cy="4572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7" name="Rectangle 1"/>
          <p:cNvSpPr>
            <a:spLocks/>
          </p:cNvSpPr>
          <p:nvPr/>
        </p:nvSpPr>
        <p:spPr bwMode="auto">
          <a:xfrm>
            <a:off x="812880" y="1524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charset="0"/>
              </a:rPr>
              <a:t>rn</a:t>
            </a:r>
            <a:r>
              <a:rPr lang="en-US" sz="4800" dirty="0" smtClean="0">
                <a:solidFill>
                  <a:srgbClr val="FFFFFF"/>
                </a:solidFill>
                <a:latin typeface="Courier" charset="0"/>
                <a:ea typeface="ＭＳ Ｐゴシック" charset="0"/>
                <a:cs typeface="Courier" charset="0"/>
                <a:sym typeface="Courier" charset="0"/>
              </a:rPr>
              <a:t>&gt; chef-client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8803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388809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add a recipe to the </a:t>
            </a:r>
            <a:r>
              <a:rPr lang="en-US" dirty="0" smtClean="0"/>
              <a:t>node's </a:t>
            </a:r>
            <a:r>
              <a:rPr lang="en-US" dirty="0" err="1" smtClean="0"/>
              <a:t>run_list</a:t>
            </a:r>
            <a:r>
              <a:rPr lang="en-US" dirty="0" smtClean="0"/>
              <a:t>?</a:t>
            </a:r>
          </a:p>
        </p:txBody>
      </p:sp>
    </p:spTree>
    <p:extLst>
      <p:ext uri="{BB962C8B-B14F-4D97-AF65-F5344CB8AC3E}">
        <p14:creationId xmlns:p14="http://schemas.microsoft.com/office/powerpoint/2010/main" val="1114897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pPr>
              <a:defRPr/>
            </a:pPr>
            <a:r>
              <a:rPr lang="en-US" dirty="0"/>
              <a:t>Writing an </a:t>
            </a:r>
            <a:r>
              <a:rPr lang="en-US" dirty="0" smtClean="0"/>
              <a:t>IIS cookbook for Windows nodes</a:t>
            </a:r>
            <a:endParaRPr lang="en-US" dirty="0">
              <a:sym typeface="Arial" charset="0"/>
            </a:endParaRPr>
          </a:p>
        </p:txBody>
      </p:sp>
    </p:spTree>
    <p:extLst>
      <p:ext uri="{BB962C8B-B14F-4D97-AF65-F5344CB8AC3E}">
        <p14:creationId xmlns:p14="http://schemas.microsoft.com/office/powerpoint/2010/main" val="8549959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879603"/>
            <a:ext cx="14948521" cy="6731000"/>
          </a:xfrm>
        </p:spPr>
        <p:txBody>
          <a:bodyPr/>
          <a:lstStyle/>
          <a:p>
            <a:pPr marL="914400" indent="-914400" eaLnBrk="1" hangingPunct="1">
              <a:buFont typeface="+mj-lt"/>
              <a:buAutoNum type="arabicPeriod"/>
            </a:pPr>
            <a:r>
              <a:rPr lang="en-US" b="1" dirty="0" smtClean="0"/>
              <a:t>Install</a:t>
            </a:r>
            <a:r>
              <a:rPr lang="en-US" dirty="0" smtClean="0"/>
              <a:t> IIS on the node</a:t>
            </a:r>
            <a:br>
              <a:rPr lang="en-US" dirty="0" smtClean="0"/>
            </a:br>
            <a:r>
              <a:rPr lang="en-US" dirty="0" smtClean="0"/>
              <a:t> </a:t>
            </a:r>
          </a:p>
          <a:p>
            <a:pPr marL="914400" indent="-914400" eaLnBrk="1" hangingPunct="1">
              <a:buFont typeface="+mj-lt"/>
              <a:buAutoNum type="arabicPeriod"/>
            </a:pPr>
            <a:r>
              <a:rPr lang="en-US" b="1" dirty="0" smtClean="0"/>
              <a:t>Start</a:t>
            </a:r>
            <a:r>
              <a:rPr lang="en-US" dirty="0" smtClean="0"/>
              <a:t> IIS on the node, and </a:t>
            </a:r>
            <a:r>
              <a:rPr lang="en-US" b="1" dirty="0" smtClean="0"/>
              <a:t>configure</a:t>
            </a:r>
            <a:r>
              <a:rPr lang="en-US" dirty="0" smtClean="0"/>
              <a:t> IIS to start upon reboot</a:t>
            </a:r>
            <a:br>
              <a:rPr lang="en-US" dirty="0" smtClean="0"/>
            </a:br>
            <a:endParaRPr lang="en-US" dirty="0" smtClean="0"/>
          </a:p>
          <a:p>
            <a:pPr marL="914400" indent="-914400" eaLnBrk="1" hangingPunct="1">
              <a:buFont typeface="+mj-lt"/>
              <a:buAutoNum type="arabicPeriod"/>
            </a:pPr>
            <a:r>
              <a:rPr lang="en-US" b="1" dirty="0" smtClean="0"/>
              <a:t>Write out </a:t>
            </a:r>
            <a:r>
              <a:rPr lang="en-US" dirty="0" smtClean="0"/>
              <a:t>the home page, to the location where IIS expects to find it</a:t>
            </a:r>
            <a:endParaRPr lang="en-US" dirty="0"/>
          </a:p>
          <a:p>
            <a:pPr marL="0" indent="0">
              <a:spcBef>
                <a:spcPts val="1138"/>
              </a:spcBef>
              <a:buNone/>
            </a:pPr>
            <a:endParaRPr lang="en-US" sz="4800" b="1" dirty="0"/>
          </a:p>
        </p:txBody>
      </p:sp>
    </p:spTree>
    <p:extLst>
      <p:ext uri="{BB962C8B-B14F-4D97-AF65-F5344CB8AC3E}">
        <p14:creationId xmlns:p14="http://schemas.microsoft.com/office/powerpoint/2010/main" val="2306510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21843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chef-repo</a:t>
            </a:r>
          </a:p>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a:xfrm>
            <a:off x="356395" y="177800"/>
            <a:ext cx="15621000" cy="1117600"/>
          </a:xfrm>
        </p:spPr>
        <p:txBody>
          <a:bodyPr/>
          <a:lstStyle/>
          <a:p>
            <a:r>
              <a:rPr lang="en-US" sz="6200" dirty="0" smtClean="0">
                <a:sym typeface="Arial Bold" charset="0"/>
              </a:rPr>
              <a:t>Windows Exercise:  Create a new Cookbook</a:t>
            </a:r>
            <a:endParaRPr lang="en-US" sz="6200" dirty="0">
              <a:sym typeface="Arial Bold" charset="0"/>
            </a:endParaRPr>
          </a:p>
        </p:txBody>
      </p:sp>
      <p:sp>
        <p:nvSpPr>
          <p:cNvPr id="176132" name="Rectangle 3"/>
          <p:cNvSpPr>
            <a:spLocks noGrp="1" noChangeArrowheads="1"/>
          </p:cNvSpPr>
          <p:nvPr>
            <p:ph idx="1"/>
          </p:nvPr>
        </p:nvSpPr>
        <p:spPr>
          <a:xfrm>
            <a:off x="812880" y="4343400"/>
            <a:ext cx="14631830" cy="3824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41010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928042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sz="6200" dirty="0" smtClean="0">
                <a:sym typeface="Arial Bold" charset="0"/>
              </a:rPr>
              <a:t>Exercise</a:t>
            </a:r>
            <a:r>
              <a:rPr lang="en-US" sz="6200" dirty="0">
                <a:sym typeface="Arial Bold" charset="0"/>
              </a:rPr>
              <a:t>:  Explore the cookbook</a:t>
            </a:r>
          </a:p>
        </p:txBody>
      </p:sp>
      <p:sp>
        <p:nvSpPr>
          <p:cNvPr id="177156" name="Rectangle 3"/>
          <p:cNvSpPr>
            <a:spLocks noGrp="1" noChangeArrowheads="1"/>
          </p:cNvSpPr>
          <p:nvPr>
            <p:ph idx="1"/>
          </p:nvPr>
        </p:nvSpPr>
        <p:spPr>
          <a:xfrm>
            <a:off x="800273" y="4038600"/>
            <a:ext cx="14657233" cy="4800600"/>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412 Jan 24 21:25 </a:t>
            </a:r>
            <a:r>
              <a:rPr lang="en-US" sz="2400" dirty="0" err="1">
                <a:solidFill>
                  <a:schemeClr val="bg1"/>
                </a:solidFill>
                <a:latin typeface="Courier"/>
                <a:cs typeface="Courier"/>
              </a:rPr>
              <a:t>CHANGELOG.md</a:t>
            </a:r>
            <a:endParaRPr lang="en-US" sz="2400" dirty="0">
              <a:solidFill>
                <a:schemeClr val="bg1"/>
              </a:solidFill>
              <a:latin typeface="Courier"/>
              <a:cs typeface="Courier"/>
            </a:endParaRPr>
          </a:p>
          <a:p>
            <a:pPr marL="0" indent="0">
              <a:buNone/>
            </a:pPr>
            <a:r>
              <a:rPr lang="en-US" sz="2400" dirty="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1447 Jan 24 21:25 </a:t>
            </a:r>
            <a:r>
              <a:rPr lang="en-US" sz="2400" dirty="0" err="1">
                <a:solidFill>
                  <a:schemeClr val="bg1"/>
                </a:solidFill>
                <a:latin typeface="Courier"/>
                <a:cs typeface="Courier"/>
              </a:rPr>
              <a:t>README.md</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attributes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definitions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files</a:t>
            </a:r>
          </a:p>
          <a:p>
            <a:pPr marL="0" indent="0">
              <a:buNone/>
            </a:pPr>
            <a:r>
              <a:rPr lang="en-US" sz="2400" dirty="0" smtClean="0">
                <a:solidFill>
                  <a:schemeClr val="bg1"/>
                </a:solidFill>
                <a:latin typeface="Courier"/>
                <a:cs typeface="Courier"/>
              </a:rPr>
              <a:t>-</a:t>
            </a:r>
            <a:r>
              <a:rPr lang="en-US" sz="2400" dirty="0" err="1">
                <a:solidFill>
                  <a:schemeClr val="bg1"/>
                </a:solidFill>
                <a:latin typeface="Courier"/>
                <a:cs typeface="Courier"/>
              </a:rPr>
              <a:t>rw</a:t>
            </a:r>
            <a:r>
              <a:rPr lang="en-US" sz="2400" dirty="0">
                <a:solidFill>
                  <a:schemeClr val="bg1"/>
                </a:solidFill>
                <a:latin typeface="Courier"/>
                <a:cs typeface="Courier"/>
              </a:rPr>
              <a:t>-r--r--   1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276 Jan 24 21:25 </a:t>
            </a:r>
            <a:r>
              <a:rPr lang="en-US" sz="2400" dirty="0" err="1">
                <a:solidFill>
                  <a:schemeClr val="bg1"/>
                </a:solidFill>
                <a:latin typeface="Courier"/>
                <a:cs typeface="Courier"/>
              </a:rPr>
              <a:t>metadata.rb</a:t>
            </a:r>
            <a:endParaRPr lang="en-US" sz="2400" dirty="0">
              <a:solidFill>
                <a:schemeClr val="bg1"/>
              </a:solidFill>
              <a:latin typeface="Courier"/>
              <a:cs typeface="Courier"/>
            </a:endParaRP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2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68 Jan 24 21:25 providers</a:t>
            </a:r>
          </a:p>
          <a:p>
            <a:pPr marL="0" indent="0">
              <a:buNone/>
            </a:pPr>
            <a:r>
              <a:rPr lang="en-US" sz="2400" dirty="0" err="1">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recipes</a:t>
            </a:r>
          </a:p>
          <a:p>
            <a:pPr marL="0" indent="0">
              <a:buNone/>
            </a:pPr>
            <a:r>
              <a:rPr lang="en-US" sz="2400" dirty="0" err="1" smtClean="0">
                <a:solidFill>
                  <a:schemeClr val="bg1"/>
                </a:solidFill>
                <a:latin typeface="Courier"/>
                <a:cs typeface="Courier"/>
              </a:rPr>
              <a:t>drwxr</a:t>
            </a:r>
            <a:r>
              <a:rPr lang="en-US" sz="2400" dirty="0">
                <a:solidFill>
                  <a:schemeClr val="bg1"/>
                </a:solidFill>
                <a:latin typeface="Courier"/>
                <a:cs typeface="Courier"/>
              </a:rPr>
              <a:t>-</a:t>
            </a:r>
            <a:r>
              <a:rPr lang="en-US" sz="2400" dirty="0" err="1">
                <a:solidFill>
                  <a:schemeClr val="bg1"/>
                </a:solidFill>
                <a:latin typeface="Courier"/>
                <a:cs typeface="Courier"/>
              </a:rPr>
              <a:t>xr</a:t>
            </a:r>
            <a:r>
              <a:rPr lang="en-US" sz="2400" dirty="0">
                <a:solidFill>
                  <a:schemeClr val="bg1"/>
                </a:solidFill>
                <a:latin typeface="Courier"/>
                <a:cs typeface="Courier"/>
              </a:rPr>
              <a:t>-x   3 </a:t>
            </a:r>
            <a:r>
              <a:rPr lang="en-US" sz="2400" dirty="0" err="1">
                <a:solidFill>
                  <a:schemeClr val="bg1"/>
                </a:solidFill>
                <a:latin typeface="Courier"/>
                <a:cs typeface="Courier"/>
              </a:rPr>
              <a:t>opscode</a:t>
            </a:r>
            <a:r>
              <a:rPr lang="en-US" sz="2400" dirty="0">
                <a:solidFill>
                  <a:schemeClr val="bg1"/>
                </a:solidFill>
                <a:latin typeface="Courier"/>
                <a:cs typeface="Courier"/>
              </a:rPr>
              <a:t>  </a:t>
            </a:r>
            <a:r>
              <a:rPr lang="en-US" sz="2400" dirty="0" err="1">
                <a:solidFill>
                  <a:schemeClr val="bg1"/>
                </a:solidFill>
                <a:latin typeface="Courier"/>
                <a:cs typeface="Courier"/>
              </a:rPr>
              <a:t>opscode</a:t>
            </a:r>
            <a:r>
              <a:rPr lang="en-US" sz="2400" dirty="0">
                <a:solidFill>
                  <a:schemeClr val="bg1"/>
                </a:solidFill>
                <a:latin typeface="Courier"/>
                <a:cs typeface="Courier"/>
              </a:rPr>
              <a:t>   102 Jan 24 21:25 templates</a:t>
            </a:r>
          </a:p>
        </p:txBody>
      </p:sp>
      <p:sp>
        <p:nvSpPr>
          <p:cNvPr id="5" name="Rectangle 1"/>
          <p:cNvSpPr>
            <a:spLocks/>
          </p:cNvSpPr>
          <p:nvPr/>
        </p:nvSpPr>
        <p:spPr bwMode="auto">
          <a:xfrm>
            <a:off x="0" y="2057400"/>
            <a:ext cx="7747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dir</a:t>
            </a:r>
            <a:r>
              <a:rPr lang="en-US" sz="3600" dirty="0" smtClean="0">
                <a:solidFill>
                  <a:srgbClr val="FFFFFF"/>
                </a:solidFill>
                <a:latin typeface="Courier"/>
                <a:ea typeface="Courier"/>
                <a:cs typeface="Courier"/>
                <a:sym typeface="Courier"/>
              </a:rPr>
              <a:t>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6" name="Rectangle 1"/>
          <p:cNvSpPr>
            <a:spLocks/>
          </p:cNvSpPr>
          <p:nvPr/>
        </p:nvSpPr>
        <p:spPr bwMode="auto">
          <a:xfrm>
            <a:off x="7976394" y="2057400"/>
            <a:ext cx="82811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 </a:t>
            </a:r>
          </a:p>
          <a:p>
            <a:r>
              <a:rPr lang="en-US" sz="3600" dirty="0" err="1" smtClean="0">
                <a:solidFill>
                  <a:srgbClr val="FFFFFF"/>
                </a:solidFill>
                <a:latin typeface="Courier"/>
                <a:ea typeface="Courier"/>
                <a:cs typeface="Courier"/>
                <a:sym typeface="Courier"/>
              </a:rPr>
              <a:t>ws</a:t>
            </a:r>
            <a:r>
              <a:rPr lang="en-US" sz="3600" dirty="0" smtClean="0">
                <a:solidFill>
                  <a:srgbClr val="FFFFFF"/>
                </a:solidFill>
                <a:latin typeface="Courier"/>
                <a:ea typeface="Courier"/>
                <a:cs typeface="Courier"/>
                <a:sym typeface="Courier"/>
              </a:rPr>
              <a:t>&gt; </a:t>
            </a:r>
            <a:r>
              <a:rPr lang="en-US" sz="3600" dirty="0" err="1" smtClean="0">
                <a:solidFill>
                  <a:srgbClr val="FFFFFF"/>
                </a:solidFill>
                <a:latin typeface="Courier"/>
                <a:ea typeface="Courier"/>
                <a:cs typeface="Courier"/>
                <a:sym typeface="Courier"/>
              </a:rPr>
              <a:t>ls</a:t>
            </a:r>
            <a:r>
              <a:rPr lang="en-US" sz="3600" dirty="0" smtClean="0">
                <a:solidFill>
                  <a:srgbClr val="FFFFFF"/>
                </a:solidFill>
                <a:latin typeface="Courier"/>
                <a:ea typeface="Courier"/>
                <a:cs typeface="Courier"/>
                <a:sym typeface="Courier"/>
              </a:rPr>
              <a:t> –l cookbooks/</a:t>
            </a:r>
            <a:r>
              <a:rPr lang="en-US" sz="3600" dirty="0" err="1" smtClean="0">
                <a:solidFill>
                  <a:srgbClr val="FFFFFF"/>
                </a:solidFill>
                <a:latin typeface="Courier"/>
                <a:ea typeface="Courier"/>
                <a:cs typeface="Courier"/>
                <a:sym typeface="Courier"/>
              </a:rPr>
              <a:t>iis_demo</a:t>
            </a:r>
            <a:endParaRPr lang="en-US" sz="3600" dirty="0">
              <a:solidFill>
                <a:srgbClr val="FFFFFF"/>
              </a:solidFill>
              <a:latin typeface="Courier"/>
              <a:ea typeface="Courier"/>
              <a:cs typeface="Courier"/>
              <a:sym typeface="Courier"/>
            </a:endParaRPr>
          </a:p>
          <a:p>
            <a:endParaRPr lang="en-US" sz="3600" dirty="0">
              <a:solidFill>
                <a:srgbClr val="FFFFFF"/>
              </a:solidFill>
              <a:latin typeface="Courier"/>
              <a:ea typeface="Courier"/>
              <a:cs typeface="Courier"/>
              <a:sym typeface="Courier"/>
            </a:endParaRPr>
          </a:p>
        </p:txBody>
      </p:sp>
      <p:sp>
        <p:nvSpPr>
          <p:cNvPr id="2" name="TextBox 1"/>
          <p:cNvSpPr txBox="1"/>
          <p:nvPr/>
        </p:nvSpPr>
        <p:spPr>
          <a:xfrm>
            <a:off x="1981200" y="1534180"/>
            <a:ext cx="3557109" cy="523220"/>
          </a:xfrm>
          <a:prstGeom prst="rect">
            <a:avLst/>
          </a:prstGeom>
          <a:noFill/>
        </p:spPr>
        <p:txBody>
          <a:bodyPr wrap="none" rtlCol="0">
            <a:spAutoFit/>
          </a:bodyPr>
          <a:lstStyle/>
          <a:p>
            <a:r>
              <a:rPr lang="en-US" dirty="0" smtClean="0"/>
              <a:t>Windows workstation</a:t>
            </a:r>
            <a:endParaRPr lang="en-US" dirty="0"/>
          </a:p>
        </p:txBody>
      </p:sp>
      <p:sp>
        <p:nvSpPr>
          <p:cNvPr id="10" name="TextBox 9"/>
          <p:cNvSpPr txBox="1"/>
          <p:nvPr/>
        </p:nvSpPr>
        <p:spPr>
          <a:xfrm>
            <a:off x="10131404" y="1524000"/>
            <a:ext cx="3736996" cy="523220"/>
          </a:xfrm>
          <a:prstGeom prst="rect">
            <a:avLst/>
          </a:prstGeom>
          <a:noFill/>
        </p:spPr>
        <p:txBody>
          <a:bodyPr wrap="none" rtlCol="0">
            <a:spAutoFit/>
          </a:bodyPr>
          <a:lstStyle/>
          <a:p>
            <a:r>
              <a:rPr lang="en-US" dirty="0" smtClean="0"/>
              <a:t>Mac/Linux workstation</a:t>
            </a:r>
            <a:endParaRPr lang="en-US" dirty="0"/>
          </a:p>
        </p:txBody>
      </p:sp>
      <p:sp>
        <p:nvSpPr>
          <p:cNvPr id="3" name="TextBox 2"/>
          <p:cNvSpPr txBox="1"/>
          <p:nvPr/>
        </p:nvSpPr>
        <p:spPr>
          <a:xfrm>
            <a:off x="661194" y="3505200"/>
            <a:ext cx="1262585" cy="523220"/>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2596082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dirty="0"/>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374807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0689968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8777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37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53331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90084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8500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7315200"/>
            <a:ext cx="56388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10" name="Straight Arrow Connector 9"/>
          <p:cNvCxnSpPr/>
          <p:nvPr/>
        </p:nvCxnSpPr>
        <p:spPr bwMode="auto">
          <a:xfrm flipH="1">
            <a:off x="12091194" y="6172200"/>
            <a:ext cx="1371600" cy="838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1903007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a:t>
            </a:r>
            <a:r>
              <a:rPr lang="en-US" sz="3700" i="1" dirty="0" smtClean="0">
                <a:solidFill>
                  <a:srgbClr val="408080"/>
                </a:solidFill>
                <a:latin typeface="Courier"/>
                <a:ea typeface="Courier"/>
                <a:cs typeface="Courier"/>
              </a:rPr>
              <a:t>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dirty="0" smtClean="0">
                <a:sym typeface="Arial Bold" charset="0"/>
              </a:rPr>
              <a:t>Windows: Edit </a:t>
            </a:r>
            <a:r>
              <a:rPr lang="en-US" dirty="0">
                <a:sym typeface="Arial Bold" charset="0"/>
              </a:rPr>
              <a:t>the default recipe</a:t>
            </a:r>
          </a:p>
        </p:txBody>
      </p:sp>
    </p:spTree>
    <p:extLst>
      <p:ext uri="{BB962C8B-B14F-4D97-AF65-F5344CB8AC3E}">
        <p14:creationId xmlns:p14="http://schemas.microsoft.com/office/powerpoint/2010/main" val="2655609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259001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xfrm>
            <a:off x="800273" y="177800"/>
            <a:ext cx="15024721" cy="1117600"/>
          </a:xfrm>
        </p:spPr>
        <p:txBody>
          <a:bodyPr/>
          <a:lstStyle/>
          <a:p>
            <a:pPr>
              <a:defRPr/>
            </a:pPr>
            <a:r>
              <a:rPr lang="en-US" sz="4400" dirty="0" smtClean="0"/>
              <a:t>Windows Exercise</a:t>
            </a:r>
            <a:r>
              <a:rPr lang="en-US" sz="4400" dirty="0"/>
              <a:t>: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2514599"/>
            <a:ext cx="14631830" cy="5653089"/>
          </a:xfrm>
        </p:spPr>
        <p:txBody>
          <a:bodyPr/>
          <a:lstStyle/>
          <a:p>
            <a:pPr marL="0" indent="0" eaLnBrk="1" hangingPunct="1">
              <a:buNone/>
            </a:pPr>
            <a:r>
              <a:rPr lang="en-US" sz="3300" dirty="0" smtClean="0"/>
              <a:t>      </a:t>
            </a:r>
          </a:p>
          <a:p>
            <a:pPr marL="0" indent="0">
              <a:spcBef>
                <a:spcPts val="0"/>
              </a:spcBef>
              <a:buNone/>
            </a:pPr>
            <a:r>
              <a:rPr lang="en-US" sz="2400" i="1" dirty="0" smtClean="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a:t>
            </a:r>
            <a:r>
              <a:rPr lang="en-US" sz="2400" i="1" dirty="0" smtClean="0">
                <a:solidFill>
                  <a:srgbClr val="408080"/>
                </a:solidFill>
                <a:latin typeface="Courier"/>
                <a:ea typeface="Courier"/>
                <a:cs typeface="Courier"/>
                <a:sym typeface="Courier"/>
              </a:rPr>
              <a:t>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6096000"/>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5090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51594" y="28194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EDITOR:</a:t>
            </a:r>
          </a:p>
        </p:txBody>
      </p:sp>
      <p:sp>
        <p:nvSpPr>
          <p:cNvPr id="10" name="Rectangle 2"/>
          <p:cNvSpPr>
            <a:spLocks/>
          </p:cNvSpPr>
          <p:nvPr/>
        </p:nvSpPr>
        <p:spPr bwMode="auto">
          <a:xfrm>
            <a:off x="5048743" y="1663699"/>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1504870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14600"/>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676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4775994" y="1600200"/>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20895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smtClean="0">
                <a:solidFill>
                  <a:srgbClr val="BA2121"/>
                </a:solidFill>
                <a:latin typeface="Courier"/>
                <a:cs typeface="Courier"/>
              </a:rPr>
              <a:t>'c:\</a:t>
            </a:r>
            <a:r>
              <a:rPr lang="en-US" sz="3200" dirty="0" err="1" smtClean="0">
                <a:solidFill>
                  <a:srgbClr val="BA2121"/>
                </a:solidFill>
                <a:latin typeface="Courier"/>
                <a:cs typeface="Courier"/>
              </a:rPr>
              <a:t>inetpub</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wwwroot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cookbook_file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904267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a:xfrm>
            <a:off x="280195" y="177800"/>
            <a:ext cx="15621000" cy="1117600"/>
          </a:xfrm>
        </p:spPr>
        <p:txBody>
          <a:bodyPr/>
          <a:lstStyle/>
          <a:p>
            <a:pPr eaLnBrk="1" hangingPunct="1">
              <a:defRPr/>
            </a:pPr>
            <a:r>
              <a:rPr lang="en-US" sz="5800" dirty="0" smtClean="0">
                <a:sym typeface="Arial Bold" charset="0"/>
              </a:rPr>
              <a:t>Windows: Full </a:t>
            </a:r>
            <a:r>
              <a:rPr lang="en-US" sz="5800" dirty="0">
                <a:sym typeface="Arial Bold" charset="0"/>
              </a:rPr>
              <a:t>contents of  the </a:t>
            </a:r>
            <a:r>
              <a:rPr lang="en-US" sz="5800" dirty="0" err="1" smtClean="0"/>
              <a:t>IIS_demo</a:t>
            </a:r>
            <a:r>
              <a:rPr lang="en-US" sz="5800" dirty="0" smtClean="0"/>
              <a:t> </a:t>
            </a:r>
            <a:r>
              <a:rPr lang="en-US" sz="5800" dirty="0" smtClean="0">
                <a:sym typeface="Arial Bold" charset="0"/>
              </a:rPr>
              <a:t>recipe</a:t>
            </a:r>
            <a:endParaRPr lang="en-US" sz="58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a:buNone/>
            </a:pPr>
            <a:r>
              <a:rPr lang="en-US" sz="3200" dirty="0" err="1" smtClean="0">
                <a:latin typeface="Courier"/>
                <a:ea typeface="Courier"/>
                <a:cs typeface="Courier"/>
                <a:sym typeface="Courier"/>
              </a:rPr>
              <a:t>powershell_script</a:t>
            </a:r>
            <a:r>
              <a:rPr lang="en-US" sz="3200" dirty="0" smtClean="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cs typeface="Courier"/>
              </a:rPr>
              <a:t>  action :run</a:t>
            </a:r>
          </a:p>
          <a:p>
            <a:pPr marL="0" indent="0">
              <a:buNone/>
            </a:pPr>
            <a:r>
              <a:rPr lang="en-US" sz="3200" dirty="0">
                <a:latin typeface="Courier"/>
                <a:cs typeface="Courier"/>
              </a:rPr>
              <a:t>  code "add-</a:t>
            </a:r>
            <a:r>
              <a:rPr lang="en-US" sz="3200" dirty="0" err="1">
                <a:latin typeface="Courier"/>
                <a:cs typeface="Courier"/>
              </a:rPr>
              <a:t>windowsfeature</a:t>
            </a:r>
            <a:r>
              <a:rPr lang="en-US" sz="3200" dirty="0">
                <a:latin typeface="Courier"/>
                <a:cs typeface="Courier"/>
              </a:rPr>
              <a:t> </a:t>
            </a:r>
            <a:r>
              <a:rPr lang="en-US" sz="3200" dirty="0" smtClean="0">
                <a:latin typeface="Courier"/>
                <a:cs typeface="Courier"/>
              </a:rPr>
              <a:t>Web-Server"</a:t>
            </a:r>
            <a:endParaRPr lang="en-US" sz="3200" dirty="0">
              <a:latin typeface="Courier"/>
              <a:cs typeface="Courier"/>
            </a:endParaRPr>
          </a:p>
          <a:p>
            <a:pPr marL="0" indent="0">
              <a:spcBef>
                <a:spcPts val="0"/>
              </a:spcBef>
              <a:buNone/>
            </a:pPr>
            <a:r>
              <a:rPr lang="en-US" sz="3200" b="1" dirty="0">
                <a:solidFill>
                  <a:srgbClr val="008000"/>
                </a:solidFill>
                <a:latin typeface="Courier"/>
                <a:ea typeface="Courier"/>
                <a:cs typeface="Courier"/>
                <a:sym typeface="Courier"/>
              </a:rPr>
              <a:t>end</a:t>
            </a:r>
          </a:p>
          <a:p>
            <a:pPr marL="0" indent="0">
              <a:spcBef>
                <a:spcPts val="0"/>
              </a:spcBef>
              <a:buNone/>
            </a:pPr>
            <a:endParaRPr lang="en-US" sz="3200" b="1" dirty="0">
              <a:solidFill>
                <a:srgbClr val="008000"/>
              </a:solidFill>
              <a:latin typeface="Courier"/>
              <a:ea typeface="Courier"/>
              <a:cs typeface="Courier"/>
              <a:sym typeface="Courier"/>
            </a:endParaRPr>
          </a:p>
          <a:p>
            <a:pPr marL="0" indent="0">
              <a:buNone/>
            </a:pPr>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pPr marL="0" indent="0">
              <a:spcBef>
                <a:spcPts val="0"/>
              </a:spcBef>
              <a:buNone/>
            </a:pPr>
            <a:r>
              <a:rPr lang="en-US" sz="3200" b="1" dirty="0" smtClean="0">
                <a:solidFill>
                  <a:srgbClr val="008000"/>
                </a:solidFill>
                <a:latin typeface="Courier"/>
                <a:ea typeface="Courier"/>
                <a:cs typeface="Courier"/>
                <a:sym typeface="Courier"/>
              </a:rPr>
              <a:t>end</a:t>
            </a:r>
          </a:p>
          <a:p>
            <a:pPr marL="0" indent="0">
              <a:spcBef>
                <a:spcPts val="0"/>
              </a:spcBef>
              <a:buNone/>
            </a:pPr>
            <a:endParaRPr lang="en-US" sz="3200" b="1" dirty="0" smtClean="0">
              <a:solidFill>
                <a:srgbClr val="008000"/>
              </a:solidFill>
              <a:latin typeface="Courier"/>
              <a:ea typeface="Courier"/>
              <a:cs typeface="Courier"/>
              <a:sym typeface="Courier"/>
            </a:endParaRPr>
          </a:p>
          <a:p>
            <a:pPr marL="0" indent="0">
              <a:buNone/>
            </a:pPr>
            <a:r>
              <a:rPr lang="en-US" sz="3200" dirty="0" err="1">
                <a:latin typeface="Courier"/>
                <a:ea typeface="Courier"/>
                <a:cs typeface="Courier"/>
                <a:sym typeface="Courier"/>
              </a:rPr>
              <a:t>cookbook_file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a:t>
            </a:r>
            <a:r>
              <a:rPr lang="en-US" sz="3200" dirty="0" err="1">
                <a:solidFill>
                  <a:srgbClr val="BA2121"/>
                </a:solidFill>
                <a:latin typeface="Courier"/>
                <a:ea typeface="Courier"/>
                <a:cs typeface="Courier"/>
                <a:sym typeface="Courier"/>
              </a:rPr>
              <a:t>inetpub</a:t>
            </a:r>
            <a:r>
              <a:rPr lang="en-US" sz="3200" dirty="0">
                <a:solidFill>
                  <a:srgbClr val="BA2121"/>
                </a:solidFill>
                <a:latin typeface="Courier"/>
                <a:ea typeface="Courier"/>
                <a:cs typeface="Courier"/>
                <a:sym typeface="Courier"/>
              </a:rPr>
              <a:t>\</a:t>
            </a:r>
            <a:r>
              <a:rPr lang="en-US" sz="3200" dirty="0" err="1">
                <a:solidFill>
                  <a:srgbClr val="BA2121"/>
                </a:solidFill>
                <a:latin typeface="Courier"/>
                <a:ea typeface="Courier"/>
                <a:cs typeface="Courier"/>
                <a:sym typeface="Courier"/>
              </a:rPr>
              <a:t>wwwroot</a:t>
            </a:r>
            <a:r>
              <a:rPr lang="en-US" sz="3200" dirty="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r>
              <a:rPr lang="en-US" sz="3200" dirty="0" smtClean="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source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Default.htm</a:t>
            </a:r>
            <a:r>
              <a:rPr lang="en-US" sz="3200" dirty="0" smtClean="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dirty="0">
                <a:latin typeface="Courier"/>
                <a:ea typeface="Courier"/>
                <a:cs typeface="Courier"/>
                <a:sym typeface="Courier"/>
              </a:rPr>
              <a:t> </a:t>
            </a:r>
            <a:r>
              <a:rPr lang="en-US" sz="3200" dirty="0" smtClean="0">
                <a:latin typeface="Courier"/>
                <a:ea typeface="Courier"/>
                <a:cs typeface="Courier"/>
                <a:sym typeface="Courier"/>
              </a:rPr>
              <a:t> rights </a:t>
            </a:r>
            <a:r>
              <a:rPr lang="en-US" sz="3200" dirty="0" smtClean="0">
                <a:solidFill>
                  <a:schemeClr val="accent6">
                    <a:lumMod val="60000"/>
                    <a:lumOff val="40000"/>
                  </a:schemeClr>
                </a:solidFill>
                <a:latin typeface="Courier"/>
                <a:ea typeface="Courier"/>
                <a:cs typeface="Courier"/>
                <a:sym typeface="Courier"/>
              </a:rPr>
              <a:t>:read</a:t>
            </a:r>
            <a:r>
              <a:rPr lang="en-US" sz="3200" dirty="0" smtClean="0">
                <a:latin typeface="Courier"/>
                <a:ea typeface="Courier"/>
                <a:cs typeface="Courier"/>
                <a:sym typeface="Courier"/>
              </a:rPr>
              <a:t>, </a:t>
            </a:r>
            <a:r>
              <a:rPr lang="en-US" sz="3200" dirty="0" smtClean="0">
                <a:solidFill>
                  <a:srgbClr val="BA2121"/>
                </a:solidFill>
                <a:latin typeface="Courier"/>
                <a:ea typeface="Courier"/>
                <a:cs typeface="Courier"/>
                <a:sym typeface="Courier"/>
              </a:rPr>
              <a:t>"Everyone</a:t>
            </a:r>
            <a:r>
              <a:rPr lang="en-US" sz="3200" dirty="0">
                <a:solidFill>
                  <a:srgbClr val="BA2121"/>
                </a:solidFill>
                <a:latin typeface="Courier"/>
                <a:ea typeface="Courier"/>
                <a:cs typeface="Courier"/>
                <a:sym typeface="Courier"/>
              </a:rPr>
              <a:t>"</a:t>
            </a:r>
            <a:endParaRPr lang="en-US" sz="3200" dirty="0">
              <a:latin typeface="Courier"/>
              <a:ea typeface="Courier"/>
              <a:cs typeface="Courier"/>
              <a:sym typeface="Courier"/>
            </a:endParaRPr>
          </a:p>
          <a:p>
            <a:pPr marL="0" indent="0">
              <a:spcBef>
                <a:spcPts val="0"/>
              </a:spcBef>
              <a:buNone/>
            </a:pPr>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842026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644664"/>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\files\default\Default.htm</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38125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a:t>
            </a:r>
            <a:r>
              <a:rPr lang="en-US" sz="4800" dirty="0" smtClean="0">
                <a:solidFill>
                  <a:schemeClr val="tx1"/>
                </a:solidFill>
                <a:latin typeface="Courier"/>
                <a:ea typeface="Courier"/>
                <a:cs typeface="Courier"/>
                <a:sym typeface="Courier"/>
              </a:rPr>
              <a:t>Windows </a:t>
            </a:r>
            <a:r>
              <a:rPr lang="en-US" sz="4800" dirty="0">
                <a:latin typeface="Courier"/>
                <a:ea typeface="Courier"/>
                <a:cs typeface="Courier"/>
                <a:sym typeface="Courier"/>
              </a:rPr>
              <a:t>W</a:t>
            </a:r>
            <a:r>
              <a:rPr lang="en-US" sz="4800" dirty="0" smtClean="0">
                <a:solidFill>
                  <a:schemeClr val="tx1"/>
                </a:solidFill>
                <a:latin typeface="Courier"/>
                <a:ea typeface="Courier"/>
                <a:cs typeface="Courier"/>
                <a:sym typeface="Courier"/>
              </a:rPr>
              <a:t>orld!</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a:t>Default.htm </a:t>
            </a:r>
            <a:r>
              <a:rPr lang="en-US" sz="4000" dirty="0">
                <a:sym typeface="Arial Bold" charset="0"/>
              </a:rPr>
              <a:t>to your </a:t>
            </a:r>
            <a:r>
              <a:rPr lang="en-US" sz="4000" dirty="0" smtClean="0">
                <a:sym typeface="Arial Bold" charset="0"/>
              </a:rPr>
              <a:t>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21151923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err="1" smtClean="0">
                <a:solidFill>
                  <a:srgbClr val="FFFFFF"/>
                </a:solidFill>
                <a:latin typeface="Courier" charset="0"/>
                <a:ea typeface="ＭＳ Ｐゴシック" charset="0"/>
                <a:cs typeface="Courier" charset="0"/>
                <a:sym typeface="Courier"/>
              </a:rPr>
              <a:t>ws</a:t>
            </a:r>
            <a:r>
              <a:rPr lang="en-US" sz="4800" dirty="0" smtClean="0">
                <a:solidFill>
                  <a:srgbClr val="FFFFFF"/>
                </a:solidFill>
                <a:latin typeface="Courier" charset="0"/>
                <a:ea typeface="ＭＳ Ｐゴシック" charset="0"/>
                <a:cs typeface="Courier" charset="0"/>
                <a:sym typeface="Courier"/>
              </a:rPr>
              <a:t>&gt; </a:t>
            </a:r>
            <a:r>
              <a:rPr lang="en-US" sz="4800" dirty="0">
                <a:solidFill>
                  <a:srgbClr val="FFFFFF"/>
                </a:solidFill>
                <a:latin typeface="Courier" charset="0"/>
                <a:ea typeface="ＭＳ Ｐゴシック" charset="0"/>
                <a:cs typeface="Courier" charset="0"/>
                <a:sym typeface="Courier"/>
              </a:rPr>
              <a:t>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a:xfrm>
            <a:off x="356395" y="177800"/>
            <a:ext cx="15621000" cy="1117600"/>
          </a:xfrm>
        </p:spPr>
        <p:txBody>
          <a:bodyPr/>
          <a:lstStyle/>
          <a:p>
            <a:pPr eaLnBrk="1" hangingPunct="1">
              <a:defRPr/>
            </a:pPr>
            <a:r>
              <a:rPr lang="en-US" sz="6200" dirty="0" smtClean="0">
                <a:sym typeface="Arial Bold" charset="0"/>
              </a:rPr>
              <a:t>Windows Exercise</a:t>
            </a:r>
            <a:r>
              <a:rPr lang="en-US" sz="6200" dirty="0">
                <a:sym typeface="Arial Bold" charset="0"/>
              </a:rPr>
              <a:t>: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3995396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a:xfrm>
            <a:off x="800273" y="330200"/>
            <a:ext cx="14657233" cy="1117600"/>
          </a:xfrm>
        </p:spPr>
        <p:txBody>
          <a:bodyPr/>
          <a:lstStyle/>
          <a:p>
            <a:pPr eaLnBrk="1" hangingPunct="1">
              <a:defRPr/>
            </a:pPr>
            <a:r>
              <a:rPr lang="en-US" sz="4800" dirty="0" smtClean="0">
                <a:sym typeface="Rockwell" charset="0"/>
              </a:rPr>
              <a:t>Windows Exercise: </a:t>
            </a:r>
            <a:br>
              <a:rPr lang="en-US" sz="4800" dirty="0" smtClean="0">
                <a:sym typeface="Rockwell" charset="0"/>
              </a:rPr>
            </a:br>
            <a:r>
              <a:rPr lang="en-US" sz="4800" dirty="0" smtClean="0">
                <a:sym typeface="Rockwell" charset="0"/>
              </a:rPr>
              <a:t>Run chef-client on your Windows test </a:t>
            </a:r>
            <a:r>
              <a:rPr lang="en-US" sz="4800" dirty="0">
                <a:sym typeface="Rockwell" charset="0"/>
              </a:rPr>
              <a:t>node</a:t>
            </a:r>
            <a:endParaRPr lang="en-US" sz="4800" dirty="0" smtClean="0">
              <a:sym typeface="Rockwell" charset="0"/>
            </a:endParaRPr>
          </a:p>
        </p:txBody>
      </p:sp>
      <p:sp>
        <p:nvSpPr>
          <p:cNvPr id="6" name="Rectangle 1"/>
          <p:cNvSpPr>
            <a:spLocks/>
          </p:cNvSpPr>
          <p:nvPr/>
        </p:nvSpPr>
        <p:spPr bwMode="auto">
          <a:xfrm>
            <a:off x="356394" y="2438400"/>
            <a:ext cx="15621000"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rgbClr val="FFFFFF"/>
                </a:solidFill>
                <a:latin typeface="Courier"/>
                <a:ea typeface="Courier"/>
                <a:cs typeface="Courier"/>
                <a:sym typeface="Courier"/>
              </a:rPr>
              <a:t>rn</a:t>
            </a:r>
            <a:r>
              <a:rPr lang="en-US" sz="3600" dirty="0" smtClean="0">
                <a:solidFill>
                  <a:srgbClr val="FFFFFF"/>
                </a:solidFill>
                <a:latin typeface="Courier"/>
                <a:ea typeface="Courier"/>
                <a:cs typeface="Courier"/>
                <a:sym typeface="Courier"/>
              </a:rPr>
              <a:t>&gt;$ chef-client</a:t>
            </a:r>
            <a:endParaRPr lang="en-US" sz="3600" dirty="0">
              <a:solidFill>
                <a:srgbClr val="FFFFFF"/>
              </a:solidFill>
              <a:latin typeface="Courier"/>
              <a:ea typeface="Courier"/>
              <a:cs typeface="Courier"/>
              <a:sym typeface="Courier"/>
            </a:endParaRPr>
          </a:p>
        </p:txBody>
      </p:sp>
      <p:sp>
        <p:nvSpPr>
          <p:cNvPr id="5" name="Rectangle 1"/>
          <p:cNvSpPr>
            <a:spLocks/>
          </p:cNvSpPr>
          <p:nvPr/>
        </p:nvSpPr>
        <p:spPr bwMode="auto">
          <a:xfrm>
            <a:off x="356394" y="1524000"/>
            <a:ext cx="15622511" cy="7620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400" dirty="0" err="1" smtClean="0">
                <a:solidFill>
                  <a:srgbClr val="FFFFFF"/>
                </a:solidFill>
                <a:latin typeface="Courier" charset="0"/>
                <a:ea typeface="ＭＳ Ｐゴシック" charset="0"/>
                <a:cs typeface="Courier" charset="0"/>
                <a:sym typeface="Courier" charset="0"/>
              </a:rPr>
              <a:t>ws</a:t>
            </a:r>
            <a:r>
              <a:rPr lang="en-US" sz="3400" dirty="0" smtClean="0">
                <a:solidFill>
                  <a:srgbClr val="FFFFFF"/>
                </a:solidFill>
                <a:latin typeface="Courier" charset="0"/>
                <a:ea typeface="ＭＳ Ｐゴシック" charset="0"/>
                <a:cs typeface="Courier" charset="0"/>
                <a:sym typeface="Courier" charset="0"/>
              </a:rPr>
              <a:t>&gt; </a:t>
            </a:r>
            <a:r>
              <a:rPr lang="en-US" sz="3400" dirty="0">
                <a:solidFill>
                  <a:srgbClr val="FFFFFF"/>
                </a:solidFill>
                <a:latin typeface="Courier" charset="0"/>
                <a:ea typeface="ＭＳ Ｐゴシック" charset="0"/>
                <a:cs typeface="Courier" charset="0"/>
                <a:sym typeface="Courier" charset="0"/>
              </a:rPr>
              <a:t>knife node run_list </a:t>
            </a:r>
            <a:r>
              <a:rPr lang="en-US" sz="3400" dirty="0" smtClean="0">
                <a:solidFill>
                  <a:srgbClr val="FFFFFF"/>
                </a:solidFill>
                <a:latin typeface="Courier" charset="0"/>
                <a:ea typeface="ＭＳ Ｐゴシック" charset="0"/>
                <a:cs typeface="Courier" charset="0"/>
                <a:sym typeface="Courier" charset="0"/>
              </a:rPr>
              <a:t>add &lt;</a:t>
            </a:r>
            <a:r>
              <a:rPr lang="en-US" sz="3400" i="1" dirty="0" err="1" smtClean="0">
                <a:solidFill>
                  <a:srgbClr val="FFFFFF"/>
                </a:solidFill>
                <a:latin typeface="Courier" charset="0"/>
                <a:ea typeface="ＭＳ Ｐゴシック" charset="0"/>
                <a:cs typeface="Courier" charset="0"/>
                <a:sym typeface="Courier" charset="0"/>
              </a:rPr>
              <a:t>nodename</a:t>
            </a:r>
            <a:r>
              <a:rPr lang="en-US" sz="3400" dirty="0" smtClean="0">
                <a:solidFill>
                  <a:srgbClr val="FFFFFF"/>
                </a:solidFill>
                <a:latin typeface="Courier" charset="0"/>
                <a:ea typeface="ＭＳ Ｐゴシック" charset="0"/>
                <a:cs typeface="Courier" charset="0"/>
                <a:sym typeface="Courier" charset="0"/>
              </a:rPr>
              <a:t>&gt; "recipe[</a:t>
            </a:r>
            <a:r>
              <a:rPr lang="en-US" sz="3400" dirty="0" err="1" smtClean="0">
                <a:solidFill>
                  <a:srgbClr val="FFFFFF"/>
                </a:solidFill>
                <a:latin typeface="Courier" charset="0"/>
                <a:ea typeface="ＭＳ Ｐゴシック" charset="0"/>
                <a:cs typeface="Courier" charset="0"/>
                <a:sym typeface="Courier" charset="0"/>
              </a:rPr>
              <a:t>iis_demo</a:t>
            </a:r>
            <a:r>
              <a:rPr lang="en-US" sz="3400" dirty="0" smtClean="0">
                <a:solidFill>
                  <a:srgbClr val="FFFFFF"/>
                </a:solidFill>
                <a:latin typeface="Courier" charset="0"/>
                <a:ea typeface="ＭＳ Ｐゴシック" charset="0"/>
                <a:cs typeface="Courier" charset="0"/>
                <a:sym typeface="Courier" charset="0"/>
              </a:rPr>
              <a:t>]"</a:t>
            </a:r>
            <a:endParaRPr lang="en-US" sz="3400" dirty="0">
              <a:solidFill>
                <a:srgbClr val="FFFFFF"/>
              </a:solidFill>
              <a:latin typeface="Courier" charset="0"/>
              <a:ea typeface="ＭＳ Ｐゴシック" charset="0"/>
              <a:cs typeface="Courier" charset="0"/>
              <a:sym typeface="Courier" charset="0"/>
            </a:endParaRPr>
          </a:p>
        </p:txBody>
      </p:sp>
      <p:sp>
        <p:nvSpPr>
          <p:cNvPr id="7" name="Rectangle 2"/>
          <p:cNvSpPr txBox="1">
            <a:spLocks noChangeArrowheads="1"/>
          </p:cNvSpPr>
          <p:nvPr/>
        </p:nvSpPr>
        <p:spPr bwMode="auto">
          <a:xfrm>
            <a:off x="356394" y="3429000"/>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Type in the URL for your test node into a web browser</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9994" y="4495800"/>
            <a:ext cx="10058400" cy="4343400"/>
          </a:xfrm>
          <a:prstGeom prst="rect">
            <a:avLst/>
          </a:prstGeom>
        </p:spPr>
      </p:pic>
    </p:spTree>
    <p:extLst>
      <p:ext uri="{BB962C8B-B14F-4D97-AF65-F5344CB8AC3E}">
        <p14:creationId xmlns:p14="http://schemas.microsoft.com/office/powerpoint/2010/main" val="521016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a:t>
            </a:r>
          </a:p>
          <a:p>
            <a:r>
              <a:rPr lang="en-US" sz="1800" dirty="0">
                <a:solidFill>
                  <a:srgbClr val="FFFFFF"/>
                </a:solidFill>
                <a:latin typeface="Courier"/>
                <a:ea typeface="Courier"/>
                <a:cs typeface="Courier"/>
                <a:sym typeface="Courier"/>
              </a:rPr>
              <a:t>[2014-02-24T06:25:33-08:00] INFO: Processing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231d53</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2014-02-24 06:25:33.000000000 -0800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/Local/Temp/4/Default.htm20140224-1896-13q72ev 2014-02-24 06:25:33.000000000 -0800</a:t>
            </a:r>
          </a:p>
          <a:p>
            <a:r>
              <a:rPr lang="en-US" sz="1800" dirty="0">
                <a:solidFill>
                  <a:srgbClr val="FFFFFF"/>
                </a:solidFill>
                <a:latin typeface="Courier"/>
                <a:ea typeface="Courier"/>
                <a:cs typeface="Courier"/>
                <a:sym typeface="Courier"/>
              </a:rPr>
              <a:t>        @@ -1 +1,7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a:xfrm>
            <a:off x="800273" y="304800"/>
            <a:ext cx="14657233" cy="1117600"/>
          </a:xfrm>
        </p:spPr>
        <p:txBody>
          <a:bodyPr/>
          <a:lstStyle/>
          <a:p>
            <a:pPr>
              <a:defRPr/>
            </a:pPr>
            <a:r>
              <a:rPr lang="en-US" sz="4800" dirty="0" smtClean="0">
                <a:sym typeface="Arial Bold" charset="0"/>
              </a:rPr>
              <a:t>Windows: </a:t>
            </a:r>
            <a:br>
              <a:rPr lang="en-US" sz="4800" dirty="0" smtClean="0">
                <a:sym typeface="Arial Bold" charset="0"/>
              </a:rPr>
            </a:br>
            <a:r>
              <a:rPr lang="en-US" sz="4800" dirty="0" smtClean="0">
                <a:sym typeface="Arial Bold" charset="0"/>
              </a:rPr>
              <a:t>Reading the output of a chef-client run</a:t>
            </a:r>
            <a:endParaRPr lang="en-US" sz="48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
        <p:nvSpPr>
          <p:cNvPr id="6" name="Rectangle 3"/>
          <p:cNvSpPr>
            <a:spLocks/>
          </p:cNvSpPr>
          <p:nvPr/>
        </p:nvSpPr>
        <p:spPr bwMode="auto">
          <a:xfrm>
            <a:off x="584994" y="3581400"/>
            <a:ext cx="9220200" cy="9906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7" name="Rectangle 3"/>
          <p:cNvSpPr>
            <a:spLocks/>
          </p:cNvSpPr>
          <p:nvPr/>
        </p:nvSpPr>
        <p:spPr bwMode="auto">
          <a:xfrm>
            <a:off x="584994" y="6019800"/>
            <a:ext cx="9220200" cy="1447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56629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4174089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a:xfrm>
            <a:off x="280195" y="177800"/>
            <a:ext cx="15177312" cy="1117600"/>
          </a:xfrm>
        </p:spPr>
        <p:txBody>
          <a:bodyPr/>
          <a:lstStyle/>
          <a:p>
            <a:pPr eaLnBrk="1" hangingPunct="1">
              <a:defRPr/>
            </a:pPr>
            <a:r>
              <a:rPr lang="en-US" sz="6200" dirty="0" smtClean="0">
                <a:sym typeface="Arial Bold" charset="0"/>
              </a:rPr>
              <a:t>Windows Exercise</a:t>
            </a:r>
            <a:r>
              <a:rPr lang="en-US" sz="6200" dirty="0">
                <a:sym typeface="Arial Bold" charset="0"/>
              </a:rPr>
              <a:t>: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Rectangle 3"/>
          <p:cNvSpPr>
            <a:spLocks/>
          </p:cNvSpPr>
          <p:nvPr/>
        </p:nvSpPr>
        <p:spPr bwMode="auto">
          <a:xfrm>
            <a:off x="1042195" y="6553201"/>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1042194" y="7239000"/>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1042194" y="7924800"/>
            <a:ext cx="2895600" cy="304800"/>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106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1487069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4" name="Rectangle 1"/>
          <p:cNvSpPr>
            <a:spLocks/>
          </p:cNvSpPr>
          <p:nvPr/>
        </p:nvSpPr>
        <p:spPr bwMode="auto">
          <a:xfrm>
            <a:off x="813594" y="205740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t>
            </a:r>
            <a:r>
              <a:rPr lang="en-US" sz="3600" dirty="0">
                <a:latin typeface="Courier"/>
                <a:ea typeface="Courier"/>
                <a:cs typeface="Courier"/>
                <a:sym typeface="Courier"/>
              </a:rPr>
              <a:t>action </a:t>
            </a:r>
            <a:r>
              <a:rPr lang="en-US" sz="3600" dirty="0" smtClean="0">
                <a:latin typeface="Courier"/>
                <a:ea typeface="Courier"/>
                <a:cs typeface="Courier"/>
                <a:sym typeface="Courier"/>
              </a:rPr>
              <a:t>:install</a:t>
            </a:r>
            <a:endParaRPr lang="en-US" sz="3600" dirty="0">
              <a:latin typeface="Courier"/>
              <a:ea typeface="Courier"/>
              <a:cs typeface="Courier"/>
              <a:sym typeface="Courier"/>
            </a:endParaRP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2" name="TextBox 1"/>
          <p:cNvSpPr txBox="1"/>
          <p:nvPr/>
        </p:nvSpPr>
        <p:spPr>
          <a:xfrm>
            <a:off x="955435" y="4071980"/>
            <a:ext cx="2439740" cy="523220"/>
          </a:xfrm>
          <a:prstGeom prst="rect">
            <a:avLst/>
          </a:prstGeom>
          <a:noFill/>
        </p:spPr>
        <p:txBody>
          <a:bodyPr wrap="none" rtlCol="0">
            <a:spAutoFit/>
          </a:bodyPr>
          <a:lstStyle/>
          <a:p>
            <a:r>
              <a:rPr lang="en-US" dirty="0" smtClean="0"/>
              <a:t>Becomes this:</a:t>
            </a:r>
            <a:endParaRPr lang="en-US" dirty="0"/>
          </a:p>
        </p:txBody>
      </p:sp>
      <p:sp>
        <p:nvSpPr>
          <p:cNvPr id="8" name="TextBox 7"/>
          <p:cNvSpPr txBox="1"/>
          <p:nvPr/>
        </p:nvSpPr>
        <p:spPr>
          <a:xfrm>
            <a:off x="965994" y="1600200"/>
            <a:ext cx="1382159" cy="523220"/>
          </a:xfrm>
          <a:prstGeom prst="rect">
            <a:avLst/>
          </a:prstGeom>
          <a:noFill/>
        </p:spPr>
        <p:txBody>
          <a:bodyPr wrap="none" rtlCol="0">
            <a:spAutoFit/>
          </a:bodyPr>
          <a:lstStyle/>
          <a:p>
            <a:r>
              <a:rPr lang="en-US" dirty="0" smtClean="0"/>
              <a:t>So this:</a:t>
            </a:r>
            <a:endParaRPr lang="en-US" dirty="0"/>
          </a:p>
        </p:txBody>
      </p:sp>
      <p:sp>
        <p:nvSpPr>
          <p:cNvPr id="9" name="Rectangle 1"/>
          <p:cNvSpPr>
            <a:spLocks/>
          </p:cNvSpPr>
          <p:nvPr/>
        </p:nvSpPr>
        <p:spPr bwMode="auto">
          <a:xfrm>
            <a:off x="813594" y="4681580"/>
            <a:ext cx="13639800" cy="16430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solidFill>
                  <a:schemeClr val="accent5">
                    <a:lumMod val="60000"/>
                    <a:lumOff val="40000"/>
                  </a:schemeClr>
                </a:solidFill>
                <a:latin typeface="Courier"/>
                <a:ea typeface="Courier"/>
                <a:cs typeface="Courier"/>
                <a:sym typeface="Courier"/>
              </a:rPr>
              <a:t>  action :install</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
        <p:nvSpPr>
          <p:cNvPr id="10" name="TextBox 9"/>
          <p:cNvSpPr txBox="1"/>
          <p:nvPr/>
        </p:nvSpPr>
        <p:spPr>
          <a:xfrm>
            <a:off x="889794" y="6749160"/>
            <a:ext cx="2439740" cy="523220"/>
          </a:xfrm>
          <a:prstGeom prst="rect">
            <a:avLst/>
          </a:prstGeom>
          <a:noFill/>
        </p:spPr>
        <p:txBody>
          <a:bodyPr wrap="none" rtlCol="0">
            <a:spAutoFit/>
          </a:bodyPr>
          <a:lstStyle/>
          <a:p>
            <a:r>
              <a:rPr lang="en-US" dirty="0" smtClean="0"/>
              <a:t>Becomes this:</a:t>
            </a:r>
            <a:endParaRPr lang="en-US" dirty="0"/>
          </a:p>
        </p:txBody>
      </p:sp>
      <p:sp>
        <p:nvSpPr>
          <p:cNvPr id="11" name="Rectangle 1"/>
          <p:cNvSpPr>
            <a:spLocks/>
          </p:cNvSpPr>
          <p:nvPr/>
        </p:nvSpPr>
        <p:spPr bwMode="auto">
          <a:xfrm>
            <a:off x="813594" y="7391400"/>
            <a:ext cx="13639800" cy="1371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smtClean="0">
                <a:solidFill>
                  <a:schemeClr val="tx1"/>
                </a:solidFill>
                <a:latin typeface="Courier"/>
                <a:ea typeface="Courier"/>
                <a:cs typeface="Courier"/>
                <a:sym typeface="Courier"/>
              </a:rPr>
              <a:t>package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httpd</a:t>
            </a:r>
            <a:r>
              <a:rPr lang="en-US" sz="3600" dirty="0" smtClean="0">
                <a:solidFill>
                  <a:srgbClr val="BA2121"/>
                </a:solidFill>
                <a:latin typeface="Courier"/>
                <a:ea typeface="Courier"/>
                <a:cs typeface="Courier"/>
                <a:sym typeface="Courier"/>
              </a:rPr>
              <a:t>"</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6246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smtClean="0"/>
              <a:t>How </a:t>
            </a:r>
            <a:r>
              <a:rPr lang="en-US" dirty="0"/>
              <a:t>do you create a new cookbook?</a:t>
            </a:r>
          </a:p>
          <a:p>
            <a:pPr eaLnBrk="1" hangingPunct="1"/>
            <a:r>
              <a:rPr lang="en-US" dirty="0" smtClean="0"/>
              <a:t>How do you upload a cookbook to the Chef Server?</a:t>
            </a:r>
          </a:p>
          <a:p>
            <a:pPr eaLnBrk="1" hangingPunct="1"/>
            <a:r>
              <a:rPr lang="en-US" dirty="0" smtClean="0"/>
              <a:t>How do you add a recipe to the run list using knife?</a:t>
            </a:r>
          </a:p>
          <a:p>
            <a:r>
              <a:rPr lang="en-US" dirty="0" smtClean="0"/>
              <a:t>How do you remove a recipe from the run list using knife?</a:t>
            </a:r>
          </a:p>
        </p:txBody>
      </p:sp>
    </p:spTree>
    <p:extLst>
      <p:ext uri="{BB962C8B-B14F-4D97-AF65-F5344CB8AC3E}">
        <p14:creationId xmlns:p14="http://schemas.microsoft.com/office/powerpoint/2010/main" val="15298562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The Anatomy </a:t>
            </a:r>
            <a:r>
              <a:rPr lang="en-US" dirty="0">
                <a:sym typeface="Arial" charset="0"/>
              </a:rPr>
              <a:t>of a Chef run</a:t>
            </a:r>
            <a:br>
              <a:rPr lang="en-US" dirty="0">
                <a:sym typeface="Arial" charset="0"/>
              </a:rPr>
            </a:br>
            <a:endParaRPr lang="en-US" dirty="0"/>
          </a:p>
        </p:txBody>
      </p:sp>
    </p:spTree>
    <p:extLst>
      <p:ext uri="{BB962C8B-B14F-4D97-AF65-F5344CB8AC3E}">
        <p14:creationId xmlns:p14="http://schemas.microsoft.com/office/powerpoint/2010/main" val="2877373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to</a:t>
            </a:r>
          </a:p>
          <a:p>
            <a:pPr lvl="1"/>
            <a:r>
              <a:rPr lang="en-US" dirty="0"/>
              <a:t>List all the steps taken by </a:t>
            </a:r>
            <a:r>
              <a:rPr lang="en-US" b="1" dirty="0" smtClean="0"/>
              <a:t>chef</a:t>
            </a:r>
            <a:r>
              <a:rPr lang="en-US" b="1" dirty="0"/>
              <a:t>-client </a:t>
            </a:r>
            <a:r>
              <a:rPr lang="en-US" dirty="0"/>
              <a:t>during a </a:t>
            </a:r>
            <a:r>
              <a:rPr lang="en-US" dirty="0" smtClean="0"/>
              <a:t>run</a:t>
            </a:r>
            <a:endParaRPr lang="en-US" dirty="0"/>
          </a:p>
        </p:txBody>
      </p:sp>
    </p:spTree>
    <p:extLst>
      <p:ext uri="{BB962C8B-B14F-4D97-AF65-F5344CB8AC3E}">
        <p14:creationId xmlns:p14="http://schemas.microsoft.com/office/powerpoint/2010/main" val="13972272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880394" y="2209800"/>
            <a:ext cx="9168847" cy="523220"/>
          </a:xfrm>
          <a:prstGeom prst="rect">
            <a:avLst/>
          </a:prstGeom>
          <a:noFill/>
        </p:spPr>
        <p:txBody>
          <a:bodyPr wrap="none" rtlCol="0">
            <a:spAutoFit/>
          </a:bodyPr>
          <a:lstStyle/>
          <a:p>
            <a:r>
              <a:rPr lang="en-US" b="1" dirty="0" smtClean="0"/>
              <a:t>Note: this happens AFTER the bootstrap is complete</a:t>
            </a:r>
            <a:endParaRPr lang="en-US" b="1" dirty="0"/>
          </a:p>
        </p:txBody>
      </p:sp>
    </p:spTree>
    <p:extLst>
      <p:ext uri="{BB962C8B-B14F-4D97-AF65-F5344CB8AC3E}">
        <p14:creationId xmlns:p14="http://schemas.microsoft.com/office/powerpoint/2010/main" val="13893618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endParaRPr lang="en-US" sz="2200" dirty="0" smtClean="0">
              <a:latin typeface="Courier" charset="0"/>
              <a:ea typeface="ＭＳ Ｐゴシック" charset="0"/>
              <a:cs typeface="Courier" charset="0"/>
              <a:sym typeface="Courier" charset="0"/>
            </a:endParaRP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r>
              <a:rPr lang="en-US" sz="2200" dirty="0" smtClean="0">
                <a:solidFill>
                  <a:srgbClr val="BA2121"/>
                </a:solidFill>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endParaRPr lang="en-US" sz="2200" dirty="0" smtClean="0">
              <a:latin typeface="Courier" charset="0"/>
              <a:ea typeface="ＭＳ Ｐゴシック" charset="0"/>
              <a:cs typeface="Courier" charset="0"/>
              <a:sym typeface="Courier" charset="0"/>
            </a:endParaRP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13348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23622492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624038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2401661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 name="TextBox 1"/>
          <p:cNvSpPr txBox="1"/>
          <p:nvPr/>
        </p:nvSpPr>
        <p:spPr>
          <a:xfrm>
            <a:off x="1727144" y="460586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47166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sym typeface="Arial" charset="0"/>
              </a:rPr>
              <a:t>Secure Communications between</a:t>
            </a:r>
            <a:br>
              <a:rPr lang="en-US" dirty="0" smtClean="0">
                <a:sym typeface="Arial" charset="0"/>
              </a:rPr>
            </a:br>
            <a:r>
              <a:rPr lang="en-US" dirty="0" smtClean="0">
                <a:sym typeface="Arial" charset="0"/>
              </a:rPr>
              <a:t>the Node and Chef Server</a:t>
            </a:r>
            <a:endParaRPr lang="en-US" dirty="0"/>
          </a:p>
        </p:txBody>
      </p:sp>
    </p:spTree>
    <p:extLst>
      <p:ext uri="{BB962C8B-B14F-4D97-AF65-F5344CB8AC3E}">
        <p14:creationId xmlns:p14="http://schemas.microsoft.com/office/powerpoint/2010/main" val="474604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dirty="0"/>
              <a:t>After completing the lesson, you will be able </a:t>
            </a:r>
            <a:r>
              <a:rPr lang="en-US" dirty="0" smtClean="0"/>
              <a:t>to </a:t>
            </a:r>
            <a:r>
              <a:rPr lang="en-US" dirty="0"/>
              <a:t>a run</a:t>
            </a:r>
          </a:p>
          <a:p>
            <a:pPr lvl="1"/>
            <a:r>
              <a:rPr lang="en-US" dirty="0"/>
              <a:t>Explain the basic security model of </a:t>
            </a:r>
            <a:r>
              <a:rPr lang="en-US" dirty="0" smtClean="0"/>
              <a:t>Chef</a:t>
            </a:r>
          </a:p>
        </p:txBody>
      </p:sp>
    </p:spTree>
    <p:extLst>
      <p:ext uri="{BB962C8B-B14F-4D97-AF65-F5344CB8AC3E}">
        <p14:creationId xmlns:p14="http://schemas.microsoft.com/office/powerpoint/2010/main" val="347172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smtClean="0"/>
              <a:t>Security Certs On The Node</a:t>
            </a:r>
            <a:endParaRPr lang="en-US" dirty="0"/>
          </a:p>
        </p:txBody>
      </p:sp>
      <p:sp>
        <p:nvSpPr>
          <p:cNvPr id="370690" name="Rectangle 2"/>
          <p:cNvSpPr>
            <a:spLocks noGrp="1" noChangeArrowheads="1"/>
          </p:cNvSpPr>
          <p:nvPr>
            <p:ph type="body" idx="1"/>
          </p:nvPr>
        </p:nvSpPr>
        <p:spPr>
          <a:xfrm>
            <a:off x="800273" y="2108203"/>
            <a:ext cx="14657233" cy="7035797"/>
          </a:xfrm>
          <a:ln/>
        </p:spPr>
        <p:txBody>
          <a:bodyPr/>
          <a:lstStyle/>
          <a:p>
            <a:pPr>
              <a:spcBef>
                <a:spcPts val="1138"/>
              </a:spcBef>
            </a:pPr>
            <a:r>
              <a:rPr lang="en-US" sz="4500" dirty="0" smtClean="0"/>
              <a:t>The security </a:t>
            </a:r>
            <a:r>
              <a:rPr lang="en-US" sz="4500" dirty="0"/>
              <a:t>and configuration files can be found at:</a:t>
            </a:r>
          </a:p>
          <a:p>
            <a:pPr lvl="2">
              <a:spcBef>
                <a:spcPts val="1138"/>
              </a:spcBef>
            </a:pPr>
            <a:r>
              <a:rPr lang="en-US" sz="4500" dirty="0"/>
              <a:t>Windows node:	C:\chef</a:t>
            </a:r>
          </a:p>
          <a:p>
            <a:pPr lvl="2">
              <a:spcBef>
                <a:spcPts val="1138"/>
              </a:spcBef>
            </a:pPr>
            <a:r>
              <a:rPr lang="en-US" sz="4500" dirty="0"/>
              <a:t>Linux node:		/etc/chef</a:t>
            </a:r>
          </a:p>
          <a:p>
            <a:pPr>
              <a:spcBef>
                <a:spcPts val="1138"/>
              </a:spcBef>
            </a:pPr>
            <a:r>
              <a:rPr lang="en-US" sz="4500" dirty="0" smtClean="0"/>
              <a:t>ORGNAME-</a:t>
            </a:r>
            <a:r>
              <a:rPr lang="en-US" sz="4500" dirty="0" err="1" smtClean="0"/>
              <a:t>validator.pem</a:t>
            </a:r>
            <a:r>
              <a:rPr lang="en-US" sz="4500" dirty="0" smtClean="0"/>
              <a:t> copied from the Workstation to the Node, and renamed to </a:t>
            </a:r>
            <a:r>
              <a:rPr lang="en-US" sz="4500" b="1" dirty="0" err="1" smtClean="0"/>
              <a:t>validation.pem</a:t>
            </a:r>
            <a:endParaRPr lang="en-US" sz="4500" b="1" dirty="0" smtClean="0"/>
          </a:p>
          <a:p>
            <a:pPr>
              <a:spcBef>
                <a:spcPts val="1138"/>
              </a:spcBef>
            </a:pPr>
            <a:r>
              <a:rPr lang="en-US" sz="4500" b="1" dirty="0" err="1" smtClean="0"/>
              <a:t>client.rb</a:t>
            </a:r>
            <a:r>
              <a:rPr lang="en-US" sz="4500" b="1" dirty="0" smtClean="0"/>
              <a:t> </a:t>
            </a:r>
            <a:r>
              <a:rPr lang="en-US" sz="4500" dirty="0" smtClean="0"/>
              <a:t>created on the Node, with the configuration needed by the Node to connect with the Chef Server</a:t>
            </a:r>
          </a:p>
        </p:txBody>
      </p:sp>
    </p:spTree>
    <p:extLst>
      <p:ext uri="{BB962C8B-B14F-4D97-AF65-F5344CB8AC3E}">
        <p14:creationId xmlns:p14="http://schemas.microsoft.com/office/powerpoint/2010/main" val="4171075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Private Keys</a:t>
            </a:r>
            <a:endParaRPr lang="en-US" dirty="0">
              <a:sym typeface="Arial Bold" charset="0"/>
            </a:endParaRP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a:t>
            </a:r>
            <a:r>
              <a:rPr lang="en-US" dirty="0" smtClean="0"/>
              <a:t>let us </a:t>
            </a:r>
            <a:r>
              <a:rPr lang="en-US" dirty="0" smtClean="0"/>
              <a:t>see how those are used...</a:t>
            </a:r>
          </a:p>
        </p:txBody>
      </p:sp>
    </p:spTree>
    <p:extLst>
      <p:ext uri="{BB962C8B-B14F-4D97-AF65-F5344CB8AC3E}">
        <p14:creationId xmlns:p14="http://schemas.microsoft.com/office/powerpoint/2010/main" val="302814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smtClean="0"/>
              <a:t>Course Logistics</a:t>
            </a:r>
            <a:endParaRPr lang="en-US" dirty="0"/>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3931507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Private Keys</a:t>
            </a:r>
            <a:endParaRPr lang="en-US" dirty="0">
              <a:sym typeface="Arial Bold" charset="0"/>
            </a:endParaRPr>
          </a:p>
        </p:txBody>
      </p:sp>
      <p:sp>
        <p:nvSpPr>
          <p:cNvPr id="150531" name="Rectangle 2"/>
          <p:cNvSpPr>
            <a:spLocks noGrp="1" noChangeArrowheads="1"/>
          </p:cNvSpPr>
          <p:nvPr>
            <p:ph idx="1"/>
          </p:nvPr>
        </p:nvSpPr>
        <p:spPr/>
        <p:txBody>
          <a:bodyPr/>
          <a:lstStyle/>
          <a:p>
            <a:pPr marL="914400" indent="-914400" eaLnBrk="1" hangingPunct="1">
              <a:buFont typeface="+mj-lt"/>
              <a:buAutoNum type="arabicPeriod"/>
            </a:pPr>
            <a:r>
              <a:rPr lang="en-US" dirty="0" smtClean="0"/>
              <a:t>Workstation has </a:t>
            </a:r>
            <a:r>
              <a:rPr lang="en-US" b="1" dirty="0" err="1" smtClean="0"/>
              <a:t>orgname-validator.pem</a:t>
            </a:r>
            <a:endParaRPr lang="en-US" b="1" dirty="0" smtClean="0"/>
          </a:p>
          <a:p>
            <a:pPr marL="914400" indent="-914400" eaLnBrk="1" hangingPunct="1">
              <a:buFont typeface="+mj-lt"/>
              <a:buAutoNum type="arabicPeriod"/>
            </a:pPr>
            <a:r>
              <a:rPr lang="en-US" dirty="0" smtClean="0"/>
              <a:t>At bootstrap, </a:t>
            </a:r>
            <a:r>
              <a:rPr lang="en-US" b="1" dirty="0" err="1" smtClean="0"/>
              <a:t>orgname-validator.pem</a:t>
            </a:r>
            <a:r>
              <a:rPr lang="en-US" b="1" dirty="0" smtClean="0"/>
              <a:t> </a:t>
            </a:r>
            <a:r>
              <a:rPr lang="en-US" dirty="0" smtClean="0"/>
              <a:t>transferred to the node, and renamed </a:t>
            </a:r>
            <a:r>
              <a:rPr lang="en-US" b="1" dirty="0" err="1" smtClean="0"/>
              <a:t>validation.pem</a:t>
            </a:r>
            <a:endParaRPr lang="en-US" b="1" dirty="0" smtClean="0"/>
          </a:p>
          <a:p>
            <a:pPr marL="914400" indent="-914400" eaLnBrk="1" hangingPunct="1">
              <a:buFont typeface="+mj-lt"/>
              <a:buAutoNum type="arabicPeriod"/>
            </a:pPr>
            <a:r>
              <a:rPr lang="en-US" b="1" dirty="0" err="1" smtClean="0"/>
              <a:t>validation.pem</a:t>
            </a:r>
            <a:r>
              <a:rPr lang="en-US" b="1" dirty="0" smtClean="0"/>
              <a:t> </a:t>
            </a:r>
            <a:r>
              <a:rPr lang="en-US" dirty="0" smtClean="0"/>
              <a:t>is used to create </a:t>
            </a:r>
            <a:r>
              <a:rPr lang="en-US" b="1" dirty="0" err="1" smtClean="0"/>
              <a:t>client.pem</a:t>
            </a:r>
            <a:endParaRPr lang="en-US" b="1" dirty="0"/>
          </a:p>
          <a:p>
            <a:pPr marL="914400" indent="-914400" eaLnBrk="1" hangingPunct="1">
              <a:buFont typeface="+mj-lt"/>
              <a:buAutoNum type="arabicPeriod"/>
            </a:pPr>
            <a:r>
              <a:rPr lang="en-US" b="1" dirty="0" err="1" smtClean="0"/>
              <a:t>validation.pem</a:t>
            </a:r>
            <a:r>
              <a:rPr lang="en-US" b="1" dirty="0" smtClean="0"/>
              <a:t> </a:t>
            </a:r>
            <a:r>
              <a:rPr lang="en-US" dirty="0" smtClean="0"/>
              <a:t>is no longer needed after first bootstrap</a:t>
            </a:r>
          </a:p>
        </p:txBody>
      </p:sp>
    </p:spTree>
    <p:extLst>
      <p:ext uri="{BB962C8B-B14F-4D97-AF65-F5344CB8AC3E}">
        <p14:creationId xmlns:p14="http://schemas.microsoft.com/office/powerpoint/2010/main" val="968779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76200"/>
            <a:ext cx="5321820" cy="3403600"/>
            <a:chOff x="0" y="-8"/>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 name="TextBox 1"/>
          <p:cNvSpPr txBox="1"/>
          <p:nvPr/>
        </p:nvSpPr>
        <p:spPr>
          <a:xfrm>
            <a:off x="12700794" y="4191000"/>
            <a:ext cx="3352800" cy="954107"/>
          </a:xfrm>
          <a:prstGeom prst="rect">
            <a:avLst/>
          </a:prstGeom>
          <a:noFill/>
        </p:spPr>
        <p:txBody>
          <a:bodyPr wrap="square" rtlCol="0">
            <a:spAutoFit/>
          </a:bodyPr>
          <a:lstStyle/>
          <a:p>
            <a:r>
              <a:rPr lang="en-US" dirty="0" smtClean="0"/>
              <a:t>Linux:    /</a:t>
            </a:r>
            <a:r>
              <a:rPr lang="en-US" dirty="0" err="1" smtClean="0"/>
              <a:t>etc</a:t>
            </a:r>
            <a:r>
              <a:rPr lang="en-US" dirty="0" smtClean="0"/>
              <a:t>/chef</a:t>
            </a:r>
          </a:p>
          <a:p>
            <a:r>
              <a:rPr lang="en-US" dirty="0" smtClean="0"/>
              <a:t>Windows:   c:\chef</a:t>
            </a:r>
            <a:endParaRPr lang="en-US" dirty="0"/>
          </a:p>
        </p:txBody>
      </p:sp>
    </p:spTree>
    <p:extLst>
      <p:ext uri="{BB962C8B-B14F-4D97-AF65-F5344CB8AC3E}">
        <p14:creationId xmlns:p14="http://schemas.microsoft.com/office/powerpoint/2010/main" val="36998899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76200"/>
            <a:ext cx="5321820" cy="3403600"/>
            <a:chOff x="0" y="-8"/>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76200"/>
            <a:ext cx="5321820" cy="3403600"/>
            <a:chOff x="0" y="-8"/>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 name="TextBox 1"/>
          <p:cNvSpPr txBox="1"/>
          <p:nvPr/>
        </p:nvSpPr>
        <p:spPr>
          <a:xfrm>
            <a:off x="12700794" y="4191000"/>
            <a:ext cx="3352800" cy="954107"/>
          </a:xfrm>
          <a:prstGeom prst="rect">
            <a:avLst/>
          </a:prstGeom>
          <a:noFill/>
        </p:spPr>
        <p:txBody>
          <a:bodyPr wrap="square" rtlCol="0">
            <a:spAutoFit/>
          </a:bodyPr>
          <a:lstStyle/>
          <a:p>
            <a:r>
              <a:rPr lang="en-US" dirty="0" smtClean="0"/>
              <a:t>Linux:    /</a:t>
            </a:r>
            <a:r>
              <a:rPr lang="en-US" dirty="0" err="1" smtClean="0"/>
              <a:t>etc</a:t>
            </a:r>
            <a:r>
              <a:rPr lang="en-US" dirty="0" smtClean="0"/>
              <a:t>/chef</a:t>
            </a:r>
          </a:p>
          <a:p>
            <a:r>
              <a:rPr lang="en-US" dirty="0" smtClean="0"/>
              <a:t>Windows:   c:\chef</a:t>
            </a:r>
            <a:endParaRPr lang="en-US" dirty="0"/>
          </a:p>
        </p:txBody>
      </p:sp>
    </p:spTree>
    <p:extLst>
      <p:ext uri="{BB962C8B-B14F-4D97-AF65-F5344CB8AC3E}">
        <p14:creationId xmlns:p14="http://schemas.microsoft.com/office/powerpoint/2010/main" val="34163026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1221"/>
                                        </p:tgtEl>
                                        <p:attrNameLst>
                                          <p:attrName>style.visibility</p:attrName>
                                        </p:attrNameLst>
                                      </p:cBhvr>
                                      <p:to>
                                        <p:strVal val="visible"/>
                                      </p:to>
                                    </p:set>
                                  </p:childTnLst>
                                </p:cTn>
                              </p:par>
                            </p:childTnLst>
                          </p:cTn>
                        </p:par>
                        <p:par>
                          <p:cTn id="7" fill="hold" nodeType="afterGroup">
                            <p:stCondLst>
                              <p:cond delay="10"/>
                            </p:stCondLst>
                            <p:childTnLst>
                              <p:par>
                                <p:cTn id="8" presetID="1" presetClass="entr" presetSubtype="0" fill="hold" nodeType="afterEffect">
                                  <p:stCondLst>
                                    <p:cond delay="0"/>
                                  </p:stCondLst>
                                  <p:childTnLst>
                                    <p:set>
                                      <p:cBhvr>
                                        <p:cTn id="9" dur="1" fill="hold">
                                          <p:stCondLst>
                                            <p:cond delay="9"/>
                                          </p:stCondLst>
                                        </p:cTn>
                                        <p:tgtEl>
                                          <p:spTgt spid="221211"/>
                                        </p:tgtEl>
                                        <p:attrNameLst>
                                          <p:attrName>style.visibility</p:attrName>
                                        </p:attrNameLst>
                                      </p:cBhvr>
                                      <p:to>
                                        <p:strVal val="visible"/>
                                      </p:to>
                                    </p:set>
                                  </p:childTnLst>
                                </p:cTn>
                              </p:par>
                            </p:childTnLst>
                          </p:cTn>
                        </p:par>
                        <p:par>
                          <p:cTn id="10" fill="hold" nodeType="afterGroup">
                            <p:stCondLst>
                              <p:cond delay="20"/>
                            </p:stCondLst>
                            <p:childTnLst>
                              <p:par>
                                <p:cTn id="11" presetID="1" presetClass="entr" presetSubtype="0" fill="hold" nodeType="afterEffect">
                                  <p:stCondLst>
                                    <p:cond delay="0"/>
                                  </p:stCondLst>
                                  <p:childTnLst>
                                    <p:set>
                                      <p:cBhvr>
                                        <p:cTn id="12" dur="1" fill="hold">
                                          <p:stCondLst>
                                            <p:cond delay="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221222"/>
                                        </p:tgtEl>
                                        <p:attrNameLst>
                                          <p:attrName>style.visibility</p:attrName>
                                        </p:attrNameLst>
                                      </p:cBhvr>
                                      <p:to>
                                        <p:strVal val="visible"/>
                                      </p:to>
                                    </p:set>
                                  </p:childTnLst>
                                </p:cTn>
                              </p:par>
                            </p:childTnLst>
                          </p:cTn>
                        </p:par>
                        <p:par>
                          <p:cTn id="17" fill="hold" nodeType="afterGroup">
                            <p:stCondLst>
                              <p:cond delay="10"/>
                            </p:stCondLst>
                            <p:childTnLst>
                              <p:par>
                                <p:cTn id="18" presetID="1" presetClass="entr" presetSubtype="0" fill="hold" nodeType="afterEffect">
                                  <p:stCondLst>
                                    <p:cond delay="0"/>
                                  </p:stCondLst>
                                  <p:childTnLst>
                                    <p:set>
                                      <p:cBhvr>
                                        <p:cTn id="19" dur="1" fill="hold">
                                          <p:stCondLst>
                                            <p:cond delay="9"/>
                                          </p:stCondLst>
                                        </p:cTn>
                                        <p:tgtEl>
                                          <p:spTgt spid="221205"/>
                                        </p:tgtEl>
                                        <p:attrNameLst>
                                          <p:attrName>style.visibility</p:attrName>
                                        </p:attrNameLst>
                                      </p:cBhvr>
                                      <p:to>
                                        <p:strVal val="visible"/>
                                      </p:to>
                                    </p:set>
                                  </p:childTnLst>
                                </p:cTn>
                              </p:par>
                            </p:childTnLst>
                          </p:cTn>
                        </p:par>
                        <p:par>
                          <p:cTn id="20" fill="hold" nodeType="afterGroup">
                            <p:stCondLst>
                              <p:cond delay="20"/>
                            </p:stCondLst>
                            <p:childTnLst>
                              <p:par>
                                <p:cTn id="21" presetID="1" presetClass="entr" presetSubtype="0" fill="hold" nodeType="afterEffect">
                                  <p:stCondLst>
                                    <p:cond delay="0"/>
                                  </p:stCondLst>
                                  <p:childTnLst>
                                    <p:set>
                                      <p:cBhvr>
                                        <p:cTn id="22" dur="1" fill="hold">
                                          <p:stCondLst>
                                            <p:cond delay="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221223"/>
                                        </p:tgtEl>
                                        <p:attrNameLst>
                                          <p:attrName>style.visibility</p:attrName>
                                        </p:attrNameLst>
                                      </p:cBhvr>
                                      <p:to>
                                        <p:strVal val="visible"/>
                                      </p:to>
                                    </p:set>
                                  </p:childTnLst>
                                </p:cTn>
                              </p:par>
                            </p:childTnLst>
                          </p:cTn>
                        </p:par>
                        <p:par>
                          <p:cTn id="27" fill="hold" nodeType="afterGroup">
                            <p:stCondLst>
                              <p:cond delay="10"/>
                            </p:stCondLst>
                            <p:childTnLst>
                              <p:par>
                                <p:cTn id="28" presetID="1" presetClass="entr" presetSubtype="0" fill="hold" nodeType="afterEffect">
                                  <p:stCondLst>
                                    <p:cond delay="0"/>
                                  </p:stCondLst>
                                  <p:childTnLst>
                                    <p:set>
                                      <p:cBhvr>
                                        <p:cTn id="29" dur="1" fill="hold">
                                          <p:stCondLst>
                                            <p:cond delay="9"/>
                                          </p:stCondLst>
                                        </p:cTn>
                                        <p:tgtEl>
                                          <p:spTgt spid="221208"/>
                                        </p:tgtEl>
                                        <p:attrNameLst>
                                          <p:attrName>style.visibility</p:attrName>
                                        </p:attrNameLst>
                                      </p:cBhvr>
                                      <p:to>
                                        <p:strVal val="visible"/>
                                      </p:to>
                                    </p:set>
                                  </p:childTnLst>
                                </p:cTn>
                              </p:par>
                            </p:childTnLst>
                          </p:cTn>
                        </p:par>
                        <p:par>
                          <p:cTn id="30" fill="hold" nodeType="afterGroup">
                            <p:stCondLst>
                              <p:cond delay="20"/>
                            </p:stCondLst>
                            <p:childTnLst>
                              <p:par>
                                <p:cTn id="31" presetID="1" presetClass="entr" presetSubtype="0" fill="hold" nodeType="afterEffect">
                                  <p:stCondLst>
                                    <p:cond delay="0"/>
                                  </p:stCondLst>
                                  <p:childTnLst>
                                    <p:set>
                                      <p:cBhvr>
                                        <p:cTn id="32" dur="1" fill="hold">
                                          <p:stCondLst>
                                            <p:cond delay="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221224"/>
                                        </p:tgtEl>
                                        <p:attrNameLst>
                                          <p:attrName>style.visibility</p:attrName>
                                        </p:attrNameLst>
                                      </p:cBhvr>
                                      <p:to>
                                        <p:strVal val="visible"/>
                                      </p:to>
                                    </p:set>
                                  </p:childTnLst>
                                </p:cTn>
                              </p:par>
                            </p:childTnLst>
                          </p:cTn>
                        </p:par>
                        <p:par>
                          <p:cTn id="37" fill="hold" nodeType="afterGroup">
                            <p:stCondLst>
                              <p:cond delay="10"/>
                            </p:stCondLst>
                            <p:childTnLst>
                              <p:par>
                                <p:cTn id="38" presetID="1" presetClass="entr" presetSubtype="0" fill="hold" nodeType="afterEffect">
                                  <p:stCondLst>
                                    <p:cond delay="0"/>
                                  </p:stCondLst>
                                  <p:childTnLst>
                                    <p:set>
                                      <p:cBhvr>
                                        <p:cTn id="39" dur="1" fill="hold">
                                          <p:stCondLst>
                                            <p:cond delay="9"/>
                                          </p:stCondLst>
                                        </p:cTn>
                                        <p:tgtEl>
                                          <p:spTgt spid="221214"/>
                                        </p:tgtEl>
                                        <p:attrNameLst>
                                          <p:attrName>style.visibility</p:attrName>
                                        </p:attrNameLst>
                                      </p:cBhvr>
                                      <p:to>
                                        <p:strVal val="visible"/>
                                      </p:to>
                                    </p:set>
                                  </p:childTnLst>
                                </p:cTn>
                              </p:par>
                            </p:childTnLst>
                          </p:cTn>
                        </p:par>
                        <p:par>
                          <p:cTn id="40" fill="hold" nodeType="afterGroup">
                            <p:stCondLst>
                              <p:cond delay="20"/>
                            </p:stCondLst>
                            <p:childTnLst>
                              <p:par>
                                <p:cTn id="41" presetID="1" presetClass="entr" presetSubtype="0" fill="hold" nodeType="afterEffect">
                                  <p:stCondLst>
                                    <p:cond delay="0"/>
                                  </p:stCondLst>
                                  <p:childTnLst>
                                    <p:set>
                                      <p:cBhvr>
                                        <p:cTn id="42" dur="1" fill="hold">
                                          <p:stCondLst>
                                            <p:cond delay="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9"/>
                                          </p:stCondLst>
                                        </p:cTn>
                                        <p:tgtEl>
                                          <p:spTgt spid="221217"/>
                                        </p:tgtEl>
                                        <p:attrNameLst>
                                          <p:attrName>style.visibility</p:attrName>
                                        </p:attrNameLst>
                                      </p:cBhvr>
                                      <p:to>
                                        <p:strVal val="visible"/>
                                      </p:to>
                                    </p:set>
                                  </p:childTnLst>
                                </p:cTn>
                              </p:par>
                            </p:childTnLst>
                          </p:cTn>
                        </p:par>
                        <p:par>
                          <p:cTn id="47" fill="hold" nodeType="afterGroup">
                            <p:stCondLst>
                              <p:cond delay="10"/>
                            </p:stCondLst>
                            <p:childTnLst>
                              <p:par>
                                <p:cTn id="48" presetID="1" presetClass="entr" presetSubtype="0" fill="hold" nodeType="afterEffect">
                                  <p:stCondLst>
                                    <p:cond delay="0"/>
                                  </p:stCondLst>
                                  <p:childTnLst>
                                    <p:set>
                                      <p:cBhvr>
                                        <p:cTn id="49" dur="1" fill="hold">
                                          <p:stCondLst>
                                            <p:cond delay="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a:sym typeface="Arial Bold" charset="0"/>
              </a:rPr>
              <a:t>Private </a:t>
            </a:r>
            <a:r>
              <a:rPr lang="en-US" dirty="0" smtClean="0">
                <a:sym typeface="Arial Bold" charset="0"/>
              </a:rPr>
              <a:t>Key Notes</a:t>
            </a:r>
            <a:endParaRPr lang="en-US" dirty="0">
              <a:sym typeface="Arial Bold" charset="0"/>
            </a:endParaRPr>
          </a:p>
        </p:txBody>
      </p:sp>
      <p:sp>
        <p:nvSpPr>
          <p:cNvPr id="150531" name="Rectangle 2"/>
          <p:cNvSpPr>
            <a:spLocks noGrp="1" noChangeArrowheads="1"/>
          </p:cNvSpPr>
          <p:nvPr>
            <p:ph idx="1"/>
          </p:nvPr>
        </p:nvSpPr>
        <p:spPr>
          <a:xfrm>
            <a:off x="508795" y="1879603"/>
            <a:ext cx="15392400" cy="6731000"/>
          </a:xfrm>
        </p:spPr>
        <p:txBody>
          <a:bodyPr/>
          <a:lstStyle/>
          <a:p>
            <a:pPr eaLnBrk="1" hangingPunct="1"/>
            <a:r>
              <a:rPr lang="en-US" b="1" dirty="0" err="1" smtClean="0">
                <a:latin typeface="Courier"/>
                <a:ea typeface="Courier"/>
                <a:cs typeface="Courier"/>
                <a:sym typeface="Courier"/>
              </a:rPr>
              <a:t>validation.pem</a:t>
            </a:r>
            <a:r>
              <a:rPr lang="en-US" b="1" dirty="0" smtClean="0"/>
              <a:t> </a:t>
            </a:r>
            <a:r>
              <a:rPr lang="en-US" dirty="0" smtClean="0"/>
              <a:t>on the node is an exact match of </a:t>
            </a:r>
            <a:r>
              <a:rPr lang="en-US" b="1" dirty="0">
                <a:latin typeface="Courier"/>
                <a:ea typeface="Courier"/>
                <a:cs typeface="Courier"/>
              </a:rPr>
              <a:t>ORGNAME-</a:t>
            </a:r>
            <a:r>
              <a:rPr lang="en-US" b="1" dirty="0" err="1" smtClean="0">
                <a:latin typeface="Courier"/>
                <a:ea typeface="Courier"/>
                <a:cs typeface="Courier"/>
              </a:rPr>
              <a:t>validator.pem</a:t>
            </a:r>
            <a:r>
              <a:rPr lang="en-US" dirty="0" smtClean="0">
                <a:latin typeface="Courier"/>
                <a:ea typeface="Courier"/>
                <a:cs typeface="Courier"/>
              </a:rPr>
              <a:t> </a:t>
            </a:r>
            <a:r>
              <a:rPr lang="en-US" dirty="0" smtClean="0"/>
              <a:t>on your workstation</a:t>
            </a:r>
          </a:p>
          <a:p>
            <a:pPr lvl="2"/>
            <a:r>
              <a:rPr lang="en-US" dirty="0" smtClean="0"/>
              <a:t>It was placed on the node at bootstrap to allow for the creation of </a:t>
            </a:r>
            <a:r>
              <a:rPr lang="en-US" dirty="0" err="1" smtClean="0"/>
              <a:t>client.pem</a:t>
            </a:r>
            <a:endParaRPr lang="en-US" dirty="0" smtClean="0"/>
          </a:p>
          <a:p>
            <a:r>
              <a:rPr lang="en-US" dirty="0" err="1" smtClean="0">
                <a:latin typeface="Courier"/>
                <a:ea typeface="Courier"/>
                <a:cs typeface="Courier"/>
                <a:sym typeface="Courier"/>
              </a:rPr>
              <a:t>validation.pem</a:t>
            </a:r>
            <a:r>
              <a:rPr lang="en-US" dirty="0" smtClean="0">
                <a:latin typeface="Courier"/>
                <a:ea typeface="Courier"/>
                <a:cs typeface="Courier"/>
                <a:sym typeface="Courier"/>
              </a:rPr>
              <a:t> </a:t>
            </a:r>
            <a:r>
              <a:rPr lang="en-US" dirty="0">
                <a:sym typeface="Courier"/>
              </a:rPr>
              <a:t>on the node poses a </a:t>
            </a:r>
            <a:r>
              <a:rPr lang="en-US" b="1" dirty="0">
                <a:sym typeface="Courier"/>
              </a:rPr>
              <a:t>security risk</a:t>
            </a:r>
            <a:r>
              <a:rPr lang="en-US" dirty="0">
                <a:sym typeface="Courier"/>
              </a:rPr>
              <a:t>, so delete it (using Chef!</a:t>
            </a:r>
            <a:r>
              <a:rPr lang="en-US" dirty="0" smtClean="0">
                <a:sym typeface="Courier"/>
              </a:rPr>
              <a:t>)</a:t>
            </a:r>
          </a:p>
          <a:p>
            <a:r>
              <a:rPr lang="en-US" dirty="0" smtClean="0">
                <a:sym typeface="Courier"/>
              </a:rPr>
              <a:t>The </a:t>
            </a:r>
            <a:r>
              <a:rPr lang="en-US" b="1" dirty="0" smtClean="0">
                <a:sym typeface="Courier"/>
              </a:rPr>
              <a:t>chef-client </a:t>
            </a:r>
            <a:r>
              <a:rPr lang="en-US" dirty="0" smtClean="0">
                <a:sym typeface="Courier"/>
              </a:rPr>
              <a:t>cookbook (see </a:t>
            </a:r>
            <a:r>
              <a:rPr lang="en-US" dirty="0" err="1" smtClean="0">
                <a:sym typeface="Courier"/>
              </a:rPr>
              <a:t>supermarket.chef.io</a:t>
            </a:r>
            <a:r>
              <a:rPr lang="en-US" dirty="0" smtClean="0">
                <a:sym typeface="Courier"/>
              </a:rPr>
              <a:t>) has a recipe to do this for you</a:t>
            </a:r>
            <a:endParaRPr lang="en-US" dirty="0"/>
          </a:p>
        </p:txBody>
      </p:sp>
    </p:spTree>
    <p:extLst>
      <p:ext uri="{BB962C8B-B14F-4D97-AF65-F5344CB8AC3E}">
        <p14:creationId xmlns:p14="http://schemas.microsoft.com/office/powerpoint/2010/main" val="3382624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dirty="0" smtClean="0">
                <a:sym typeface="Arial Bold" charset="0"/>
              </a:rPr>
              <a:t>Exercise: Delete </a:t>
            </a:r>
            <a:r>
              <a:rPr lang="en-US" dirty="0" err="1" smtClean="0">
                <a:sym typeface="Arial Bold" charset="0"/>
              </a:rPr>
              <a:t>validation.pem</a:t>
            </a:r>
            <a:r>
              <a:rPr lang="en-US" dirty="0" smtClean="0">
                <a:sym typeface="Arial Bold" charset="0"/>
              </a:rPr>
              <a:t>	</a:t>
            </a:r>
            <a:endParaRPr lang="en-US" dirty="0">
              <a:sym typeface="Arial Bold" charset="0"/>
            </a:endParaRPr>
          </a:p>
        </p:txBody>
      </p:sp>
      <p:sp>
        <p:nvSpPr>
          <p:cNvPr id="150531" name="Rectangle 2"/>
          <p:cNvSpPr>
            <a:spLocks noGrp="1" noChangeArrowheads="1"/>
          </p:cNvSpPr>
          <p:nvPr>
            <p:ph idx="1"/>
          </p:nvPr>
        </p:nvSpPr>
        <p:spPr>
          <a:xfrm>
            <a:off x="508795" y="1879602"/>
            <a:ext cx="15392400" cy="6959597"/>
          </a:xfrm>
        </p:spPr>
        <p:txBody>
          <a:bodyPr/>
          <a:lstStyle/>
          <a:p>
            <a:pPr marL="914400" indent="-914400" eaLnBrk="1" hangingPunct="1">
              <a:buFont typeface="+mj-lt"/>
              <a:buAutoNum type="arabicPeriod"/>
            </a:pPr>
            <a:r>
              <a:rPr lang="en-US" dirty="0">
                <a:sym typeface="Courier"/>
              </a:rPr>
              <a:t>Create a cookbook, name it </a:t>
            </a:r>
            <a:r>
              <a:rPr lang="en-US" b="1" dirty="0" err="1" smtClean="0">
                <a:latin typeface="Courier"/>
                <a:ea typeface="Courier"/>
                <a:cs typeface="Courier"/>
                <a:sym typeface="Courier"/>
              </a:rPr>
              <a:t>del_val</a:t>
            </a:r>
            <a:endParaRPr lang="en-US" b="1" dirty="0" smtClean="0">
              <a:latin typeface="Courier"/>
              <a:ea typeface="Courier"/>
              <a:cs typeface="Courier"/>
              <a:sym typeface="Courier"/>
            </a:endParaRPr>
          </a:p>
          <a:p>
            <a:pPr marL="914400" indent="-914400" eaLnBrk="1" hangingPunct="1">
              <a:buFont typeface="+mj-lt"/>
              <a:buAutoNum type="arabicPeriod"/>
            </a:pPr>
            <a:r>
              <a:rPr lang="en-US" dirty="0" smtClean="0"/>
              <a:t>Write a recipe to delete </a:t>
            </a:r>
            <a:r>
              <a:rPr lang="en-US" b="1" dirty="0" err="1" smtClean="0"/>
              <a:t>validation.pem</a:t>
            </a:r>
            <a:endParaRPr lang="en-US" dirty="0" smtClean="0"/>
          </a:p>
          <a:p>
            <a:pPr marL="914400" indent="-914400" eaLnBrk="1" hangingPunct="1">
              <a:buFont typeface="+mj-lt"/>
              <a:buAutoNum type="arabicPeriod"/>
            </a:pPr>
            <a:r>
              <a:rPr lang="en-US" dirty="0" smtClean="0"/>
              <a:t>Use the </a:t>
            </a:r>
            <a:r>
              <a:rPr lang="en-US" b="1" dirty="0" smtClean="0"/>
              <a:t>file </a:t>
            </a:r>
            <a:r>
              <a:rPr lang="en-US" dirty="0" smtClean="0"/>
              <a:t>resource.  </a:t>
            </a:r>
          </a:p>
          <a:p>
            <a:pPr marL="914400" indent="-914400" eaLnBrk="1" hangingPunct="1">
              <a:buFont typeface="+mj-lt"/>
              <a:buAutoNum type="arabicPeriod"/>
            </a:pPr>
            <a:r>
              <a:rPr lang="en-US" dirty="0" smtClean="0"/>
              <a:t>Read the docs to see the options (</a:t>
            </a:r>
            <a:r>
              <a:rPr lang="en-US" b="1" dirty="0" err="1" smtClean="0"/>
              <a:t>docs.chef.io</a:t>
            </a:r>
            <a:r>
              <a:rPr lang="en-US" dirty="0" smtClean="0"/>
              <a:t>)</a:t>
            </a:r>
          </a:p>
          <a:p>
            <a:pPr marL="914400" indent="-914400" eaLnBrk="1" hangingPunct="1">
              <a:buFont typeface="+mj-lt"/>
              <a:buAutoNum type="arabicPeriod"/>
            </a:pPr>
            <a:r>
              <a:rPr lang="en-US" dirty="0" smtClean="0"/>
              <a:t>Make sure you specify to </a:t>
            </a:r>
            <a:r>
              <a:rPr lang="en-US" b="1" dirty="0" smtClean="0"/>
              <a:t>not</a:t>
            </a:r>
            <a:r>
              <a:rPr lang="en-US" dirty="0" smtClean="0"/>
              <a:t> make backups!</a:t>
            </a:r>
          </a:p>
          <a:p>
            <a:pPr marL="914400" indent="-914400" eaLnBrk="1" hangingPunct="1">
              <a:buFont typeface="+mj-lt"/>
              <a:buAutoNum type="arabicPeriod"/>
            </a:pPr>
            <a:r>
              <a:rPr lang="en-US" dirty="0" smtClean="0"/>
              <a:t>Test it: </a:t>
            </a:r>
            <a:r>
              <a:rPr lang="en-US" dirty="0"/>
              <a:t>u</a:t>
            </a:r>
            <a:r>
              <a:rPr lang="en-US" dirty="0" smtClean="0"/>
              <a:t>pload the cookbook, add the recipe to the run_list, converge the node and verify that </a:t>
            </a:r>
            <a:r>
              <a:rPr lang="en-US" dirty="0" err="1" smtClean="0"/>
              <a:t>validation.pem</a:t>
            </a:r>
            <a:r>
              <a:rPr lang="en-US" dirty="0" smtClean="0"/>
              <a:t> has been deleted</a:t>
            </a:r>
          </a:p>
        </p:txBody>
      </p:sp>
    </p:spTree>
    <p:extLst>
      <p:ext uri="{BB962C8B-B14F-4D97-AF65-F5344CB8AC3E}">
        <p14:creationId xmlns:p14="http://schemas.microsoft.com/office/powerpoint/2010/main" val="2586755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Introducing the Node Object</a:t>
            </a:r>
            <a:endParaRPr lang="en-US" dirty="0">
              <a:sym typeface="Arial Bold" charset="0"/>
            </a:endParaRPr>
          </a:p>
        </p:txBody>
      </p:sp>
    </p:spTree>
    <p:extLst>
      <p:ext uri="{BB962C8B-B14F-4D97-AF65-F5344CB8AC3E}">
        <p14:creationId xmlns:p14="http://schemas.microsoft.com/office/powerpoint/2010/main" val="4009353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smtClean="0"/>
              <a:t>We are going to:</a:t>
            </a:r>
            <a:endParaRPr lang="en-US" dirty="0"/>
          </a:p>
          <a:p>
            <a:pPr lvl="1"/>
            <a:r>
              <a:rPr lang="en-US" dirty="0"/>
              <a:t>Explain what the Node </a:t>
            </a:r>
            <a:r>
              <a:rPr lang="en-US" dirty="0" smtClean="0"/>
              <a:t>Object </a:t>
            </a:r>
            <a:r>
              <a:rPr lang="en-US" dirty="0"/>
              <a:t>represents in Chef</a:t>
            </a:r>
          </a:p>
          <a:p>
            <a:pPr lvl="1"/>
            <a:r>
              <a:rPr lang="en-US" dirty="0" smtClean="0"/>
              <a:t>Show the content of the Node Object</a:t>
            </a:r>
            <a:endParaRPr lang="en-US" dirty="0"/>
          </a:p>
          <a:p>
            <a:pPr lvl="1"/>
            <a:r>
              <a:rPr lang="en-US" dirty="0"/>
              <a:t>Describe what Node Attributes are</a:t>
            </a:r>
          </a:p>
          <a:p>
            <a:pPr lvl="1"/>
            <a:r>
              <a:rPr lang="en-US" dirty="0" smtClean="0"/>
              <a:t>Show a </a:t>
            </a:r>
            <a:r>
              <a:rPr lang="en-US" dirty="0" smtClean="0"/>
              <a:t>Node's </a:t>
            </a:r>
            <a:r>
              <a:rPr lang="en-US" dirty="0" smtClean="0"/>
              <a:t>Attributes</a:t>
            </a:r>
            <a:endParaRPr lang="en-US" dirty="0"/>
          </a:p>
        </p:txBody>
      </p:sp>
    </p:spTree>
    <p:extLst>
      <p:ext uri="{BB962C8B-B14F-4D97-AF65-F5344CB8AC3E}">
        <p14:creationId xmlns:p14="http://schemas.microsoft.com/office/powerpoint/2010/main" val="1730958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a:t>
            </a:r>
            <a:r>
              <a:rPr lang="en-US" sz="7200" dirty="0" smtClean="0">
                <a:sym typeface="Arial Bold" charset="0"/>
              </a:rPr>
              <a:t>Object</a:t>
            </a:r>
            <a:endParaRPr lang="en-US" sz="72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a:t>
            </a:r>
            <a:r>
              <a:rPr lang="en-US" sz="4800" b="1" dirty="0" smtClean="0"/>
              <a:t>Node</a:t>
            </a:r>
            <a:r>
              <a:rPr lang="en-US" sz="4800" dirty="0" smtClean="0"/>
              <a:t> </a:t>
            </a:r>
            <a:r>
              <a:rPr lang="en-US" sz="4800" dirty="0"/>
              <a:t>is any physical, virtual, or cloud </a:t>
            </a:r>
            <a:r>
              <a:rPr lang="en-US" sz="4800" dirty="0" smtClean="0"/>
              <a:t>machine </a:t>
            </a:r>
            <a:r>
              <a:rPr lang="en-US" sz="4800" dirty="0"/>
              <a:t>that is configured to be maintained by </a:t>
            </a:r>
            <a:r>
              <a:rPr lang="en-US" sz="4800" dirty="0" smtClean="0"/>
              <a:t>Chef </a:t>
            </a:r>
            <a:endParaRPr lang="en-US" sz="4800" dirty="0"/>
          </a:p>
          <a:p>
            <a:pPr marL="0" indent="0">
              <a:buNone/>
            </a:pPr>
            <a:r>
              <a:rPr lang="en-US" sz="4800" dirty="0" smtClean="0"/>
              <a:t/>
            </a:r>
            <a:br>
              <a:rPr lang="en-US" sz="4800" dirty="0" smtClean="0"/>
            </a:br>
            <a:r>
              <a:rPr lang="en-US" sz="4800" dirty="0" smtClean="0"/>
              <a:t>But, the '</a:t>
            </a:r>
            <a:r>
              <a:rPr lang="en-US" sz="4800" b="1" dirty="0" smtClean="0"/>
              <a:t>Node Object</a:t>
            </a:r>
            <a:r>
              <a:rPr lang="en-US" sz="4800" dirty="0" smtClean="0"/>
              <a:t>' </a:t>
            </a:r>
            <a:r>
              <a:rPr lang="en-US" sz="4800" dirty="0"/>
              <a:t>is the representation of that </a:t>
            </a:r>
            <a:r>
              <a:rPr lang="en-US" sz="4800" dirty="0" smtClean="0"/>
              <a:t>node, stored as JSON, and cached on the Chef Server</a:t>
            </a:r>
            <a:endParaRPr lang="en-US" sz="4800" dirty="0"/>
          </a:p>
        </p:txBody>
      </p:sp>
    </p:spTree>
    <p:extLst>
      <p:ext uri="{BB962C8B-B14F-4D97-AF65-F5344CB8AC3E}">
        <p14:creationId xmlns:p14="http://schemas.microsoft.com/office/powerpoint/2010/main" val="4063645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Representation</a:t>
            </a:r>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2874262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Why is the Node Object so Awesome?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When </a:t>
            </a:r>
            <a:r>
              <a:rPr lang="en-US" sz="4800" dirty="0"/>
              <a:t>you are writing Recipes, the Node object is always available to </a:t>
            </a:r>
            <a:r>
              <a:rPr lang="en-US" sz="4800" dirty="0" smtClean="0"/>
              <a:t>you</a:t>
            </a:r>
          </a:p>
          <a:p>
            <a:pPr lvl="1"/>
            <a:r>
              <a:rPr lang="en-US" sz="4800" dirty="0" smtClean="0"/>
              <a:t>This means </a:t>
            </a:r>
            <a:r>
              <a:rPr lang="en-US" sz="4800" b="1" dirty="0" smtClean="0"/>
              <a:t>any node </a:t>
            </a:r>
            <a:r>
              <a:rPr lang="en-US" sz="4800" dirty="0" smtClean="0"/>
              <a:t>in your Organization can discover information about </a:t>
            </a:r>
            <a:r>
              <a:rPr lang="en-US" sz="4800" b="1" dirty="0" smtClean="0"/>
              <a:t>any other node </a:t>
            </a:r>
            <a:r>
              <a:rPr lang="en-US" sz="4800" dirty="0" smtClean="0"/>
              <a:t>in your Organization</a:t>
            </a:r>
          </a:p>
          <a:p>
            <a:pPr lvl="1"/>
            <a:r>
              <a:rPr lang="en-US" sz="4800" dirty="0" smtClean="0"/>
              <a:t>See use case on next slide</a:t>
            </a:r>
            <a:endParaRPr lang="en-US" sz="4800" dirty="0"/>
          </a:p>
        </p:txBody>
      </p:sp>
    </p:spTree>
    <p:extLst>
      <p:ext uri="{BB962C8B-B14F-4D97-AF65-F5344CB8AC3E}">
        <p14:creationId xmlns:p14="http://schemas.microsoft.com/office/powerpoint/2010/main" val="25581168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3905488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5400" dirty="0" smtClean="0">
                <a:sym typeface="Arial Bold" charset="0"/>
              </a:rPr>
              <a:t>Node Object Use Case</a:t>
            </a:r>
            <a:endParaRPr lang="en-US" sz="5400" dirty="0">
              <a:sym typeface="Arial Bold" charset="0"/>
            </a:endParaRPr>
          </a:p>
        </p:txBody>
      </p:sp>
      <p:sp>
        <p:nvSpPr>
          <p:cNvPr id="155651" name="Rectangle 2"/>
          <p:cNvSpPr>
            <a:spLocks noGrp="1" noChangeArrowheads="1"/>
          </p:cNvSpPr>
          <p:nvPr>
            <p:ph type="body" idx="1"/>
          </p:nvPr>
        </p:nvSpPr>
        <p:spPr>
          <a:xfrm>
            <a:off x="356395" y="1676400"/>
            <a:ext cx="15621000" cy="6731000"/>
          </a:xfrm>
        </p:spPr>
        <p:txBody>
          <a:bodyPr/>
          <a:lstStyle/>
          <a:p>
            <a:pPr marL="0" indent="0">
              <a:buNone/>
            </a:pPr>
            <a:r>
              <a:rPr lang="en-US" sz="4800" dirty="0" smtClean="0"/>
              <a:t>A Load Balancer (LB) wants to get the IP Address of every available Webserver:</a:t>
            </a:r>
            <a:endParaRPr lang="en-US" sz="4800" dirty="0"/>
          </a:p>
          <a:p>
            <a:pPr marL="914400" indent="-914400">
              <a:buFont typeface="+mj-lt"/>
              <a:buAutoNum type="arabicPeriod"/>
            </a:pPr>
            <a:r>
              <a:rPr lang="en-US" sz="4800" dirty="0" smtClean="0"/>
              <a:t>LB searches all Node Objects within the Organization that have a </a:t>
            </a:r>
            <a:r>
              <a:rPr lang="en-US" sz="4800" b="1" dirty="0" smtClean="0"/>
              <a:t>Role</a:t>
            </a:r>
            <a:r>
              <a:rPr lang="en-US" sz="4800" dirty="0" smtClean="0"/>
              <a:t> of </a:t>
            </a:r>
            <a:r>
              <a:rPr lang="en-US" sz="4800" b="1" dirty="0" smtClean="0"/>
              <a:t>"Webserver"</a:t>
            </a:r>
          </a:p>
          <a:p>
            <a:pPr marL="914400" indent="-914400">
              <a:buFont typeface="+mj-lt"/>
              <a:buAutoNum type="arabicPeriod"/>
            </a:pPr>
            <a:r>
              <a:rPr lang="en-US" sz="4800" dirty="0" smtClean="0"/>
              <a:t>LB builds its configuration </a:t>
            </a:r>
            <a:r>
              <a:rPr lang="en-US" sz="4800" dirty="0"/>
              <a:t>file </a:t>
            </a:r>
            <a:r>
              <a:rPr lang="en-US" sz="4800" dirty="0" smtClean="0"/>
              <a:t>from the list of IP Addresses returned from the Node Object search</a:t>
            </a:r>
          </a:p>
          <a:p>
            <a:pPr marL="914400" indent="-914400">
              <a:buFont typeface="+mj-lt"/>
              <a:buAutoNum type="arabicPeriod"/>
            </a:pPr>
            <a:r>
              <a:rPr lang="en-US" sz="4800" dirty="0" smtClean="0"/>
              <a:t>Now, the LB knows the IP address of every node to which it can direct webserver traffic</a:t>
            </a:r>
            <a:endParaRPr lang="en-US" sz="4800" dirty="0"/>
          </a:p>
        </p:txBody>
      </p:sp>
    </p:spTree>
    <p:extLst>
      <p:ext uri="{BB962C8B-B14F-4D97-AF65-F5344CB8AC3E}">
        <p14:creationId xmlns:p14="http://schemas.microsoft.com/office/powerpoint/2010/main" val="4277421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dirty="0" smtClean="0"/>
              <a:t>Example of </a:t>
            </a:r>
            <a:r>
              <a:rPr lang="en-US" dirty="0" err="1" smtClean="0"/>
              <a:t>Ohai</a:t>
            </a:r>
            <a:r>
              <a:rPr lang="en-US" dirty="0" smtClean="0"/>
              <a:t> output from a Node</a:t>
            </a:r>
            <a:endParaRPr lang="en-US" dirty="0"/>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endParaRPr lang="en-US" sz="2200" dirty="0" smtClean="0">
              <a:latin typeface="Courier" charset="0"/>
              <a:ea typeface="ＭＳ Ｐゴシック" charset="0"/>
              <a:cs typeface="Courier" charset="0"/>
              <a:sym typeface="Courier" charset="0"/>
            </a:endParaRP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r>
              <a:rPr lang="en-US" sz="2200" dirty="0" smtClean="0">
                <a:solidFill>
                  <a:srgbClr val="BA2121"/>
                </a:solidFill>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endParaRPr lang="en-US" sz="2200" dirty="0" smtClean="0">
              <a:latin typeface="Courier" charset="0"/>
              <a:ea typeface="ＭＳ Ｐゴシック" charset="0"/>
              <a:cs typeface="Courier" charset="0"/>
              <a:sym typeface="Courier" charset="0"/>
            </a:endParaRP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988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smtClean="0">
                <a:sym typeface="Arial Bold" charset="0"/>
              </a:rPr>
              <a:t>Contents of the </a:t>
            </a:r>
            <a:r>
              <a:rPr lang="en-US" sz="7200" dirty="0">
                <a:sym typeface="Arial Bold" charset="0"/>
              </a:rPr>
              <a:t>Node object</a:t>
            </a:r>
          </a:p>
        </p:txBody>
      </p:sp>
      <p:sp>
        <p:nvSpPr>
          <p:cNvPr id="160771" name="Rectangle 2"/>
          <p:cNvSpPr>
            <a:spLocks noGrp="1" noChangeArrowheads="1"/>
          </p:cNvSpPr>
          <p:nvPr>
            <p:ph type="body" idx="1"/>
          </p:nvPr>
        </p:nvSpPr>
        <p:spPr/>
        <p:txBody>
          <a:bodyPr/>
          <a:lstStyle/>
          <a:p>
            <a:pPr marL="0" indent="0">
              <a:buNone/>
            </a:pPr>
            <a:r>
              <a:rPr lang="en-US" dirty="0" smtClean="0"/>
              <a:t>Node objects </a:t>
            </a:r>
            <a:r>
              <a:rPr lang="en-US" dirty="0"/>
              <a:t>are made up of </a:t>
            </a:r>
            <a:r>
              <a:rPr lang="en-US" b="1" dirty="0"/>
              <a:t>Attributes</a:t>
            </a:r>
          </a:p>
          <a:p>
            <a:pPr lvl="1"/>
            <a:r>
              <a:rPr lang="en-US" dirty="0" smtClean="0"/>
              <a:t>Most attributed are </a:t>
            </a:r>
            <a:r>
              <a:rPr lang="en-US" dirty="0"/>
              <a:t>discovered </a:t>
            </a:r>
            <a:r>
              <a:rPr lang="en-US" dirty="0">
                <a:latin typeface="Arial Bold" charset="0"/>
                <a:cs typeface="Arial Bold" charset="0"/>
                <a:sym typeface="Arial Bold" charset="0"/>
              </a:rPr>
              <a:t>automatically</a:t>
            </a:r>
            <a:r>
              <a:rPr lang="en-US" dirty="0"/>
              <a:t> </a:t>
            </a:r>
            <a:r>
              <a:rPr lang="en-US" dirty="0" smtClean="0"/>
              <a:t>by </a:t>
            </a:r>
            <a:r>
              <a:rPr lang="en-US" b="1" dirty="0" err="1" smtClean="0"/>
              <a:t>Ohai</a:t>
            </a:r>
            <a:r>
              <a:rPr lang="en-US" dirty="0" smtClean="0"/>
              <a:t> </a:t>
            </a:r>
            <a:br>
              <a:rPr lang="en-US" dirty="0" smtClean="0"/>
            </a:br>
            <a:r>
              <a:rPr lang="en-US" dirty="0" smtClean="0"/>
              <a:t>	(</a:t>
            </a:r>
            <a:r>
              <a:rPr lang="en-US" dirty="0" err="1" smtClean="0"/>
              <a:t>eg</a:t>
            </a:r>
            <a:r>
              <a:rPr lang="en-US" dirty="0" smtClean="0"/>
              <a:t>: platform</a:t>
            </a:r>
            <a:r>
              <a:rPr lang="en-US" dirty="0"/>
              <a:t>, </a:t>
            </a:r>
            <a:r>
              <a:rPr lang="en-US" dirty="0" err="1" smtClean="0"/>
              <a:t>ipaddress</a:t>
            </a:r>
            <a:r>
              <a:rPr lang="en-US" dirty="0"/>
              <a:t>, number of CPUs)</a:t>
            </a:r>
          </a:p>
          <a:p>
            <a:pPr lvl="1"/>
            <a:r>
              <a:rPr lang="en-US" dirty="0" smtClean="0"/>
              <a:t>You can add additional attributes to the Node Object from Roles, Environments, Attribute Files and directly from within Recipes</a:t>
            </a:r>
            <a:endParaRPr lang="en-US" dirty="0"/>
          </a:p>
        </p:txBody>
      </p:sp>
    </p:spTree>
    <p:extLst>
      <p:ext uri="{BB962C8B-B14F-4D97-AF65-F5344CB8AC3E}">
        <p14:creationId xmlns:p14="http://schemas.microsoft.com/office/powerpoint/2010/main" val="4106451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dirty="0" smtClean="0"/>
              <a:t>View Node Object on </a:t>
            </a:r>
            <a:r>
              <a:rPr lang="en-US" dirty="0"/>
              <a:t>Chef Server</a:t>
            </a:r>
          </a:p>
        </p:txBody>
      </p:sp>
      <p:sp>
        <p:nvSpPr>
          <p:cNvPr id="381955" name="Rectangle 3"/>
          <p:cNvSpPr>
            <a:spLocks noGrp="1" noChangeArrowheads="1"/>
          </p:cNvSpPr>
          <p:nvPr>
            <p:ph type="body" idx="1"/>
          </p:nvPr>
        </p:nvSpPr>
        <p:spPr>
          <a:xfrm>
            <a:off x="432594" y="1879600"/>
            <a:ext cx="7061890" cy="6731000"/>
          </a:xfrm>
          <a:ln/>
        </p:spPr>
        <p:txBody>
          <a:bodyPr/>
          <a:lstStyle/>
          <a:p>
            <a:r>
              <a:rPr lang="en-US" dirty="0"/>
              <a:t>Click the 'Attributes' </a:t>
            </a:r>
            <a:r>
              <a:rPr lang="en-US" dirty="0" smtClean="0"/>
              <a:t>tab</a:t>
            </a:r>
          </a:p>
          <a:p>
            <a:r>
              <a:rPr lang="en-US" dirty="0" smtClean="0"/>
              <a:t>This reads the Node Object</a:t>
            </a:r>
          </a:p>
          <a:p>
            <a:r>
              <a:rPr lang="en-US" dirty="0" smtClean="0"/>
              <a:t>Created by combining </a:t>
            </a:r>
            <a:r>
              <a:rPr lang="en-US" dirty="0" err="1" smtClean="0"/>
              <a:t>Ohai</a:t>
            </a:r>
            <a:r>
              <a:rPr lang="en-US" dirty="0" smtClean="0"/>
              <a:t> output (from the node) with Chef Server output (i.e. run_list, roles and attributes)</a:t>
            </a:r>
            <a:endParaRPr lang="en-US" dirty="0"/>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149759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a:xfrm>
            <a:off x="800273" y="177800"/>
            <a:ext cx="15329521" cy="1117600"/>
          </a:xfrm>
        </p:spPr>
        <p:txBody>
          <a:bodyPr/>
          <a:lstStyle/>
          <a:p>
            <a:pPr eaLnBrk="1" hangingPunct="1">
              <a:defRPr/>
            </a:pPr>
            <a:r>
              <a:rPr lang="en-US" sz="5400" dirty="0" smtClean="0">
                <a:sym typeface="Arial Bold" charset="0"/>
              </a:rPr>
              <a:t>How </a:t>
            </a:r>
            <a:r>
              <a:rPr lang="en-US" sz="5400" dirty="0" smtClean="0"/>
              <a:t>Is The Node Objected Updated?</a:t>
            </a:r>
            <a:endParaRPr lang="en-US" sz="5400" dirty="0">
              <a:sym typeface="Arial Bold" charset="0"/>
            </a:endParaRPr>
          </a:p>
        </p:txBody>
      </p:sp>
      <p:sp>
        <p:nvSpPr>
          <p:cNvPr id="155651" name="Rectangle 2"/>
          <p:cNvSpPr>
            <a:spLocks noGrp="1" noChangeArrowheads="1"/>
          </p:cNvSpPr>
          <p:nvPr>
            <p:ph type="body" idx="1"/>
          </p:nvPr>
        </p:nvSpPr>
        <p:spPr/>
        <p:txBody>
          <a:bodyPr/>
          <a:lstStyle/>
          <a:p>
            <a:pPr marL="914400" indent="-914400">
              <a:buFont typeface="+mj-lt"/>
              <a:buAutoNum type="arabicPeriod"/>
            </a:pPr>
            <a:r>
              <a:rPr lang="en-US" sz="4800" dirty="0" smtClean="0"/>
              <a:t>The Node Object is updated at the beginning of each convergence with Chef Server</a:t>
            </a:r>
          </a:p>
          <a:p>
            <a:pPr marL="914400" indent="-914400">
              <a:buFont typeface="+mj-lt"/>
              <a:buAutoNum type="arabicPeriod"/>
            </a:pPr>
            <a:r>
              <a:rPr lang="en-US" sz="4800" dirty="0" smtClean="0"/>
              <a:t>The Node Object is again updated </a:t>
            </a:r>
            <a:r>
              <a:rPr lang="en-US" sz="4800" b="1" dirty="0" smtClean="0"/>
              <a:t>at the end of each convergence </a:t>
            </a:r>
            <a:r>
              <a:rPr lang="en-US" sz="4800" dirty="0" smtClean="0"/>
              <a:t>to record any differences to the node caused by the convergence</a:t>
            </a:r>
            <a:endParaRPr lang="en-US" sz="4800" dirty="0"/>
          </a:p>
        </p:txBody>
      </p:sp>
    </p:spTree>
    <p:extLst>
      <p:ext uri="{BB962C8B-B14F-4D97-AF65-F5344CB8AC3E}">
        <p14:creationId xmlns:p14="http://schemas.microsoft.com/office/powerpoint/2010/main" val="2805417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dirty="0" smtClean="0">
                <a:solidFill>
                  <a:srgbClr val="FFFFFF"/>
                </a:solidFill>
                <a:latin typeface="Courier"/>
                <a:ea typeface="Courier"/>
                <a:cs typeface="Courier"/>
                <a:sym typeface="Courier"/>
              </a:rPr>
              <a:t>&gt;</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Showing details 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a:t>
            </a:r>
            <a:r>
              <a:rPr lang="en-US" altLang="en-US" sz="3300" dirty="0" err="1" smtClean="0">
                <a:latin typeface="Courier"/>
                <a:cs typeface="Courier"/>
              </a:rPr>
              <a:t>windowsnode</a:t>
            </a:r>
            <a:endParaRPr lang="en-US" altLang="en-US" sz="3300" dirty="0">
              <a:latin typeface="Courier"/>
              <a:cs typeface="Courier"/>
            </a:endParaRP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3545645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err="1" smtClean="0">
                <a:solidFill>
                  <a:srgbClr val="FFFFFF"/>
                </a:solidFill>
                <a:latin typeface="Courier"/>
                <a:ea typeface="Courier"/>
                <a:cs typeface="Courier"/>
                <a:sym typeface="Courier"/>
              </a:rPr>
              <a:t>ws</a:t>
            </a:r>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a:xfrm>
            <a:off x="127794" y="177800"/>
            <a:ext cx="15773399" cy="1117600"/>
          </a:xfrm>
        </p:spPr>
        <p:txBody>
          <a:bodyPr/>
          <a:lstStyle/>
          <a:p>
            <a:pPr eaLnBrk="1" hangingPunct="1">
              <a:defRPr/>
            </a:pPr>
            <a:r>
              <a:rPr lang="en-US" sz="4800" dirty="0" smtClean="0">
                <a:sym typeface="Arial Bold" charset="0"/>
              </a:rPr>
              <a:t> Exercise</a:t>
            </a:r>
            <a:r>
              <a:rPr lang="en-US" sz="4800" dirty="0">
                <a:sym typeface="Arial Bold" charset="0"/>
              </a:rPr>
              <a:t>: Showing all 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a:t>
            </a:r>
            <a:r>
              <a:rPr lang="en-US" altLang="en-US" sz="2400" dirty="0" err="1" smtClean="0">
                <a:latin typeface="Courier"/>
                <a:cs typeface="Courier"/>
              </a:rPr>
              <a:t>windowsnode</a:t>
            </a:r>
            <a:endParaRPr lang="en-US" altLang="en-US" sz="2400" dirty="0">
              <a:latin typeface="Courier"/>
              <a:cs typeface="Courier"/>
            </a:endParaRP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516579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node show </a:t>
            </a:r>
            <a:r>
              <a:rPr lang="en-US" sz="4800" dirty="0" smtClean="0">
                <a:solidFill>
                  <a:srgbClr val="FFFFFF"/>
                </a:solidFill>
                <a:latin typeface="Courier"/>
                <a:ea typeface="Courier"/>
                <a:cs typeface="Courier"/>
                <a:sym typeface="Courier"/>
              </a:rPr>
              <a:t>&lt;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-l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a:xfrm>
            <a:off x="203994" y="177800"/>
            <a:ext cx="15849599" cy="1117600"/>
          </a:xfrm>
        </p:spPr>
        <p:txBody>
          <a:bodyPr/>
          <a:lstStyle/>
          <a:p>
            <a:pPr eaLnBrk="1" hangingPunct="1">
              <a:defRPr/>
            </a:pPr>
            <a:r>
              <a:rPr lang="en-US" sz="4800" dirty="0" smtClean="0">
                <a:sym typeface="Arial Bold" charset="0"/>
              </a:rPr>
              <a:t> Exercise</a:t>
            </a:r>
            <a:r>
              <a:rPr lang="en-US" sz="4800" dirty="0">
                <a:sym typeface="Arial Bold" charset="0"/>
              </a:rPr>
              <a:t>: </a:t>
            </a:r>
            <a:r>
              <a:rPr lang="en-US" sz="4800" dirty="0" smtClean="0">
                <a:sym typeface="Arial Bold" charset="0"/>
              </a:rPr>
              <a:t>Format Node Object output in JSON</a:t>
            </a:r>
            <a:endParaRPr lang="en-US" sz="48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a:t>
            </a:r>
            <a:r>
              <a:rPr lang="en-US" altLang="en-US" sz="4000" dirty="0">
                <a:latin typeface="Courier"/>
                <a:cs typeface="Courier"/>
              </a:rPr>
              <a:t>"</a:t>
            </a:r>
            <a:r>
              <a:rPr lang="en-US" altLang="en-US" sz="4000" dirty="0" err="1" smtClean="0">
                <a:latin typeface="Courier"/>
                <a:cs typeface="Courier"/>
              </a:rPr>
              <a:t>windowsnode</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"run_list": </a:t>
            </a:r>
            <a:r>
              <a:rPr lang="en-US" altLang="en-US" sz="4000" dirty="0" smtClean="0">
                <a:latin typeface="Courier"/>
                <a:cs typeface="Courier"/>
              </a:rPr>
              <a:t>["</a:t>
            </a:r>
            <a:r>
              <a:rPr lang="en-US" altLang="en-US" sz="4000" dirty="0">
                <a:latin typeface="Courier"/>
                <a:cs typeface="Courier"/>
              </a:rPr>
              <a:t>recipe</a:t>
            </a:r>
            <a:r>
              <a:rPr lang="en-US" altLang="en-US" sz="4000" dirty="0" smtClean="0">
                <a:latin typeface="Courier"/>
                <a:cs typeface="Courier"/>
              </a:rPr>
              <a:t>[</a:t>
            </a:r>
            <a:r>
              <a:rPr lang="en-US" altLang="en-US" sz="4000" dirty="0" err="1" smtClean="0">
                <a:latin typeface="Courier"/>
                <a:cs typeface="Courier"/>
              </a:rPr>
              <a:t>iis_demo</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26841695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ipaddress</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ipaddress</a:t>
            </a:r>
            <a:r>
              <a:rPr lang="en-US" dirty="0" smtClean="0">
                <a:latin typeface="Courier"/>
                <a:cs typeface="Courier"/>
              </a:rPr>
              <a:t>: 10.35.46.77</a:t>
            </a:r>
            <a:endParaRPr lang="en-US" altLang="en-US" dirty="0" smtClean="0">
              <a:latin typeface="Courier"/>
              <a:cs typeface="Courier"/>
            </a:endParaRPr>
          </a:p>
        </p:txBody>
      </p:sp>
    </p:spTree>
    <p:extLst>
      <p:ext uri="{BB962C8B-B14F-4D97-AF65-F5344CB8AC3E}">
        <p14:creationId xmlns:p14="http://schemas.microsoft.com/office/powerpoint/2010/main" val="951423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virtualization.system</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linuxnode</a:t>
            </a:r>
            <a:r>
              <a:rPr lang="en-US" dirty="0" smtClean="0">
                <a:latin typeface="Courier"/>
                <a:cs typeface="Courier"/>
              </a:rPr>
              <a:t>:</a:t>
            </a:r>
          </a:p>
          <a:p>
            <a:r>
              <a:rPr lang="en-US" dirty="0" smtClean="0">
                <a:latin typeface="Courier"/>
                <a:cs typeface="Courier"/>
              </a:rPr>
              <a:t>  </a:t>
            </a:r>
            <a:r>
              <a:rPr lang="en-US" dirty="0" err="1" smtClean="0">
                <a:latin typeface="Courier"/>
                <a:cs typeface="Courier"/>
              </a:rPr>
              <a:t>virtualization.system</a:t>
            </a:r>
            <a:r>
              <a:rPr lang="en-US" dirty="0" smtClean="0">
                <a:latin typeface="Courier"/>
                <a:cs typeface="Courier"/>
              </a:rPr>
              <a:t>: </a:t>
            </a:r>
            <a:r>
              <a:rPr lang="en-US" dirty="0" err="1" smtClean="0">
                <a:latin typeface="Courier"/>
                <a:cs typeface="Courier"/>
              </a:rPr>
              <a:t>vmware</a:t>
            </a:r>
            <a:endParaRPr lang="en-US" altLang="en-US" dirty="0" smtClean="0">
              <a:latin typeface="Courier"/>
              <a:cs typeface="Courier"/>
            </a:endParaRPr>
          </a:p>
        </p:txBody>
      </p:sp>
    </p:spTree>
    <p:extLst>
      <p:ext uri="{BB962C8B-B14F-4D97-AF65-F5344CB8AC3E}">
        <p14:creationId xmlns:p14="http://schemas.microsoft.com/office/powerpoint/2010/main" val="672704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16910727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432594" y="1854202"/>
            <a:ext cx="15037518" cy="2260598"/>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node show &lt;</a:t>
            </a:r>
            <a:r>
              <a:rPr lang="en-US" sz="4800" i="1" dirty="0" err="1" smtClean="0">
                <a:solidFill>
                  <a:srgbClr val="FFFFFF"/>
                </a:solidFill>
                <a:latin typeface="Courier"/>
                <a:ea typeface="Courier"/>
                <a:cs typeface="Courier"/>
                <a:sym typeface="Courier"/>
              </a:rPr>
              <a:t>nodename</a:t>
            </a:r>
            <a:r>
              <a:rPr lang="en-US" sz="4800" i="1" dirty="0" smtClean="0">
                <a:solidFill>
                  <a:srgbClr val="FFFFFF"/>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a:t>
            </a:r>
            <a:br>
              <a:rPr lang="en-US" sz="4800" dirty="0" smtClean="0">
                <a:solidFill>
                  <a:srgbClr val="FFFFFF"/>
                </a:solidFill>
                <a:latin typeface="Courier"/>
                <a:ea typeface="Courier"/>
                <a:cs typeface="Courier"/>
                <a:sym typeface="Courier"/>
              </a:rPr>
            </a:br>
            <a:r>
              <a:rPr lang="en-US" sz="4800" dirty="0" smtClean="0">
                <a:solidFill>
                  <a:srgbClr val="FFFFFF"/>
                </a:solidFill>
                <a:latin typeface="Courier"/>
                <a:ea typeface="Courier"/>
                <a:cs typeface="Courier"/>
                <a:sym typeface="Courier"/>
              </a:rPr>
              <a:t>-</a:t>
            </a:r>
            <a:r>
              <a:rPr lang="en-US" sz="4800" dirty="0">
                <a:solidFill>
                  <a:srgbClr val="FFFFFF"/>
                </a:solidFill>
                <a:latin typeface="Courier"/>
                <a:ea typeface="Courier"/>
                <a:cs typeface="Courier"/>
                <a:sym typeface="Courier"/>
              </a:rPr>
              <a:t>a </a:t>
            </a:r>
            <a:r>
              <a:rPr lang="en-US" sz="4800" dirty="0" err="1" smtClean="0">
                <a:solidFill>
                  <a:srgbClr val="FFFFFF"/>
                </a:solidFill>
                <a:latin typeface="Courier"/>
                <a:ea typeface="Courier"/>
                <a:cs typeface="Courier"/>
                <a:sym typeface="Courier"/>
              </a:rPr>
              <a:t>kernel.os_info.build_number</a:t>
            </a:r>
            <a:endParaRPr lang="en-US" sz="48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t>Traverse the Node Object Array</a:t>
            </a:r>
            <a:endParaRPr lang="en-US" sz="4800" dirty="0">
              <a:sym typeface="Arial Bold" charset="0"/>
            </a:endParaRPr>
          </a:p>
        </p:txBody>
      </p:sp>
      <p:sp>
        <p:nvSpPr>
          <p:cNvPr id="6" name="Rectangle 5"/>
          <p:cNvSpPr>
            <a:spLocks noGrp="1" noChangeArrowheads="1"/>
          </p:cNvSpPr>
          <p:nvPr/>
        </p:nvSpPr>
        <p:spPr bwMode="auto">
          <a:xfrm>
            <a:off x="800894" y="4800600"/>
            <a:ext cx="151003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dirty="0" err="1" smtClean="0">
                <a:latin typeface="Courier"/>
                <a:cs typeface="Courier"/>
              </a:rPr>
              <a:t>windowsnode</a:t>
            </a:r>
            <a:r>
              <a:rPr lang="en-US" dirty="0" smtClean="0">
                <a:latin typeface="Courier"/>
                <a:cs typeface="Courier"/>
              </a:rPr>
              <a:t>:</a:t>
            </a:r>
          </a:p>
          <a:p>
            <a:r>
              <a:rPr lang="en-US" dirty="0" smtClean="0">
                <a:latin typeface="Courier"/>
                <a:ea typeface="Courier"/>
                <a:cs typeface="Courier"/>
              </a:rPr>
              <a:t>  </a:t>
            </a:r>
            <a:r>
              <a:rPr lang="en-US" dirty="0" err="1" smtClean="0">
                <a:latin typeface="Courier"/>
                <a:ea typeface="Courier"/>
                <a:cs typeface="Courier"/>
              </a:rPr>
              <a:t>kernal.os_info.build_number</a:t>
            </a:r>
            <a:r>
              <a:rPr lang="en-US" dirty="0" smtClean="0">
                <a:latin typeface="Courier"/>
                <a:cs typeface="Courier"/>
              </a:rPr>
              <a:t>: 9200</a:t>
            </a:r>
            <a:endParaRPr lang="en-US" altLang="en-US" dirty="0" smtClean="0">
              <a:latin typeface="Courier"/>
              <a:cs typeface="Courier"/>
            </a:endParaRPr>
          </a:p>
        </p:txBody>
      </p:sp>
    </p:spTree>
    <p:extLst>
      <p:ext uri="{BB962C8B-B14F-4D97-AF65-F5344CB8AC3E}">
        <p14:creationId xmlns:p14="http://schemas.microsoft.com/office/powerpoint/2010/main" val="738523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How would you return just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a:t>
            </a:r>
          </a:p>
        </p:txBody>
      </p:sp>
    </p:spTree>
    <p:extLst>
      <p:ext uri="{BB962C8B-B14F-4D97-AF65-F5344CB8AC3E}">
        <p14:creationId xmlns:p14="http://schemas.microsoft.com/office/powerpoint/2010/main" val="5719127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smtClean="0"/>
              <a:t>Setting and Retrieving </a:t>
            </a:r>
            <a:br>
              <a:rPr lang="en-US" dirty="0" smtClean="0"/>
            </a:br>
            <a:r>
              <a:rPr lang="en-US" dirty="0" smtClean="0"/>
              <a:t>Node Attributes</a:t>
            </a:r>
            <a:endParaRPr lang="en-US" dirty="0">
              <a:sym typeface="Arial Bold" charset="0"/>
            </a:endParaRPr>
          </a:p>
        </p:txBody>
      </p:sp>
    </p:spTree>
    <p:extLst>
      <p:ext uri="{BB962C8B-B14F-4D97-AF65-F5344CB8AC3E}">
        <p14:creationId xmlns:p14="http://schemas.microsoft.com/office/powerpoint/2010/main" val="3695412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Understand the value of attributes </a:t>
            </a:r>
          </a:p>
          <a:p>
            <a:pPr lvl="1"/>
            <a:r>
              <a:rPr lang="en-US" dirty="0" smtClean="0"/>
              <a:t>List </a:t>
            </a:r>
            <a:r>
              <a:rPr lang="en-US" dirty="0"/>
              <a:t>where </a:t>
            </a:r>
            <a:r>
              <a:rPr lang="en-US" dirty="0" smtClean="0"/>
              <a:t>you can set attributes</a:t>
            </a:r>
          </a:p>
          <a:p>
            <a:pPr lvl="1"/>
            <a:r>
              <a:rPr lang="en-US" dirty="0" smtClean="0"/>
              <a:t>Describe how attributes are set and retrieved</a:t>
            </a:r>
            <a:endParaRPr lang="en-US" dirty="0"/>
          </a:p>
          <a:p>
            <a:pPr lvl="1"/>
            <a:r>
              <a:rPr lang="en-US" dirty="0"/>
              <a:t>Explain the attribute merge order and precedence </a:t>
            </a:r>
            <a:r>
              <a:rPr lang="en-US" dirty="0" smtClean="0"/>
              <a:t>rules</a:t>
            </a:r>
            <a:endParaRPr lang="en-US" dirty="0"/>
          </a:p>
        </p:txBody>
      </p:sp>
    </p:spTree>
    <p:extLst>
      <p:ext uri="{BB962C8B-B14F-4D97-AF65-F5344CB8AC3E}">
        <p14:creationId xmlns:p14="http://schemas.microsoft.com/office/powerpoint/2010/main" val="4076190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dirty="0" smtClean="0"/>
              <a:t>Why Are Attributes Useful?</a:t>
            </a:r>
            <a:endParaRPr lang="en-US" dirty="0"/>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smtClean="0"/>
              <a:t>Attributes </a:t>
            </a:r>
            <a:r>
              <a:rPr lang="en-US" sz="4400" dirty="0"/>
              <a:t>keep the program code separate from </a:t>
            </a:r>
            <a:r>
              <a:rPr lang="en-US" sz="4400" dirty="0" smtClean="0"/>
              <a:t>the data</a:t>
            </a:r>
          </a:p>
          <a:p>
            <a:r>
              <a:rPr lang="en-US" sz="4400" dirty="0" smtClean="0"/>
              <a:t>Example:</a:t>
            </a:r>
          </a:p>
          <a:p>
            <a:pPr lvl="2"/>
            <a:r>
              <a:rPr lang="en-US" sz="4400" dirty="0" smtClean="0"/>
              <a:t>You create a MySQL cookbook for your company</a:t>
            </a:r>
          </a:p>
          <a:p>
            <a:pPr lvl="2"/>
            <a:r>
              <a:rPr lang="en-US" sz="4400" dirty="0" smtClean="0"/>
              <a:t>Users of the cookbook set the </a:t>
            </a:r>
            <a:r>
              <a:rPr lang="en-US" sz="4400" b="1" dirty="0" smtClean="0"/>
              <a:t>username</a:t>
            </a:r>
            <a:r>
              <a:rPr lang="en-US" sz="4400" dirty="0" smtClean="0"/>
              <a:t>, </a:t>
            </a:r>
            <a:r>
              <a:rPr lang="en-US" sz="4400" b="1" dirty="0" smtClean="0"/>
              <a:t>password </a:t>
            </a:r>
            <a:r>
              <a:rPr lang="en-US" sz="4400" dirty="0" smtClean="0"/>
              <a:t>and </a:t>
            </a:r>
            <a:r>
              <a:rPr lang="en-US" sz="4400" b="1" dirty="0" smtClean="0"/>
              <a:t>port number</a:t>
            </a:r>
            <a:r>
              <a:rPr lang="en-US" sz="4400" dirty="0" smtClean="0"/>
              <a:t> in a separate </a:t>
            </a:r>
            <a:r>
              <a:rPr lang="en-US" sz="4400" dirty="0" smtClean="0"/>
              <a:t>"attributes" </a:t>
            </a:r>
            <a:r>
              <a:rPr lang="en-US" sz="4400" dirty="0" smtClean="0"/>
              <a:t>file</a:t>
            </a:r>
          </a:p>
          <a:p>
            <a:pPr lvl="4"/>
            <a:r>
              <a:rPr lang="en-US" sz="4400" dirty="0" smtClean="0"/>
              <a:t>Not much technical expertise required for this</a:t>
            </a:r>
          </a:p>
          <a:p>
            <a:pPr lvl="2"/>
            <a:r>
              <a:rPr lang="en-US" sz="4400" dirty="0" smtClean="0"/>
              <a:t>Users never have to touch (or even understand) the MySQL recipes or configuration files</a:t>
            </a:r>
            <a:endParaRPr lang="en-US" sz="4400" dirty="0"/>
          </a:p>
          <a:p>
            <a:pPr marL="0" indent="0">
              <a:buNone/>
            </a:pPr>
            <a:endParaRPr lang="en-US" sz="4400" dirty="0"/>
          </a:p>
        </p:txBody>
      </p:sp>
    </p:spTree>
    <p:extLst>
      <p:ext uri="{BB962C8B-B14F-4D97-AF65-F5344CB8AC3E}">
        <p14:creationId xmlns:p14="http://schemas.microsoft.com/office/powerpoint/2010/main" val="3196234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a:t>
            </a:r>
            <a:r>
              <a:rPr lang="en-US" dirty="0" smtClean="0"/>
              <a:t>levels</a:t>
            </a:r>
          </a:p>
          <a:p>
            <a:pPr lvl="2"/>
            <a:r>
              <a:rPr lang="en-US" dirty="0" smtClean="0"/>
              <a:t>From the node itself (by </a:t>
            </a:r>
            <a:r>
              <a:rPr lang="en-US" dirty="0" err="1" smtClean="0"/>
              <a:t>Ohai</a:t>
            </a:r>
            <a:r>
              <a:rPr lang="en-US" dirty="0" smtClean="0"/>
              <a:t>)</a:t>
            </a:r>
          </a:p>
          <a:p>
            <a:pPr lvl="2"/>
            <a:r>
              <a:rPr lang="en-US" dirty="0" smtClean="0"/>
              <a:t>In </a:t>
            </a:r>
            <a:r>
              <a:rPr lang="en-US" dirty="0"/>
              <a:t>roles </a:t>
            </a:r>
          </a:p>
          <a:p>
            <a:pPr lvl="2"/>
            <a:r>
              <a:rPr lang="en-US" dirty="0"/>
              <a:t>In environments </a:t>
            </a:r>
          </a:p>
          <a:p>
            <a:pPr lvl="2"/>
            <a:r>
              <a:rPr lang="en-US" dirty="0"/>
              <a:t>In cookbook </a:t>
            </a:r>
            <a:r>
              <a:rPr lang="en-US" dirty="0" smtClean="0"/>
              <a:t>recipes (recommended only for debugging)</a:t>
            </a:r>
            <a:endParaRPr lang="en-US" dirty="0"/>
          </a:p>
          <a:p>
            <a:pPr lvl="2"/>
            <a:r>
              <a:rPr lang="en-US" dirty="0"/>
              <a:t>In cookbook attribute </a:t>
            </a:r>
            <a:r>
              <a:rPr lang="en-US" dirty="0" smtClean="0"/>
              <a:t>files (the most common place)</a:t>
            </a:r>
            <a:endParaRPr lang="en-US" dirty="0"/>
          </a:p>
        </p:txBody>
      </p:sp>
    </p:spTree>
    <p:extLst>
      <p:ext uri="{BB962C8B-B14F-4D97-AF65-F5344CB8AC3E}">
        <p14:creationId xmlns:p14="http://schemas.microsoft.com/office/powerpoint/2010/main" val="2598502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05806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a:t>Setting </a:t>
            </a:r>
            <a:r>
              <a:rPr lang="en-US" sz="7100" dirty="0" smtClean="0"/>
              <a:t>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a:solidFill>
                  <a:srgbClr val="C4413D"/>
                </a:solidFill>
                <a:latin typeface="Courier"/>
                <a:ea typeface="Courier"/>
                <a:cs typeface="Courier"/>
              </a:rPr>
              <a:t>SET</a:t>
            </a:r>
            <a:r>
              <a:rPr lang="en-US" dirty="0" smtClean="0">
                <a:solidFill>
                  <a:srgbClr val="FF0000"/>
                </a:solidFill>
              </a:rPr>
              <a:t> </a:t>
            </a:r>
            <a:r>
              <a:rPr lang="en-US" dirty="0" smtClean="0"/>
              <a:t>an attribute:</a:t>
            </a:r>
          </a:p>
          <a:p>
            <a:pPr lvl="2"/>
            <a:r>
              <a:rPr lang="en-US" b="1" i="1" dirty="0"/>
              <a:t>p</a:t>
            </a:r>
            <a:r>
              <a:rPr lang="en-US" b="1" i="1" dirty="0" smtClean="0"/>
              <a:t>recedence</a:t>
            </a:r>
            <a:r>
              <a:rPr lang="en-US" b="1" dirty="0" smtClean="0"/>
              <a:t>["</a:t>
            </a:r>
            <a:r>
              <a:rPr lang="en-US" b="1" dirty="0" err="1" smtClean="0"/>
              <a:t>attribute_name</a:t>
            </a:r>
            <a:r>
              <a:rPr lang="en-US" b="1" dirty="0" smtClean="0"/>
              <a:t>"]   =   "value"</a:t>
            </a:r>
          </a:p>
          <a:p>
            <a:pPr marL="0" indent="0">
              <a:buNone/>
            </a:pPr>
            <a:endParaRPr lang="en-US" dirty="0"/>
          </a:p>
          <a:p>
            <a:r>
              <a:rPr lang="en-US" dirty="0" smtClean="0"/>
              <a:t>Example:</a:t>
            </a:r>
            <a:endParaRPr lang="en-US" dirty="0"/>
          </a:p>
          <a:p>
            <a:endParaRPr lang="en-US" dirty="0"/>
          </a:p>
          <a:p>
            <a:endParaRPr lang="en-US" dirty="0"/>
          </a:p>
          <a:p>
            <a:endParaRPr lang="en-US" dirty="0"/>
          </a:p>
        </p:txBody>
      </p:sp>
      <p:sp>
        <p:nvSpPr>
          <p:cNvPr id="568323" name="Rectangle 3"/>
          <p:cNvSpPr>
            <a:spLocks/>
          </p:cNvSpPr>
          <p:nvPr/>
        </p:nvSpPr>
        <p:spPr bwMode="auto">
          <a:xfrm>
            <a:off x="889794" y="5867400"/>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3480594" y="58674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7671594" y="5867400"/>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1827271" y="6347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709194" y="63595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8966994" y="6324600"/>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813594" y="722630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663603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Use this format to </a:t>
            </a:r>
            <a:r>
              <a:rPr lang="en-US" sz="4800" b="1" kern="1200" dirty="0" smtClean="0">
                <a:solidFill>
                  <a:srgbClr val="C4413D"/>
                </a:solidFill>
                <a:latin typeface="Courier"/>
                <a:ea typeface="Courier"/>
                <a:cs typeface="Courier"/>
              </a:rPr>
              <a:t>GET</a:t>
            </a:r>
            <a:r>
              <a:rPr lang="en-US" dirty="0"/>
              <a:t> </a:t>
            </a:r>
            <a:r>
              <a:rPr lang="en-US" dirty="0" smtClean="0"/>
              <a:t>an attribute:</a:t>
            </a:r>
          </a:p>
          <a:p>
            <a:pPr lvl="2"/>
            <a:r>
              <a:rPr lang="en-US" b="1" dirty="0" smtClean="0"/>
              <a:t>node["</a:t>
            </a:r>
            <a:r>
              <a:rPr lang="en-US" b="1" dirty="0" err="1" smtClean="0"/>
              <a:t>attribute_name</a:t>
            </a:r>
            <a:r>
              <a:rPr lang="en-US" b="1" dirty="0" smtClean="0"/>
              <a:t>"]</a:t>
            </a:r>
          </a:p>
          <a:p>
            <a:pPr lvl="2"/>
            <a:endParaRPr lang="en-US" sz="1600" dirty="0"/>
          </a:p>
          <a:p>
            <a:r>
              <a:rPr lang="en-US" dirty="0" smtClean="0"/>
              <a:t>Example:</a:t>
            </a:r>
            <a:endParaRPr lang="en-US" dirty="0"/>
          </a:p>
          <a:p>
            <a:pPr marL="0" indent="0">
              <a:buNone/>
            </a:pPr>
            <a:endParaRPr lang="en-US" dirty="0"/>
          </a:p>
        </p:txBody>
      </p:sp>
      <p:sp>
        <p:nvSpPr>
          <p:cNvPr id="568323" name="Rectangle 3"/>
          <p:cNvSpPr>
            <a:spLocks/>
          </p:cNvSpPr>
          <p:nvPr/>
        </p:nvSpPr>
        <p:spPr bwMode="auto">
          <a:xfrm>
            <a:off x="889794" y="4990981"/>
            <a:ext cx="1776778" cy="861774"/>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dirty="0" smtClean="0">
                <a:solidFill>
                  <a:schemeClr val="tx1"/>
                </a:solidFill>
                <a:ea typeface="ＭＳ Ｐゴシック" charset="0"/>
                <a:cs typeface="Gill Sans" charset="0"/>
              </a:rPr>
              <a:t>Get a node </a:t>
            </a:r>
          </a:p>
          <a:p>
            <a:pPr algn="ctr"/>
            <a:r>
              <a:rPr lang="en-US" dirty="0" smtClean="0">
                <a:solidFill>
                  <a:schemeClr val="tx1"/>
                </a:solidFill>
                <a:ea typeface="ＭＳ Ｐゴシック" charset="0"/>
                <a:cs typeface="Gill Sans" charset="0"/>
              </a:rPr>
              <a:t>attribute</a:t>
            </a:r>
            <a:endParaRPr lang="en-US" dirty="0">
              <a:solidFill>
                <a:schemeClr val="tx1"/>
              </a:solidFill>
              <a:ea typeface="ＭＳ Ｐゴシック" charset="0"/>
              <a:cs typeface="Gill Sans" charset="0"/>
            </a:endParaRPr>
          </a:p>
        </p:txBody>
      </p:sp>
      <p:sp>
        <p:nvSpPr>
          <p:cNvPr id="568324" name="Rectangle 4"/>
          <p:cNvSpPr>
            <a:spLocks/>
          </p:cNvSpPr>
          <p:nvPr/>
        </p:nvSpPr>
        <p:spPr bwMode="auto">
          <a:xfrm>
            <a:off x="3023394" y="5334000"/>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6" name="Line 6"/>
          <p:cNvSpPr>
            <a:spLocks noChangeShapeType="1"/>
          </p:cNvSpPr>
          <p:nvPr/>
        </p:nvSpPr>
        <p:spPr bwMode="auto">
          <a:xfrm rot="10800000">
            <a:off x="1827271" y="5940306"/>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4251994" y="5826124"/>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9"/>
          <p:cNvSpPr>
            <a:spLocks/>
          </p:cNvSpPr>
          <p:nvPr/>
        </p:nvSpPr>
        <p:spPr bwMode="auto">
          <a:xfrm>
            <a:off x="1190808" y="6578481"/>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node[</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C4413D"/>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solidFill>
                <a:srgbClr val="C4413D"/>
              </a:solidFill>
              <a:latin typeface="Courier"/>
              <a:ea typeface="Courier"/>
              <a:cs typeface="Courier"/>
              <a:sym typeface="Courier"/>
            </a:endParaRPr>
          </a:p>
        </p:txBody>
      </p:sp>
      <p:sp>
        <p:nvSpPr>
          <p:cNvPr id="2" name="TextBox 1"/>
          <p:cNvSpPr txBox="1"/>
          <p:nvPr/>
        </p:nvSpPr>
        <p:spPr>
          <a:xfrm>
            <a:off x="965994" y="7810381"/>
            <a:ext cx="12641802" cy="800219"/>
          </a:xfrm>
          <a:prstGeom prst="rect">
            <a:avLst/>
          </a:prstGeom>
          <a:noFill/>
        </p:spPr>
        <p:txBody>
          <a:bodyPr wrap="none" rtlCol="0">
            <a:spAutoFit/>
          </a:bodyPr>
          <a:lstStyle/>
          <a:p>
            <a:r>
              <a:rPr lang="en-US" sz="4600" dirty="0">
                <a:sym typeface="Arial" charset="0"/>
              </a:rPr>
              <a:t>This will return the </a:t>
            </a:r>
            <a:r>
              <a:rPr lang="en-US" sz="4600" dirty="0" smtClean="0">
                <a:sym typeface="Arial" charset="0"/>
              </a:rPr>
              <a:t>attribute value </a:t>
            </a:r>
            <a:r>
              <a:rPr lang="en-US" sz="4600" dirty="0">
                <a:sym typeface="Arial" charset="0"/>
              </a:rPr>
              <a:t>"</a:t>
            </a:r>
            <a:r>
              <a:rPr lang="en-US" sz="4600" b="1" dirty="0" err="1" smtClean="0">
                <a:sym typeface="Arial" charset="0"/>
              </a:rPr>
              <a:t>Default.htm</a:t>
            </a:r>
            <a:r>
              <a:rPr lang="en-US" sz="4600" dirty="0">
                <a:sym typeface="Arial" charset="0"/>
              </a:rPr>
              <a:t>"</a:t>
            </a:r>
            <a:endParaRPr lang="en-US" sz="4600" dirty="0">
              <a:sym typeface="Arial" charset="0"/>
            </a:endParaRPr>
          </a:p>
        </p:txBody>
      </p:sp>
    </p:spTree>
    <p:extLst>
      <p:ext uri="{BB962C8B-B14F-4D97-AF65-F5344CB8AC3E}">
        <p14:creationId xmlns:p14="http://schemas.microsoft.com/office/powerpoint/2010/main" val="24349923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5200" dirty="0" smtClean="0"/>
              <a:t>Best Practice: Include cookbook in attribute name </a:t>
            </a:r>
            <a:endParaRPr lang="en-US" sz="5200" dirty="0"/>
          </a:p>
        </p:txBody>
      </p:sp>
      <p:sp>
        <p:nvSpPr>
          <p:cNvPr id="568322" name="Rectangle 2"/>
          <p:cNvSpPr>
            <a:spLocks noGrp="1" noChangeArrowheads="1"/>
          </p:cNvSpPr>
          <p:nvPr>
            <p:ph type="body" idx="1"/>
          </p:nvPr>
        </p:nvSpPr>
        <p:spPr>
          <a:xfrm>
            <a:off x="76200" y="1879600"/>
            <a:ext cx="16181388" cy="6731000"/>
          </a:xfrm>
          <a:ln/>
        </p:spPr>
        <p:txBody>
          <a:bodyPr/>
          <a:lstStyle/>
          <a:p>
            <a:r>
              <a:rPr lang="en-US" dirty="0" smtClean="0"/>
              <a:t>If the cookbook </a:t>
            </a:r>
            <a:r>
              <a:rPr lang="en-US" dirty="0" smtClean="0"/>
              <a:t>"</a:t>
            </a:r>
            <a:r>
              <a:rPr lang="en-US" dirty="0" err="1" smtClean="0"/>
              <a:t>iis_demo</a:t>
            </a:r>
            <a:r>
              <a:rPr lang="en-US" dirty="0" smtClean="0"/>
              <a:t>" </a:t>
            </a:r>
            <a:r>
              <a:rPr lang="en-US" dirty="0" smtClean="0"/>
              <a:t>contains an attribute named </a:t>
            </a:r>
            <a:r>
              <a:rPr lang="en-US" dirty="0" smtClean="0"/>
              <a:t>"</a:t>
            </a:r>
            <a:r>
              <a:rPr lang="en-US" dirty="0" err="1" smtClean="0"/>
              <a:t>indexfile</a:t>
            </a:r>
            <a:r>
              <a:rPr lang="en-US" dirty="0" smtClean="0"/>
              <a:t>"</a:t>
            </a:r>
            <a:endParaRPr lang="en-US" dirty="0" smtClean="0"/>
          </a:p>
          <a:p>
            <a:pPr lvl="2"/>
            <a:r>
              <a:rPr lang="en-US" dirty="0" smtClean="0"/>
              <a:t>Include the cookbook name to make it easier to find the attribute later</a:t>
            </a:r>
          </a:p>
          <a:p>
            <a:pPr lvl="2"/>
            <a:r>
              <a:rPr lang="en-US" b="1" dirty="0" smtClean="0"/>
              <a:t>Set with:</a:t>
            </a:r>
            <a:r>
              <a:rPr lang="en-US" dirty="0" smtClean="0"/>
              <a:t> default</a:t>
            </a:r>
            <a:r>
              <a:rPr lang="en-US" dirty="0" smtClean="0"/>
              <a:t>["</a:t>
            </a:r>
            <a:r>
              <a:rPr lang="en-US" b="1" dirty="0" err="1" smtClean="0"/>
              <a:t>iis_demo</a:t>
            </a:r>
            <a:r>
              <a:rPr lang="en-US" dirty="0" smtClean="0"/>
              <a:t>"]["</a:t>
            </a:r>
            <a:r>
              <a:rPr lang="en-US" dirty="0" err="1" smtClean="0"/>
              <a:t>indexfile</a:t>
            </a:r>
            <a:r>
              <a:rPr lang="en-US" dirty="0"/>
              <a:t>"</a:t>
            </a:r>
            <a:r>
              <a:rPr lang="en-US" dirty="0" smtClean="0"/>
              <a:t>]  </a:t>
            </a:r>
            <a:r>
              <a:rPr lang="en-US" dirty="0" smtClean="0"/>
              <a:t>=  </a:t>
            </a:r>
            <a:r>
              <a:rPr lang="en-US" dirty="0" smtClean="0"/>
              <a:t>"</a:t>
            </a:r>
            <a:r>
              <a:rPr lang="en-US" dirty="0" err="1" smtClean="0"/>
              <a:t>Default.htm</a:t>
            </a:r>
            <a:r>
              <a:rPr lang="en-US" dirty="0" smtClean="0"/>
              <a:t>"</a:t>
            </a:r>
            <a:endParaRPr lang="en-US" dirty="0"/>
          </a:p>
          <a:p>
            <a:pPr lvl="2"/>
            <a:r>
              <a:rPr lang="en-US" b="1" dirty="0" smtClean="0"/>
              <a:t>Retrieve with:</a:t>
            </a:r>
            <a:r>
              <a:rPr lang="en-US" dirty="0" smtClean="0"/>
              <a:t> node</a:t>
            </a:r>
            <a:r>
              <a:rPr lang="en-US" dirty="0" smtClean="0"/>
              <a:t>["</a:t>
            </a:r>
            <a:r>
              <a:rPr lang="en-US" b="1" dirty="0" err="1" smtClean="0"/>
              <a:t>iis_demo</a:t>
            </a:r>
            <a:r>
              <a:rPr lang="en-US" dirty="0"/>
              <a:t>"</a:t>
            </a:r>
            <a:r>
              <a:rPr lang="en-US" dirty="0" smtClean="0"/>
              <a:t>]["</a:t>
            </a:r>
            <a:r>
              <a:rPr lang="en-US" dirty="0" err="1" smtClean="0"/>
              <a:t>indexfile</a:t>
            </a:r>
            <a:r>
              <a:rPr lang="en-US" dirty="0" smtClean="0"/>
              <a:t>"]</a:t>
            </a:r>
            <a:endParaRPr lang="en-US" dirty="0"/>
          </a:p>
        </p:txBody>
      </p:sp>
    </p:spTree>
    <p:extLst>
      <p:ext uri="{BB962C8B-B14F-4D97-AF65-F5344CB8AC3E}">
        <p14:creationId xmlns:p14="http://schemas.microsoft.com/office/powerpoint/2010/main" val="305110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1082074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Node attributes can be set in different locations, with different precedence levels, so which value should be returned?</a:t>
            </a:r>
            <a:br>
              <a:rPr lang="en-US" dirty="0" smtClean="0"/>
            </a:br>
            <a:r>
              <a:rPr lang="en-US" b="1" dirty="0" smtClean="0"/>
              <a:t>We want whichever one wins!</a:t>
            </a:r>
            <a:br>
              <a:rPr lang="en-US" b="1" dirty="0" smtClean="0"/>
            </a:br>
            <a:endParaRPr lang="en-US" sz="2000" b="1" dirty="0" smtClean="0"/>
          </a:p>
          <a:p>
            <a:r>
              <a:rPr lang="en-US" dirty="0" smtClean="0"/>
              <a:t>Which one wins here, set in the attribute file:</a:t>
            </a:r>
          </a:p>
          <a:p>
            <a:pPr marL="800838" lvl="2" indent="0">
              <a:buNone/>
            </a:pPr>
            <a:r>
              <a:rPr lang="en-US" b="1" dirty="0"/>
              <a:t>default</a:t>
            </a:r>
            <a:r>
              <a:rPr lang="en-US" dirty="0" smtClean="0"/>
              <a:t>[</a:t>
            </a:r>
            <a:r>
              <a:rPr lang="en-US" sz="4800" dirty="0" smtClean="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 "file</a:t>
            </a:r>
            <a:r>
              <a:rPr lang="en-US" b="1" dirty="0" smtClean="0"/>
              <a:t>1</a:t>
            </a:r>
            <a:r>
              <a:rPr lang="en-US" dirty="0" smtClean="0"/>
              <a:t>.</a:t>
            </a:r>
            <a:r>
              <a:rPr lang="en-US" dirty="0"/>
              <a:t>htm"</a:t>
            </a:r>
          </a:p>
          <a:p>
            <a:pPr marL="800838" lvl="2" indent="0">
              <a:buNone/>
            </a:pPr>
            <a:r>
              <a:rPr lang="en-US" b="1" dirty="0" smtClean="0"/>
              <a:t>override</a:t>
            </a:r>
            <a:r>
              <a:rPr lang="en-US" dirty="0" smtClean="0"/>
              <a:t>[</a:t>
            </a:r>
            <a:r>
              <a:rPr lang="en-US" sz="44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 </a:t>
            </a:r>
            <a:r>
              <a:rPr lang="en-US" dirty="0"/>
              <a:t>"file</a:t>
            </a:r>
            <a:r>
              <a:rPr lang="en-US" b="1" dirty="0" smtClean="0"/>
              <a:t>2</a:t>
            </a:r>
            <a:r>
              <a:rPr lang="en-US" dirty="0" smtClean="0"/>
              <a:t>.</a:t>
            </a:r>
            <a:r>
              <a:rPr lang="en-US" dirty="0"/>
              <a:t>htm"</a:t>
            </a:r>
            <a:r>
              <a:rPr lang="en-US" b="1" dirty="0" smtClean="0"/>
              <a:t> normal</a:t>
            </a:r>
            <a:r>
              <a:rPr lang="en-US" dirty="0" smtClean="0"/>
              <a:t>[</a:t>
            </a:r>
            <a:r>
              <a:rPr lang="en-US" sz="44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 = </a:t>
            </a:r>
            <a:r>
              <a:rPr lang="en-US" dirty="0"/>
              <a:t>"file</a:t>
            </a:r>
            <a:r>
              <a:rPr lang="en-US" b="1" dirty="0" smtClean="0"/>
              <a:t>3</a:t>
            </a:r>
            <a:r>
              <a:rPr lang="en-US" dirty="0" smtClean="0"/>
              <a:t>.</a:t>
            </a:r>
            <a:r>
              <a:rPr lang="en-US" dirty="0"/>
              <a:t>htm"</a:t>
            </a:r>
          </a:p>
          <a:p>
            <a:pPr lvl="2"/>
            <a:endParaRPr lang="en-US" dirty="0"/>
          </a:p>
        </p:txBody>
      </p:sp>
    </p:spTree>
    <p:extLst>
      <p:ext uri="{BB962C8B-B14F-4D97-AF65-F5344CB8AC3E}">
        <p14:creationId xmlns:p14="http://schemas.microsoft.com/office/powerpoint/2010/main" val="613247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34321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smtClean="0"/>
              <a:t>Retrieve the attribute with:</a:t>
            </a:r>
          </a:p>
          <a:p>
            <a:pPr lvl="2"/>
            <a:r>
              <a:rPr lang="en-US" b="1" dirty="0" smtClean="0"/>
              <a:t>node</a:t>
            </a:r>
            <a:r>
              <a:rPr lang="en-US" dirty="0" smtClean="0"/>
              <a:t>[</a:t>
            </a:r>
            <a:r>
              <a:rPr lang="en-US" sz="4800" dirty="0" smtClean="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iis_demo</a:t>
            </a:r>
            <a:r>
              <a:rPr lang="en-US" sz="4400" dirty="0" smtClean="0">
                <a:solidFill>
                  <a:srgbClr val="C4413D"/>
                </a:solidFill>
                <a:latin typeface="Courier"/>
                <a:ea typeface="Courier"/>
                <a:cs typeface="Courier"/>
                <a:sym typeface="Courier"/>
              </a:rPr>
              <a:t>"</a:t>
            </a:r>
            <a:r>
              <a:rPr lang="en-US" dirty="0" smtClean="0"/>
              <a:t>][</a:t>
            </a:r>
            <a:r>
              <a:rPr lang="en-US" sz="4800" dirty="0">
                <a:solidFill>
                  <a:srgbClr val="C4413D"/>
                </a:solidFill>
                <a:latin typeface="Courier"/>
                <a:ea typeface="Courier"/>
                <a:cs typeface="Courier"/>
                <a:sym typeface="Courier"/>
              </a:rPr>
              <a:t>"</a:t>
            </a:r>
            <a:r>
              <a:rPr lang="en-US" sz="4800" dirty="0" err="1" smtClean="0">
                <a:solidFill>
                  <a:srgbClr val="C4413D"/>
                </a:solidFill>
                <a:latin typeface="Courier"/>
                <a:ea typeface="Courier"/>
                <a:cs typeface="Courier"/>
                <a:sym typeface="Courier"/>
              </a:rPr>
              <a:t>indexfile</a:t>
            </a:r>
            <a:r>
              <a:rPr lang="en-US" sz="4400" dirty="0">
                <a:solidFill>
                  <a:srgbClr val="C4413D"/>
                </a:solidFill>
                <a:latin typeface="Courier"/>
                <a:ea typeface="Courier"/>
                <a:cs typeface="Courier"/>
                <a:sym typeface="Courier"/>
              </a:rPr>
              <a:t>"</a:t>
            </a:r>
            <a:r>
              <a:rPr lang="en-US" dirty="0" smtClean="0"/>
              <a:t>]</a:t>
            </a:r>
          </a:p>
          <a:p>
            <a:pPr marL="800838" lvl="2" indent="0">
              <a:buNone/>
            </a:pPr>
            <a:endParaRPr lang="en-US" sz="3200" dirty="0"/>
          </a:p>
          <a:p>
            <a:pPr marL="800838" lvl="2" indent="0">
              <a:buNone/>
            </a:pPr>
            <a:r>
              <a:rPr lang="en-US" sz="3600" b="1" dirty="0"/>
              <a:t>default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a:t>
            </a:r>
            <a:r>
              <a:rPr lang="en-US" sz="3600" dirty="0" smtClean="0"/>
              <a:t>"file</a:t>
            </a:r>
            <a:r>
              <a:rPr lang="en-US" sz="3600" b="1" dirty="0" smtClean="0"/>
              <a:t>1</a:t>
            </a:r>
            <a:r>
              <a:rPr lang="en-US" sz="3600" dirty="0"/>
              <a:t>.htm"</a:t>
            </a:r>
          </a:p>
          <a:p>
            <a:pPr marL="800838" lvl="2" indent="0">
              <a:buNone/>
            </a:pPr>
            <a:r>
              <a:rPr lang="en-US" sz="3600" b="1" dirty="0"/>
              <a:t>override</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"file</a:t>
            </a:r>
            <a:r>
              <a:rPr lang="en-US" sz="3600" b="1" dirty="0" smtClean="0"/>
              <a:t>2</a:t>
            </a:r>
            <a:r>
              <a:rPr lang="en-US" sz="3600" dirty="0"/>
              <a:t>.htm"</a:t>
            </a:r>
            <a:r>
              <a:rPr lang="en-US" sz="3600" b="1" dirty="0" smtClean="0"/>
              <a:t> </a:t>
            </a:r>
            <a:r>
              <a:rPr lang="en-US" sz="3600" b="1" dirty="0"/>
              <a:t>normal</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iis_demo</a:t>
            </a:r>
            <a:r>
              <a:rPr lang="en-US" sz="3600" dirty="0">
                <a:solidFill>
                  <a:srgbClr val="C4413D"/>
                </a:solidFill>
                <a:latin typeface="Courier"/>
                <a:ea typeface="Courier"/>
                <a:cs typeface="Courier"/>
                <a:sym typeface="Courier"/>
              </a:rPr>
              <a:t>"</a:t>
            </a:r>
            <a:r>
              <a:rPr lang="en-US" sz="3600" dirty="0" smtClean="0"/>
              <a:t>][</a:t>
            </a:r>
            <a:r>
              <a:rPr lang="en-US" sz="3600" dirty="0">
                <a:solidFill>
                  <a:srgbClr val="C4413D"/>
                </a:solidFill>
                <a:latin typeface="Courier"/>
                <a:ea typeface="Courier"/>
                <a:cs typeface="Courier"/>
                <a:sym typeface="Courier"/>
              </a:rPr>
              <a:t>"</a:t>
            </a:r>
            <a:r>
              <a:rPr lang="en-US" sz="3600" dirty="0" err="1" smtClean="0">
                <a:solidFill>
                  <a:srgbClr val="C4413D"/>
                </a:solidFill>
                <a:latin typeface="Courier"/>
                <a:ea typeface="Courier"/>
                <a:cs typeface="Courier"/>
                <a:sym typeface="Courier"/>
              </a:rPr>
              <a:t>indexfile</a:t>
            </a:r>
            <a:r>
              <a:rPr lang="en-US" sz="3600" dirty="0">
                <a:solidFill>
                  <a:srgbClr val="C4413D"/>
                </a:solidFill>
                <a:latin typeface="Courier"/>
                <a:ea typeface="Courier"/>
                <a:cs typeface="Courier"/>
                <a:sym typeface="Courier"/>
              </a:rPr>
              <a:t>"</a:t>
            </a:r>
            <a:r>
              <a:rPr lang="en-US" sz="3600" dirty="0" smtClean="0"/>
              <a:t>] </a:t>
            </a:r>
            <a:r>
              <a:rPr lang="en-US" sz="3600" dirty="0"/>
              <a:t>= "file</a:t>
            </a:r>
            <a:r>
              <a:rPr lang="en-US" sz="3600" b="1" dirty="0" smtClean="0"/>
              <a:t>3</a:t>
            </a:r>
            <a:r>
              <a:rPr lang="en-US" sz="3600" dirty="0"/>
              <a:t>.htm"</a:t>
            </a:r>
            <a:endParaRPr lang="en-US" sz="3600" dirty="0" smtClean="0"/>
          </a:p>
          <a:p>
            <a:pPr marL="800838" lvl="2" indent="0">
              <a:buNone/>
            </a:pPr>
            <a:endParaRPr lang="en-US" sz="3600" dirty="0" smtClean="0"/>
          </a:p>
          <a:p>
            <a:pPr marL="0" indent="0">
              <a:buNone/>
            </a:pPr>
            <a:r>
              <a:rPr lang="en-US" b="1" dirty="0" smtClean="0"/>
              <a:t>Override</a:t>
            </a:r>
            <a:r>
              <a:rPr lang="en-US" dirty="0" smtClean="0"/>
              <a:t> </a:t>
            </a:r>
            <a:r>
              <a:rPr lang="en-US" dirty="0"/>
              <a:t>is the </a:t>
            </a:r>
            <a:r>
              <a:rPr lang="en-US" dirty="0" smtClean="0"/>
              <a:t>highest precedence in this example, </a:t>
            </a:r>
            <a:br>
              <a:rPr lang="en-US" dirty="0" smtClean="0"/>
            </a:br>
            <a:r>
              <a:rPr lang="en-US" dirty="0" smtClean="0"/>
              <a:t>so the result will be </a:t>
            </a:r>
            <a:r>
              <a:rPr lang="en-US" dirty="0" smtClean="0"/>
              <a:t>"</a:t>
            </a:r>
            <a:r>
              <a:rPr lang="en-US" b="1" dirty="0" smtClean="0"/>
              <a:t>file2</a:t>
            </a:r>
            <a:r>
              <a:rPr lang="en-US" b="1" dirty="0" smtClean="0"/>
              <a:t>.</a:t>
            </a:r>
            <a:r>
              <a:rPr lang="en-US" b="1" dirty="0" smtClean="0"/>
              <a:t>htm</a:t>
            </a:r>
            <a:r>
              <a:rPr lang="en-US" dirty="0"/>
              <a:t>"</a:t>
            </a:r>
            <a:endParaRPr lang="en-US" dirty="0" smtClean="0"/>
          </a:p>
        </p:txBody>
      </p:sp>
    </p:spTree>
    <p:extLst>
      <p:ext uri="{BB962C8B-B14F-4D97-AF65-F5344CB8AC3E}">
        <p14:creationId xmlns:p14="http://schemas.microsoft.com/office/powerpoint/2010/main" val="37893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203994" y="1879600"/>
            <a:ext cx="158496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smtClean="0"/>
              <a:t>Set in Role: override[</a:t>
            </a:r>
            <a:r>
              <a:rPr lang="en-US" dirty="0"/>
              <a:t>"filename"] </a:t>
            </a:r>
            <a:r>
              <a:rPr lang="en-US" dirty="0" smtClean="0"/>
              <a:t>= </a:t>
            </a:r>
            <a:r>
              <a:rPr lang="en-US" dirty="0"/>
              <a:t>"</a:t>
            </a:r>
            <a:r>
              <a:rPr lang="en-US" dirty="0" err="1" smtClean="0"/>
              <a:t>homepage.html</a:t>
            </a:r>
            <a:r>
              <a:rPr lang="en-US" dirty="0"/>
              <a:t>"</a:t>
            </a:r>
            <a:r>
              <a:rPr lang="en-US" dirty="0" smtClean="0"/>
              <a:t/>
            </a:r>
            <a:br>
              <a:rPr lang="en-US" dirty="0" smtClean="0"/>
            </a:br>
            <a:r>
              <a:rPr lang="en-US" sz="2400" dirty="0" smtClean="0"/>
              <a:t/>
            </a:r>
            <a:br>
              <a:rPr lang="en-US" sz="2400" dirty="0" smtClean="0"/>
            </a:br>
            <a:r>
              <a:rPr lang="en-US" dirty="0" smtClean="0"/>
              <a:t>  Set in Environment: default </a:t>
            </a:r>
            <a:r>
              <a:rPr lang="en-US" dirty="0"/>
              <a:t>["</a:t>
            </a:r>
            <a:r>
              <a:rPr lang="en-US" dirty="0" smtClean="0"/>
              <a:t>filename</a:t>
            </a:r>
            <a:r>
              <a:rPr lang="en-US" dirty="0"/>
              <a:t>"] </a:t>
            </a:r>
            <a:r>
              <a:rPr lang="en-US" dirty="0" smtClean="0"/>
              <a:t>= </a:t>
            </a:r>
            <a:r>
              <a:rPr lang="en-US" dirty="0"/>
              <a:t>"</a:t>
            </a:r>
            <a:r>
              <a:rPr lang="en-US" dirty="0" err="1" smtClean="0"/>
              <a:t>Default.htm</a:t>
            </a:r>
            <a:r>
              <a:rPr lang="en-US" dirty="0"/>
              <a:t>"</a:t>
            </a:r>
            <a:r>
              <a:rPr lang="en-US" dirty="0" smtClean="0"/>
              <a:t/>
            </a:r>
            <a:br>
              <a:rPr lang="en-US" dirty="0" smtClean="0"/>
            </a:br>
            <a:r>
              <a:rPr lang="en-US" sz="2400" dirty="0" smtClean="0"/>
              <a:t/>
            </a:r>
            <a:br>
              <a:rPr lang="en-US" sz="2400" dirty="0" smtClean="0"/>
            </a:br>
            <a:r>
              <a:rPr lang="en-US" dirty="0" smtClean="0"/>
              <a:t>  Set in Attribute file: normal</a:t>
            </a:r>
            <a:r>
              <a:rPr lang="en-US" dirty="0"/>
              <a:t>["</a:t>
            </a:r>
            <a:r>
              <a:rPr lang="en-US" dirty="0" smtClean="0"/>
              <a:t>filename</a:t>
            </a:r>
            <a:r>
              <a:rPr lang="en-US" dirty="0"/>
              <a:t>"] </a:t>
            </a:r>
            <a:r>
              <a:rPr lang="en-US" dirty="0" smtClean="0"/>
              <a:t>= </a:t>
            </a:r>
            <a:r>
              <a:rPr lang="en-US" dirty="0"/>
              <a:t>"</a:t>
            </a:r>
            <a:r>
              <a:rPr lang="en-US" dirty="0" err="1" smtClean="0"/>
              <a:t>index.html</a:t>
            </a:r>
            <a:r>
              <a:rPr lang="en-US" dirty="0"/>
              <a:t>"</a:t>
            </a:r>
            <a:endParaRPr lang="en-US" dirty="0" smtClean="0"/>
          </a:p>
          <a:p>
            <a:endParaRPr lang="en-US" dirty="0" smtClean="0"/>
          </a:p>
        </p:txBody>
      </p:sp>
    </p:spTree>
    <p:extLst>
      <p:ext uri="{BB962C8B-B14F-4D97-AF65-F5344CB8AC3E}">
        <p14:creationId xmlns:p14="http://schemas.microsoft.com/office/powerpoint/2010/main" val="973567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94"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
        <p:nvSpPr>
          <p:cNvPr id="4" name="Rectangle 3"/>
          <p:cNvSpPr>
            <a:spLocks/>
          </p:cNvSpPr>
          <p:nvPr/>
        </p:nvSpPr>
        <p:spPr bwMode="auto">
          <a:xfrm>
            <a:off x="1460873" y="1676400"/>
            <a:ext cx="293412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smtClean="0">
                <a:solidFill>
                  <a:schemeClr val="tx1"/>
                </a:solidFill>
                <a:ea typeface="ＭＳ Ｐゴシック" charset="0"/>
                <a:cs typeface="Gill Sans" charset="0"/>
              </a:rPr>
              <a:t>Precedence levels</a:t>
            </a:r>
            <a:endParaRPr lang="en-US" dirty="0">
              <a:solidFill>
                <a:schemeClr val="tx1"/>
              </a:solidFill>
              <a:ea typeface="ＭＳ Ｐゴシック" charset="0"/>
              <a:cs typeface="Gill Sans" charset="0"/>
            </a:endParaRPr>
          </a:p>
        </p:txBody>
      </p:sp>
      <p:sp>
        <p:nvSpPr>
          <p:cNvPr id="5" name="Line 6"/>
          <p:cNvSpPr>
            <a:spLocks noChangeShapeType="1"/>
          </p:cNvSpPr>
          <p:nvPr/>
        </p:nvSpPr>
        <p:spPr bwMode="auto">
          <a:xfrm rot="10800000">
            <a:off x="2817871" y="2156958"/>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Rectangle 3"/>
          <p:cNvSpPr>
            <a:spLocks/>
          </p:cNvSpPr>
          <p:nvPr/>
        </p:nvSpPr>
        <p:spPr bwMode="auto">
          <a:xfrm>
            <a:off x="6757194" y="1676400"/>
            <a:ext cx="57150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r>
              <a:rPr lang="en-US" dirty="0" smtClean="0">
                <a:solidFill>
                  <a:schemeClr val="tx1"/>
                </a:solidFill>
                <a:ea typeface="ＭＳ Ｐゴシック" charset="0"/>
                <a:cs typeface="Gill Sans" charset="0"/>
              </a:rPr>
              <a:t>Attribute locations (where </a:t>
            </a:r>
            <a:r>
              <a:rPr lang="en-US" dirty="0" smtClean="0">
                <a:ea typeface="ＭＳ Ｐゴシック" charset="0"/>
                <a:cs typeface="Gill Sans" charset="0"/>
              </a:rPr>
              <a:t>it is set)</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6723846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dirty="0" smtClean="0"/>
              <a:t>Retrieving Node Attributes</a:t>
            </a:r>
            <a:endParaRPr lang="en-US" sz="7100" dirty="0"/>
          </a:p>
        </p:txBody>
      </p:sp>
      <p:sp>
        <p:nvSpPr>
          <p:cNvPr id="568322" name="Rectangle 2"/>
          <p:cNvSpPr>
            <a:spLocks noGrp="1" noChangeArrowheads="1"/>
          </p:cNvSpPr>
          <p:nvPr>
            <p:ph type="body" idx="1"/>
          </p:nvPr>
        </p:nvSpPr>
        <p:spPr>
          <a:xfrm>
            <a:off x="127794" y="1879600"/>
            <a:ext cx="15925800" cy="6731000"/>
          </a:xfrm>
          <a:ln/>
        </p:spPr>
        <p:txBody>
          <a:bodyPr/>
          <a:lstStyle/>
          <a:p>
            <a:r>
              <a:rPr lang="en-US" dirty="0" smtClean="0"/>
              <a:t>What will be returned in this case? The attribute is set in 3 different locations, with different precedence levels:</a:t>
            </a:r>
            <a:br>
              <a:rPr lang="en-US" dirty="0" smtClean="0"/>
            </a:br>
            <a:endParaRPr lang="en-US" dirty="0"/>
          </a:p>
          <a:p>
            <a:pPr marL="0" indent="0">
              <a:buNone/>
            </a:pPr>
            <a:r>
              <a:rPr lang="en-US" b="1" dirty="0"/>
              <a:t> </a:t>
            </a:r>
            <a:r>
              <a:rPr lang="en-US" b="1" dirty="0" smtClean="0"/>
              <a:t> </a:t>
            </a:r>
            <a:r>
              <a:rPr lang="en-US" dirty="0"/>
              <a:t>Set in Role: </a:t>
            </a:r>
            <a:r>
              <a:rPr lang="en-US" dirty="0" smtClean="0"/>
              <a:t>override</a:t>
            </a:r>
            <a:r>
              <a:rPr lang="en-US" dirty="0"/>
              <a:t>["</a:t>
            </a:r>
            <a:r>
              <a:rPr lang="en-US" dirty="0" smtClean="0"/>
              <a:t>filename</a:t>
            </a:r>
            <a:r>
              <a:rPr lang="en-US" dirty="0"/>
              <a:t>"] = "</a:t>
            </a:r>
            <a:r>
              <a:rPr lang="en-US" dirty="0" err="1" smtClean="0"/>
              <a:t>homepage.html</a:t>
            </a:r>
            <a:r>
              <a:rPr lang="en-US" dirty="0"/>
              <a:t>"</a:t>
            </a:r>
            <a:br>
              <a:rPr lang="en-US" dirty="0"/>
            </a:br>
            <a:r>
              <a:rPr lang="en-US" sz="2400" dirty="0"/>
              <a:t/>
            </a:r>
            <a:br>
              <a:rPr lang="en-US" sz="2400" dirty="0"/>
            </a:br>
            <a:r>
              <a:rPr lang="en-US" dirty="0"/>
              <a:t>  Set in Environment: default ["</a:t>
            </a:r>
            <a:r>
              <a:rPr lang="en-US" dirty="0" smtClean="0"/>
              <a:t>filename</a:t>
            </a:r>
            <a:r>
              <a:rPr lang="en-US" dirty="0"/>
              <a:t>"] = "</a:t>
            </a:r>
            <a:r>
              <a:rPr lang="en-US" dirty="0" err="1" smtClean="0"/>
              <a:t>Default.htm</a:t>
            </a:r>
            <a:r>
              <a:rPr lang="en-US" dirty="0"/>
              <a:t>"</a:t>
            </a:r>
            <a:br>
              <a:rPr lang="en-US" dirty="0"/>
            </a:br>
            <a:r>
              <a:rPr lang="en-US" sz="2400" dirty="0"/>
              <a:t/>
            </a:r>
            <a:br>
              <a:rPr lang="en-US" sz="2400" dirty="0"/>
            </a:br>
            <a:r>
              <a:rPr lang="en-US" dirty="0"/>
              <a:t>  Set in Attribute file: </a:t>
            </a:r>
            <a:r>
              <a:rPr lang="en-US" dirty="0" err="1" smtClean="0"/>
              <a:t>force_override</a:t>
            </a:r>
            <a:r>
              <a:rPr lang="en-US" dirty="0"/>
              <a:t>["</a:t>
            </a:r>
            <a:r>
              <a:rPr lang="en-US" dirty="0" smtClean="0"/>
              <a:t>filename</a:t>
            </a:r>
            <a:r>
              <a:rPr lang="en-US" dirty="0"/>
              <a:t>"] = "</a:t>
            </a:r>
            <a:r>
              <a:rPr lang="en-US" dirty="0" err="1" smtClean="0"/>
              <a:t>index.html</a:t>
            </a:r>
            <a:r>
              <a:rPr lang="en-US" dirty="0"/>
              <a:t>"</a:t>
            </a:r>
          </a:p>
          <a:p>
            <a:pPr marL="0" indent="0">
              <a:buNone/>
            </a:pPr>
            <a:r>
              <a:rPr lang="en-US" sz="2400" dirty="0" smtClean="0"/>
              <a:t/>
            </a:r>
            <a:br>
              <a:rPr lang="en-US" sz="2400" dirty="0" smtClean="0"/>
            </a:br>
            <a:endParaRPr lang="en-US" sz="1050" dirty="0" smtClean="0"/>
          </a:p>
          <a:p>
            <a:pPr marL="0" indent="0">
              <a:buNone/>
            </a:pPr>
            <a:r>
              <a:rPr lang="en-US" b="1" dirty="0" smtClean="0">
                <a:solidFill>
                  <a:srgbClr val="FF0000"/>
                </a:solidFill>
              </a:rPr>
              <a:t>				</a:t>
            </a:r>
            <a:r>
              <a:rPr lang="en-US" sz="4800" b="1" dirty="0" smtClean="0">
                <a:solidFill>
                  <a:srgbClr val="C4413D"/>
                </a:solidFill>
                <a:latin typeface="Courier"/>
                <a:ea typeface="Courier"/>
                <a:cs typeface="Courier"/>
                <a:sym typeface="Courier"/>
              </a:rPr>
              <a:t>Winner: </a:t>
            </a:r>
            <a:r>
              <a:rPr lang="en-US" sz="4800" b="1" dirty="0" err="1" smtClean="0">
                <a:solidFill>
                  <a:srgbClr val="C4413D"/>
                </a:solidFill>
                <a:latin typeface="Courier"/>
                <a:ea typeface="Courier"/>
                <a:cs typeface="Courier"/>
                <a:sym typeface="Courier"/>
              </a:rPr>
              <a:t>homepage.html</a:t>
            </a:r>
            <a:endParaRPr lang="en-US" b="1" dirty="0" smtClean="0">
              <a:solidFill>
                <a:srgbClr val="FF0000"/>
              </a:solidFill>
            </a:endParaRPr>
          </a:p>
        </p:txBody>
      </p:sp>
    </p:spTree>
    <p:extLst>
      <p:ext uri="{BB962C8B-B14F-4D97-AF65-F5344CB8AC3E}">
        <p14:creationId xmlns:p14="http://schemas.microsoft.com/office/powerpoint/2010/main" val="1869173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dirty="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a:t>
            </a:r>
            <a:r>
              <a:rPr lang="en-US" dirty="0" smtClean="0"/>
              <a:t>hard coded our homepage </a:t>
            </a:r>
            <a:r>
              <a:rPr lang="en-US" dirty="0"/>
              <a:t>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2075066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a:t>
            </a:r>
            <a:r>
              <a:rPr lang="en-US" sz="3600" dirty="0" smtClean="0">
                <a:sym typeface="Arial Bold" charset="0"/>
              </a:rPr>
              <a:t>cookbook's </a:t>
            </a:r>
            <a:r>
              <a:rPr lang="en-US" sz="3600" dirty="0">
                <a:sym typeface="Arial Bold" charset="0"/>
              </a:rPr>
              <a:t>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Set an attribute to a specific value in the attributes </a:t>
            </a:r>
            <a:r>
              <a:rPr lang="en-US" sz="4100" dirty="0" smtClean="0"/>
              <a:t>file</a:t>
            </a:r>
          </a:p>
          <a:p>
            <a:r>
              <a:rPr lang="en-US" sz="4100" dirty="0" smtClean="0"/>
              <a:t>Note the addition of the number </a:t>
            </a:r>
            <a:r>
              <a:rPr lang="en-US" sz="4100" dirty="0" smtClean="0"/>
              <a:t>"1" </a:t>
            </a:r>
            <a:r>
              <a:rPr lang="en-US" sz="4100" dirty="0" smtClean="0"/>
              <a:t>in the attribute value</a:t>
            </a:r>
            <a:endParaRPr lang="en-US" sz="4100" dirty="0"/>
          </a:p>
        </p:txBody>
      </p:sp>
      <p:cxnSp>
        <p:nvCxnSpPr>
          <p:cNvPr id="8" name="Straight Arrow Connector 7"/>
          <p:cNvCxnSpPr/>
          <p:nvPr/>
        </p:nvCxnSpPr>
        <p:spPr bwMode="auto">
          <a:xfrm flipV="1">
            <a:off x="13996194" y="3200400"/>
            <a:ext cx="76200" cy="32766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565210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IIS_DEMO attributes </a:t>
            </a:r>
            <a:r>
              <a:rPr lang="en-US" sz="5200" dirty="0"/>
              <a:t>file</a:t>
            </a:r>
          </a:p>
        </p:txBody>
      </p:sp>
      <p:sp>
        <p:nvSpPr>
          <p:cNvPr id="9" name="TextBox 8"/>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10" name="Straight Arrow Connector 9"/>
          <p:cNvCxnSpPr>
            <a:stCxn id="9"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4090194" y="3352800"/>
            <a:ext cx="23622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20439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Chef do here?</a:t>
            </a:r>
            <a:endParaRPr lang="en-US" dirty="0"/>
          </a:p>
        </p:txBody>
      </p:sp>
      <p:sp>
        <p:nvSpPr>
          <p:cNvPr id="3" name="Content Placeholder 2"/>
          <p:cNvSpPr>
            <a:spLocks noGrp="1"/>
          </p:cNvSpPr>
          <p:nvPr>
            <p:ph idx="1"/>
          </p:nvPr>
        </p:nvSpPr>
        <p:spPr/>
        <p:txBody>
          <a:bodyPr/>
          <a:lstStyle/>
          <a:p>
            <a:r>
              <a:rPr lang="en-US" sz="4400" b="1" dirty="0" smtClean="0"/>
              <a:t>First</a:t>
            </a:r>
            <a:r>
              <a:rPr lang="en-US" sz="4400" dirty="0" smtClean="0"/>
              <a:t>, we used </a:t>
            </a:r>
            <a:r>
              <a:rPr lang="en-US" sz="4400" b="1" dirty="0" smtClean="0"/>
              <a:t>Chef</a:t>
            </a:r>
            <a:r>
              <a:rPr lang="en-US" sz="4400" dirty="0" smtClean="0"/>
              <a:t> to create each of the individual servers, </a:t>
            </a:r>
            <a:r>
              <a:rPr lang="en-US" sz="4400" dirty="0"/>
              <a:t>including </a:t>
            </a:r>
            <a:r>
              <a:rPr lang="en-US" sz="4400" dirty="0" smtClean="0"/>
              <a:t>deploying </a:t>
            </a:r>
            <a:r>
              <a:rPr lang="en-US" sz="4400" dirty="0"/>
              <a:t>our database and our application code</a:t>
            </a:r>
            <a:endParaRPr lang="en-US" sz="4400" dirty="0" smtClean="0"/>
          </a:p>
          <a:p>
            <a:r>
              <a:rPr lang="en-US" sz="4400" b="1" dirty="0" smtClean="0"/>
              <a:t>Second</a:t>
            </a:r>
            <a:r>
              <a:rPr lang="en-US" sz="4400" dirty="0" smtClean="0"/>
              <a:t>, we used </a:t>
            </a:r>
            <a:r>
              <a:rPr lang="en-US" sz="4400" b="1" dirty="0" smtClean="0"/>
              <a:t>Chef</a:t>
            </a:r>
            <a:r>
              <a:rPr lang="en-US" sz="4400" dirty="0" smtClean="0"/>
              <a:t> to configure the servers to communicate with each other</a:t>
            </a:r>
          </a:p>
          <a:p>
            <a:r>
              <a:rPr lang="en-US" sz="4400" b="1" dirty="0" smtClean="0"/>
              <a:t>Third</a:t>
            </a:r>
            <a:r>
              <a:rPr lang="en-US" sz="4400" dirty="0" smtClean="0"/>
              <a:t>, we used </a:t>
            </a:r>
            <a:r>
              <a:rPr lang="en-US" sz="4400" b="1" dirty="0" smtClean="0"/>
              <a:t>Chef</a:t>
            </a:r>
            <a:r>
              <a:rPr lang="en-US" sz="4400" dirty="0" smtClean="0"/>
              <a:t> to automate any changes (such as modifying </a:t>
            </a:r>
            <a:r>
              <a:rPr lang="en-US" sz="4400" dirty="0" err="1" smtClean="0"/>
              <a:t>syslog.conf</a:t>
            </a:r>
            <a:r>
              <a:rPr lang="en-US" sz="4400" dirty="0" smtClean="0"/>
              <a:t>, or adding a webserver), making our lives easier</a:t>
            </a:r>
          </a:p>
        </p:txBody>
      </p:sp>
    </p:spTree>
    <p:extLst>
      <p:ext uri="{BB962C8B-B14F-4D97-AF65-F5344CB8AC3E}">
        <p14:creationId xmlns:p14="http://schemas.microsoft.com/office/powerpoint/2010/main" val="2849266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\Default1</a:t>
            </a:r>
            <a:r>
              <a:rPr lang="en-US" sz="3100" dirty="0" smtClean="0">
                <a:solidFill>
                  <a:schemeClr val="tx1"/>
                </a:solidFill>
                <a:latin typeface="Courier" charset="0"/>
                <a:ea typeface="ＭＳ Ｐゴシック" charset="0"/>
                <a:cs typeface="Courier" charset="0"/>
                <a:sym typeface="Courier" charset="0"/>
              </a:rPr>
              <a:t>.htm</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Windows Exercise</a:t>
            </a:r>
            <a:r>
              <a:rPr lang="en-US" sz="3700" dirty="0"/>
              <a:t>:  Add </a:t>
            </a:r>
            <a:r>
              <a:rPr lang="en-US" sz="3700" dirty="0" smtClean="0"/>
              <a:t>Default1</a:t>
            </a:r>
            <a:r>
              <a:rPr lang="en-US" sz="3700" dirty="0"/>
              <a:t>.</a:t>
            </a:r>
            <a:r>
              <a:rPr lang="en-US" sz="3700" dirty="0" smtClean="0"/>
              <a:t>htm </a:t>
            </a:r>
            <a:r>
              <a:rPr lang="en-US" sz="3700" dirty="0"/>
              <a:t>to </a:t>
            </a:r>
            <a:r>
              <a:rPr lang="en-US" sz="3700" dirty="0" smtClean="0"/>
              <a:t>cookbook</a:t>
            </a:r>
            <a:r>
              <a:rPr lang="en-US" sz="3700" dirty="0">
                <a:latin typeface="Arial"/>
              </a:rPr>
              <a:t>'</a:t>
            </a:r>
            <a:r>
              <a:rPr lang="en-US" sz="3700" dirty="0" smtClean="0"/>
              <a:t>s </a:t>
            </a:r>
            <a:r>
              <a:rPr lang="en-US" sz="3700" dirty="0"/>
              <a:t>files/default directory</a:t>
            </a:r>
          </a:p>
        </p:txBody>
      </p:sp>
      <p:sp>
        <p:nvSpPr>
          <p:cNvPr id="7" name="Rectangle 4"/>
          <p:cNvSpPr>
            <a:spLocks/>
          </p:cNvSpPr>
          <p:nvPr/>
        </p:nvSpPr>
        <p:spPr bwMode="auto">
          <a:xfrm rot="10800000" flipH="1">
            <a:off x="12929395" y="1752600"/>
            <a:ext cx="29718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32697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a:t>
            </a:r>
            <a:r>
              <a:rPr lang="en-US" sz="3100" dirty="0" smtClean="0">
                <a:solidFill>
                  <a:schemeClr val="tx1"/>
                </a:solidFill>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Default.htm</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5461705"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5" name="Straight Arrow Connector 4"/>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TextBox 5"/>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246263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60214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rights :read, </a:t>
            </a:r>
            <a:r>
              <a:rPr lang="en-US" sz="3200" dirty="0" smtClean="0">
                <a:solidFill>
                  <a:srgbClr val="BA2121"/>
                </a:solidFill>
                <a:latin typeface="Courier"/>
                <a:ea typeface="Courier"/>
                <a:cs typeface="Courier"/>
                <a:sym typeface="Courier"/>
              </a:rPr>
              <a:t>"Everyone"</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Windows Exercise</a:t>
            </a:r>
            <a:r>
              <a:rPr lang="en-US" sz="5200" dirty="0"/>
              <a:t>:  </a:t>
            </a:r>
            <a:r>
              <a:rPr lang="en-US" sz="5200" dirty="0" smtClean="0"/>
              <a:t>Retrieve attribute </a:t>
            </a:r>
            <a:r>
              <a:rPr lang="en-US" sz="5200" dirty="0"/>
              <a:t>in a recipe</a:t>
            </a:r>
          </a:p>
        </p:txBody>
      </p:sp>
      <p:sp>
        <p:nvSpPr>
          <p:cNvPr id="580612" name="Rectangle 4"/>
          <p:cNvSpPr>
            <a:spLocks/>
          </p:cNvSpPr>
          <p:nvPr/>
        </p:nvSpPr>
        <p:spPr bwMode="auto">
          <a:xfrm rot="10800000" flipH="1">
            <a:off x="3099593" y="5080000"/>
            <a:ext cx="7150307"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TextBox 1"/>
          <p:cNvSpPr txBox="1"/>
          <p:nvPr/>
        </p:nvSpPr>
        <p:spPr>
          <a:xfrm>
            <a:off x="11481594"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4" name="Straight Arrow Connector 3"/>
          <p:cNvCxnSpPr/>
          <p:nvPr/>
        </p:nvCxnSpPr>
        <p:spPr bwMode="auto">
          <a:xfrm flipH="1">
            <a:off x="10567194" y="5334000"/>
            <a:ext cx="16002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15" idx="0"/>
          </p:cNvCxnSpPr>
          <p:nvPr/>
        </p:nvCxnSpPr>
        <p:spPr bwMode="auto">
          <a:xfrm flipH="1" flipV="1">
            <a:off x="2947194" y="5562600"/>
            <a:ext cx="493752" cy="18288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24606"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a:t>
            </a:r>
            <a:r>
              <a:rPr lang="en-US" sz="3600" b="1" dirty="0" smtClean="0"/>
              <a:t>"source" </a:t>
            </a:r>
            <a:r>
              <a:rPr lang="en-US" sz="3600" b="1" dirty="0" smtClean="0"/>
              <a:t>and </a:t>
            </a:r>
            <a:r>
              <a:rPr lang="en-US" sz="3600" b="1" dirty="0" smtClean="0"/>
              <a:t>"node"</a:t>
            </a:r>
            <a:endParaRPr lang="en-US" sz="3600" b="1" dirty="0"/>
          </a:p>
        </p:txBody>
      </p:sp>
    </p:spTree>
    <p:extLst>
      <p:ext uri="{BB962C8B-B14F-4D97-AF65-F5344CB8AC3E}">
        <p14:creationId xmlns:p14="http://schemas.microsoft.com/office/powerpoint/2010/main" val="2430993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xfrm>
            <a:off x="800273" y="330200"/>
            <a:ext cx="14657233" cy="1117600"/>
          </a:xfrm>
          <a:ln/>
        </p:spPr>
        <p:txBody>
          <a:bodyPr/>
          <a:lstStyle/>
          <a:p>
            <a:r>
              <a:rPr lang="en-US" sz="5200" dirty="0" smtClean="0"/>
              <a:t>Windows Exercise</a:t>
            </a:r>
            <a:r>
              <a:rPr lang="en-US" sz="5200" dirty="0"/>
              <a:t>: </a:t>
            </a:r>
            <a:r>
              <a:rPr lang="en-US" sz="5200" dirty="0" smtClean="0"/>
              <a:t/>
            </a:r>
            <a:br>
              <a:rPr lang="en-US" sz="5200" dirty="0" smtClean="0"/>
            </a:br>
            <a:r>
              <a:rPr lang="en-US" sz="5200" dirty="0" smtClean="0"/>
              <a:t>Upload </a:t>
            </a:r>
            <a:r>
              <a:rPr lang="en-US" sz="5200" dirty="0"/>
              <a:t>the </a:t>
            </a:r>
            <a:r>
              <a:rPr lang="en-US" sz="5200" dirty="0" err="1" smtClean="0"/>
              <a:t>iis_demo</a:t>
            </a:r>
            <a:r>
              <a:rPr lang="en-US" sz="5200" dirty="0" smtClean="0"/>
              <a:t> cookbook</a:t>
            </a:r>
            <a:endParaRPr lang="en-US" sz="5200" dirty="0"/>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a:t>
            </a:r>
            <a:r>
              <a:rPr lang="en-US" sz="4800" kern="1200">
                <a:solidFill>
                  <a:srgbClr val="FFFFFF"/>
                </a:solidFill>
                <a:latin typeface="Courier"/>
                <a:cs typeface="Courier"/>
              </a:rPr>
              <a:t>[</a:t>
            </a:r>
            <a:r>
              <a:rPr lang="en-US" sz="4800" kern="1200" smtClean="0">
                <a:solidFill>
                  <a:srgbClr val="FFFFFF"/>
                </a:solidFill>
                <a:latin typeface="Courier"/>
                <a:cs typeface="Courier"/>
              </a:rPr>
              <a:t>0.1.1]</a:t>
            </a:r>
            <a:endParaRPr lang="en-US" sz="4800" kern="1200" dirty="0">
              <a:solidFill>
                <a:srgbClr val="FFFFFF"/>
              </a:solidFill>
              <a:latin typeface="Courier"/>
              <a:cs typeface="Courier"/>
            </a:endParaRP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err="1" smtClean="0">
                <a:solidFill>
                  <a:srgbClr val="FFFFFF"/>
                </a:solidFill>
                <a:latin typeface="Courier" charset="0"/>
                <a:ea typeface="ＭＳ Ｐゴシック" charset="0"/>
                <a:cs typeface="Courier" charset="0"/>
              </a:rPr>
              <a:t>ws</a:t>
            </a:r>
            <a:r>
              <a:rPr lang="en-US" altLang="en-US" sz="4800" dirty="0" smtClean="0">
                <a:solidFill>
                  <a:srgbClr val="FFFFFF"/>
                </a:solidFill>
                <a:latin typeface="Courier" charset="0"/>
                <a:ea typeface="ＭＳ Ｐゴシック" charset="0"/>
                <a:cs typeface="Courier" charset="0"/>
              </a:rPr>
              <a:t>&gt;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4125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xfrm>
            <a:off x="584995" y="76200"/>
            <a:ext cx="15773399" cy="1117600"/>
          </a:xfrm>
          <a:ln/>
        </p:spPr>
        <p:txBody>
          <a:bodyPr/>
          <a:lstStyle/>
          <a:p>
            <a:r>
              <a:rPr lang="en-US" dirty="0" smtClean="0"/>
              <a:t>Windows Exercise: Re</a:t>
            </a:r>
            <a:r>
              <a:rPr lang="en-US" dirty="0"/>
              <a:t>-run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create[2014-02-25T01:39:45-08:00] INFO: Processing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\Default.htm.chef-20140225013945.548152</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231d53 to 442a41</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2014-02-24 06:25:33.000000000 -0800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/Local/Temp/4/Default.htm20140225-1272-1evzs75 2014-02-25 01:39:45.000000000 -0800</a:t>
            </a:r>
          </a:p>
          <a:p>
            <a:pPr marL="0" indent="0" defTabSz="1408061">
              <a:spcBef>
                <a:spcPct val="0"/>
              </a:spcBef>
              <a:buNone/>
            </a:pPr>
            <a:r>
              <a:rPr lang="en-US" sz="1500" kern="1200" dirty="0">
                <a:solidFill>
                  <a:srgbClr val="FFFFFF"/>
                </a:solidFill>
                <a:latin typeface="Courier"/>
                <a:cs typeface="Courier"/>
              </a:rPr>
              <a:t>        @@ -1,7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[2014-02-25T01:39:46-08:00] INFO: Chef Run complete in 3.556801 seconds</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dirty="0" err="1" smtClean="0">
                <a:solidFill>
                  <a:srgbClr val="FFFFFF"/>
                </a:solidFill>
                <a:latin typeface="Courier" charset="0"/>
                <a:ea typeface="ＭＳ Ｐゴシック" charset="0"/>
                <a:cs typeface="Courier" charset="0"/>
                <a:sym typeface="Courier" charset="0"/>
              </a:rPr>
              <a:t>rn</a:t>
            </a:r>
            <a:r>
              <a:rPr lang="en-US" sz="4400" dirty="0" smtClean="0">
                <a:solidFill>
                  <a:srgbClr val="FFFFFF"/>
                </a:solidFill>
                <a:latin typeface="Courier" charset="0"/>
                <a:ea typeface="ＭＳ Ｐゴシック" charset="0"/>
                <a:cs typeface="Courier" charset="0"/>
                <a:sym typeface="Courier" charset="0"/>
              </a:rPr>
              <a:t>&gt; 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1384262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655535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xfrm>
            <a:off x="800273" y="76200"/>
            <a:ext cx="14657233" cy="1117600"/>
          </a:xfrm>
          <a:ln/>
        </p:spPr>
        <p:txBody>
          <a:bodyPr/>
          <a:lstStyle/>
          <a:p>
            <a:r>
              <a:rPr lang="en-US" sz="6100" dirty="0" smtClean="0"/>
              <a:t>Viewing </a:t>
            </a:r>
            <a:r>
              <a:rPr lang="en-US" sz="6100" dirty="0"/>
              <a:t>Attributes via </a:t>
            </a:r>
            <a:r>
              <a:rPr lang="en-US" sz="6100" dirty="0" err="1"/>
              <a:t>WebUI</a:t>
            </a:r>
            <a:endParaRPr lang="en-US" sz="6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34296987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Windows: Viewing specific attributes </a:t>
            </a:r>
            <a:r>
              <a:rPr lang="en-US" sz="5200" dirty="0"/>
              <a:t>using knife</a:t>
            </a:r>
          </a:p>
        </p:txBody>
      </p:sp>
      <p:sp>
        <p:nvSpPr>
          <p:cNvPr id="608259" name="Rectangle 3"/>
          <p:cNvSpPr>
            <a:spLocks noGrp="1" noChangeArrowheads="1"/>
          </p:cNvSpPr>
          <p:nvPr>
            <p:ph idx="1"/>
          </p:nvPr>
        </p:nvSpPr>
        <p:spPr>
          <a:xfrm>
            <a:off x="800274" y="3886200"/>
            <a:ext cx="14657233" cy="50292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endParaRPr lang="en-US" sz="3600" kern="1200" dirty="0">
              <a:solidFill>
                <a:srgbClr val="FFFFFF"/>
              </a:solidFill>
              <a:latin typeface="Courier"/>
              <a:cs typeface="Courier"/>
            </a:endParaRPr>
          </a:p>
          <a:p>
            <a:pPr marL="0" indent="0" defTabSz="1408061">
              <a:spcBef>
                <a:spcPct val="0"/>
              </a:spcBef>
              <a:buNone/>
            </a:pPr>
            <a:r>
              <a:rPr lang="en-US" sz="3600" kern="1200" dirty="0">
                <a:solidFill>
                  <a:srgbClr val="FFFFFF"/>
                </a:solidFill>
                <a:latin typeface="Courier"/>
                <a:cs typeface="Courier"/>
              </a:rPr>
              <a:t>Default Attributes:</a:t>
            </a:r>
          </a:p>
          <a:p>
            <a:pPr marL="0" indent="0" defTabSz="1408061">
              <a:spcBef>
                <a:spcPct val="0"/>
              </a:spcBef>
              <a:buNone/>
            </a:pPr>
            <a:r>
              <a:rPr lang="en-US" sz="3600" kern="1200" dirty="0" err="1">
                <a:solidFill>
                  <a:srgbClr val="FFFFFF"/>
                </a:solidFill>
                <a:latin typeface="Courier"/>
                <a:cs typeface="Courier"/>
              </a:rPr>
              <a:t>iis_demo</a:t>
            </a:r>
            <a:r>
              <a:rPr lang="en-US" sz="3600" kern="1200" dirty="0">
                <a:solidFill>
                  <a:srgbClr val="FFFFFF"/>
                </a:solidFill>
                <a:latin typeface="Courier"/>
                <a:cs typeface="Courier"/>
              </a:rPr>
              <a:t>:</a:t>
            </a:r>
          </a:p>
          <a:p>
            <a:pPr marL="0" indent="0" defTabSz="1408061">
              <a:spcBef>
                <a:spcPct val="0"/>
              </a:spcBef>
              <a:buNone/>
            </a:pPr>
            <a:r>
              <a:rPr lang="en-US" sz="3600" kern="1200" dirty="0">
                <a:solidFill>
                  <a:srgbClr val="FFFFFF"/>
                </a:solidFill>
                <a:latin typeface="Courier"/>
                <a:cs typeface="Courier"/>
              </a:rPr>
              <a:t>  </a:t>
            </a:r>
            <a:r>
              <a:rPr lang="en-US" sz="3600" kern="1200" dirty="0" err="1">
                <a:solidFill>
                  <a:srgbClr val="FFFFFF"/>
                </a:solidFill>
                <a:latin typeface="Courier"/>
                <a:cs typeface="Courier"/>
              </a:rPr>
              <a:t>indexfile</a:t>
            </a:r>
            <a:r>
              <a:rPr lang="en-US" sz="3600" kern="1200" dirty="0">
                <a:solidFill>
                  <a:srgbClr val="FFFFFF"/>
                </a:solidFill>
                <a:latin typeface="Courier"/>
                <a:cs typeface="Courier"/>
              </a:rPr>
              <a:t>: </a:t>
            </a:r>
            <a:r>
              <a:rPr lang="en-US" sz="3600" kern="1200" dirty="0" smtClean="0">
                <a:solidFill>
                  <a:srgbClr val="FFFFFF"/>
                </a:solidFill>
                <a:latin typeface="Courier"/>
                <a:cs typeface="Courier"/>
              </a:rPr>
              <a:t>Default1.</a:t>
            </a:r>
            <a:r>
              <a:rPr lang="en-US" sz="3600" kern="1200" dirty="0">
                <a:solidFill>
                  <a:srgbClr val="FFFFFF"/>
                </a:solidFill>
                <a:latin typeface="Courier"/>
                <a:cs typeface="Courier"/>
              </a:rPr>
              <a:t>htm</a:t>
            </a:r>
          </a:p>
          <a:p>
            <a:pPr marL="0" indent="0" defTabSz="1408061">
              <a:spcBef>
                <a:spcPct val="0"/>
              </a:spcBef>
              <a:buNone/>
            </a:pPr>
            <a:endParaRPr lang="en-US" sz="3600" kern="1200" dirty="0">
              <a:solidFill>
                <a:srgbClr val="FFFFFF"/>
              </a:solidFill>
              <a:latin typeface="Courier"/>
              <a:cs typeface="Courier"/>
            </a:endParaRP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500" dirty="0" err="1" smtClean="0">
                <a:solidFill>
                  <a:srgbClr val="FFFFFF"/>
                </a:solidFill>
                <a:latin typeface="Courier" charset="0"/>
                <a:ea typeface="ＭＳ Ｐゴシック" charset="0"/>
                <a:cs typeface="Courier" charset="0"/>
              </a:rPr>
              <a:t>ws</a:t>
            </a:r>
            <a:r>
              <a:rPr lang="en-US" altLang="en-US" sz="3500" dirty="0" smtClean="0">
                <a:solidFill>
                  <a:srgbClr val="FFFFFF"/>
                </a:solidFill>
                <a:latin typeface="Courier" charset="0"/>
                <a:ea typeface="ＭＳ Ｐゴシック" charset="0"/>
                <a:cs typeface="Courier" charset="0"/>
              </a:rPr>
              <a:t>&gt; </a:t>
            </a:r>
            <a:r>
              <a:rPr lang="en-US" sz="3500" dirty="0">
                <a:solidFill>
                  <a:srgbClr val="FFFFFF"/>
                </a:solidFill>
                <a:latin typeface="Courier"/>
                <a:ea typeface="Courier"/>
                <a:cs typeface="Courier"/>
                <a:sym typeface="Courier"/>
              </a:rPr>
              <a:t>knife node show </a:t>
            </a:r>
            <a:r>
              <a:rPr lang="en-US" sz="3500" dirty="0" smtClean="0">
                <a:solidFill>
                  <a:srgbClr val="FFFFFF"/>
                </a:solidFill>
                <a:latin typeface="Courier"/>
                <a:ea typeface="Courier"/>
                <a:cs typeface="Courier"/>
                <a:sym typeface="Courier"/>
              </a:rPr>
              <a:t>&lt;</a:t>
            </a:r>
            <a:r>
              <a:rPr lang="en-US" sz="3500" i="1" dirty="0" err="1" smtClean="0">
                <a:solidFill>
                  <a:srgbClr val="FFFFFF"/>
                </a:solidFill>
                <a:latin typeface="Courier"/>
                <a:ea typeface="Courier"/>
                <a:cs typeface="Courier"/>
                <a:sym typeface="Courier"/>
              </a:rPr>
              <a:t>nodename</a:t>
            </a:r>
            <a:r>
              <a:rPr lang="en-US" sz="3500" dirty="0" smtClean="0">
                <a:solidFill>
                  <a:srgbClr val="FFFFFF"/>
                </a:solidFill>
                <a:latin typeface="Courier"/>
                <a:ea typeface="Courier"/>
                <a:cs typeface="Courier"/>
                <a:sym typeface="Courier"/>
              </a:rPr>
              <a:t>&gt;</a:t>
            </a:r>
            <a:r>
              <a:rPr lang="en-US" sz="3500" i="1" dirty="0" smtClean="0">
                <a:solidFill>
                  <a:srgbClr val="FFFFFF"/>
                </a:solidFill>
                <a:latin typeface="Courier"/>
                <a:ea typeface="Courier"/>
                <a:cs typeface="Courier"/>
                <a:sym typeface="Courier"/>
              </a:rPr>
              <a:t> </a:t>
            </a:r>
            <a:r>
              <a:rPr lang="en-US" sz="3500" dirty="0" smtClean="0">
                <a:solidFill>
                  <a:srgbClr val="FFFFFF"/>
                </a:solidFill>
                <a:latin typeface="Courier"/>
                <a:ea typeface="Courier"/>
                <a:cs typeface="Courier"/>
                <a:sym typeface="Courier"/>
              </a:rPr>
              <a:t>–a </a:t>
            </a:r>
            <a:r>
              <a:rPr lang="en-US" sz="3500" dirty="0" err="1" smtClean="0">
                <a:solidFill>
                  <a:srgbClr val="FFFFFF"/>
                </a:solidFill>
                <a:latin typeface="Courier"/>
                <a:ea typeface="Courier"/>
                <a:cs typeface="Courier"/>
                <a:sym typeface="Courier"/>
              </a:rPr>
              <a:t>iis_demo.indexfile</a:t>
            </a:r>
            <a:endParaRPr lang="en-US" sz="35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27495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0.1.1'</a:t>
            </a:r>
            <a:endParaRPr lang="en-US" sz="2400" dirty="0">
              <a:solidFill>
                <a:srgbClr val="BA2121"/>
              </a:solidFill>
              <a:latin typeface="Consolas" panose="020B0609020204030204" pitchFamily="49" charset="0"/>
              <a:cs typeface="Consolas" panose="020B0609020204030204" pitchFamily="49" charset="0"/>
            </a:endParaRP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smtClean="0">
                <a:latin typeface="Courier"/>
                <a:cs typeface="Courier"/>
              </a:rPr>
              <a:t>\apache\</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a:t>
            </a:r>
            <a:r>
              <a:rPr lang="en-US" sz="3600" dirty="0" smtClean="0">
                <a:sym typeface="Arial Bold" charset="0"/>
              </a:rPr>
              <a:t>cookbook's </a:t>
            </a:r>
            <a:r>
              <a:rPr lang="en-US" sz="3600" dirty="0">
                <a:sym typeface="Arial Bold" charset="0"/>
              </a:rPr>
              <a:t>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625348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225445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smtClean="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apache</a:t>
            </a:r>
            <a:r>
              <a:rPr lang="en-US" sz="4000" dirty="0" smtClean="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index1.html</a:t>
            </a:r>
            <a:r>
              <a:rPr lang="en-US" sz="4000" dirty="0" smtClean="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smtClean="0">
                <a:latin typeface="Courier" charset="0"/>
                <a:ea typeface="ＭＳ Ｐゴシック" charset="0"/>
                <a:cs typeface="Courier" charset="0"/>
                <a:sym typeface="Courier" charset="0"/>
              </a:rPr>
              <a:t>/apache/</a:t>
            </a:r>
            <a:r>
              <a:rPr lang="en-US" dirty="0" smtClean="0">
                <a:solidFill>
                  <a:schemeClr val="tx1"/>
                </a:solidFill>
                <a:latin typeface="Courier" charset="0"/>
                <a:ea typeface="ＭＳ Ｐゴシック" charset="0"/>
                <a:cs typeface="Courier" charset="0"/>
                <a:sym typeface="Courier" charset="0"/>
              </a:rPr>
              <a:t>attributes/default.rb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xfrm>
            <a:off x="356394" y="330200"/>
            <a:ext cx="15620999" cy="1117600"/>
          </a:xfrm>
          <a:ln/>
        </p:spPr>
        <p:txBody>
          <a:bodyPr/>
          <a:lstStyle/>
          <a:p>
            <a:r>
              <a:rPr lang="en-US" sz="5200" dirty="0" smtClean="0"/>
              <a:t>Linux Exercise</a:t>
            </a:r>
            <a:r>
              <a:rPr lang="en-US" sz="5200" dirty="0"/>
              <a:t>: </a:t>
            </a:r>
            <a:r>
              <a:rPr lang="en-US" sz="5200" dirty="0" smtClean="0"/>
              <a:t/>
            </a:r>
            <a:br>
              <a:rPr lang="en-US" sz="5200" dirty="0" smtClean="0"/>
            </a:br>
            <a:r>
              <a:rPr lang="en-US" sz="5200" dirty="0" smtClean="0"/>
              <a:t>Set an attribute </a:t>
            </a:r>
            <a:r>
              <a:rPr lang="en-US" sz="5200" dirty="0"/>
              <a:t>in </a:t>
            </a:r>
            <a:r>
              <a:rPr lang="en-US" sz="5200" dirty="0" smtClean="0"/>
              <a:t>the Apache attributes </a:t>
            </a:r>
            <a:r>
              <a:rPr lang="en-US" sz="5200" dirty="0"/>
              <a:t>file</a:t>
            </a:r>
          </a:p>
        </p:txBody>
      </p:sp>
      <p:sp>
        <p:nvSpPr>
          <p:cNvPr id="8" name="TextBox 7"/>
          <p:cNvSpPr txBox="1"/>
          <p:nvPr/>
        </p:nvSpPr>
        <p:spPr>
          <a:xfrm>
            <a:off x="813594" y="6135469"/>
            <a:ext cx="4191000" cy="646331"/>
          </a:xfrm>
          <a:prstGeom prst="rect">
            <a:avLst/>
          </a:prstGeom>
          <a:noFill/>
        </p:spPr>
        <p:txBody>
          <a:bodyPr wrap="square" rtlCol="0">
            <a:spAutoFit/>
          </a:bodyPr>
          <a:lstStyle/>
          <a:p>
            <a:pPr algn="ctr"/>
            <a:r>
              <a:rPr lang="en-US" sz="3600" b="1" dirty="0" smtClean="0"/>
              <a:t>No spaces here</a:t>
            </a:r>
            <a:endParaRPr lang="en-US" sz="3600" b="1" dirty="0"/>
          </a:p>
        </p:txBody>
      </p:sp>
      <p:cxnSp>
        <p:nvCxnSpPr>
          <p:cNvPr id="9" name="Straight Arrow Connector 8"/>
          <p:cNvCxnSpPr>
            <a:stCxn id="8" idx="0"/>
          </p:cNvCxnSpPr>
          <p:nvPr/>
        </p:nvCxnSpPr>
        <p:spPr bwMode="auto">
          <a:xfrm flipH="1" flipV="1">
            <a:off x="2870994" y="3429000"/>
            <a:ext cx="38100" cy="2706469"/>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V="1">
            <a:off x="4547394" y="3429000"/>
            <a:ext cx="1295400" cy="2743200"/>
          </a:xfrm>
          <a:prstGeom prst="straightConnector1">
            <a:avLst/>
          </a:prstGeom>
          <a:blipFill dpi="0" rotWithShape="0">
            <a:blip r:embed="rId2"/>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19550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0020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smtClean="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files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smtClean="0">
                <a:latin typeface="Courier" charset="0"/>
                <a:ea typeface="ＭＳ Ｐゴシック" charset="0"/>
                <a:cs typeface="Courier" charset="0"/>
                <a:sym typeface="Courier" charset="0"/>
              </a:rPr>
              <a:t>/index1.html</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index1.html</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
            </a:r>
            <a:r>
              <a:rPr lang="en-US" sz="3600" dirty="0" smtClean="0">
                <a:solidFill>
                  <a:schemeClr val="tx1"/>
                </a:solidFill>
                <a:latin typeface="Courier" charset="0"/>
                <a:ea typeface="ＭＳ Ｐゴシック" charset="0"/>
                <a:cs typeface="Courier" charset="0"/>
                <a:sym typeface="Courier" charset="0"/>
              </a:rPr>
              <a:t>attributes </a:t>
            </a:r>
            <a:r>
              <a:rPr lang="en-US" sz="3600" dirty="0">
                <a:solidFill>
                  <a:schemeClr val="tx1"/>
                </a:solidFill>
                <a:latin typeface="Courier" charset="0"/>
                <a:ea typeface="ＭＳ Ｐゴシック" charset="0"/>
                <a:cs typeface="Courier" charset="0"/>
                <a:sym typeface="Courier" charset="0"/>
              </a:rPr>
              <a:t>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dirty="0" smtClean="0"/>
              <a:t>Linux Exercise</a:t>
            </a:r>
            <a:r>
              <a:rPr lang="en-US" sz="3700" dirty="0"/>
              <a:t>:  Add </a:t>
            </a:r>
            <a:r>
              <a:rPr lang="en-US" sz="3700" dirty="0" smtClean="0"/>
              <a:t>index1.html to </a:t>
            </a:r>
            <a:r>
              <a:rPr lang="en-US" sz="3700" dirty="0" smtClean="0"/>
              <a:t>cookbook</a:t>
            </a:r>
            <a:r>
              <a:rPr lang="en-US" sz="3700" dirty="0">
                <a:latin typeface="Arial"/>
              </a:rPr>
              <a:t>'</a:t>
            </a:r>
            <a:r>
              <a:rPr lang="en-US" sz="3700" dirty="0" smtClean="0"/>
              <a:t>s </a:t>
            </a:r>
            <a:r>
              <a:rPr lang="en-US" sz="3700" dirty="0"/>
              <a:t>files/default directory</a:t>
            </a:r>
          </a:p>
        </p:txBody>
      </p:sp>
      <p:sp>
        <p:nvSpPr>
          <p:cNvPr id="7" name="Rectangle 4"/>
          <p:cNvSpPr>
            <a:spLocks/>
          </p:cNvSpPr>
          <p:nvPr/>
        </p:nvSpPr>
        <p:spPr bwMode="auto">
          <a:xfrm rot="10800000" flipH="1">
            <a:off x="12472194" y="1676400"/>
            <a:ext cx="27432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17099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a:t>
            </a:r>
            <a:r>
              <a:rPr lang="en-US" sz="3100" dirty="0" smtClean="0">
                <a:solidFill>
                  <a:schemeClr val="tx1"/>
                </a:solidFill>
                <a:latin typeface="Courier" charset="0"/>
                <a:ea typeface="ＭＳ Ｐゴシック" charset="0"/>
                <a:cs typeface="Courier" charset="0"/>
                <a:sym typeface="Courier" charset="0"/>
              </a:rPr>
              <a:t>source</a:t>
            </a:r>
            <a:r>
              <a:rPr lang="en-US" sz="3200" dirty="0" smtClean="0">
                <a:solidFill>
                  <a:srgbClr val="BA2121"/>
                </a:solidFill>
                <a:latin typeface="Courier" charset="0"/>
                <a:ea typeface="ＭＳ Ｐゴシック" charset="0"/>
                <a:cs typeface="Courier" charset="0"/>
                <a:sym typeface="Courier" charset="0"/>
              </a:rPr>
              <a:t> </a:t>
            </a:r>
            <a:r>
              <a:rPr lang="en-US" sz="3200" dirty="0" smtClean="0">
                <a:latin typeface="Courier"/>
                <a:ea typeface="Courier"/>
                <a:cs typeface="Courier"/>
                <a:sym typeface="Courier"/>
              </a:rPr>
              <a:t>"</a:t>
            </a:r>
            <a:r>
              <a:rPr lang="en-US" sz="3200" dirty="0" err="1" smtClean="0">
                <a:latin typeface="Courier"/>
                <a:ea typeface="Courier"/>
                <a:cs typeface="Courier"/>
                <a:sym typeface="Courier"/>
              </a:rPr>
              <a:t>index.html</a:t>
            </a:r>
            <a:r>
              <a:rPr lang="en-US" sz="3200" dirty="0" smtClean="0">
                <a:latin typeface="Courier"/>
                <a:ea typeface="Courier"/>
                <a:cs typeface="Courier"/>
                <a:sym typeface="Courier"/>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4" y="5080000"/>
            <a:ext cx="3276600"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cxnSp>
        <p:nvCxnSpPr>
          <p:cNvPr id="9" name="Straight Arrow Connector 8"/>
          <p:cNvCxnSpPr/>
          <p:nvPr/>
        </p:nvCxnSpPr>
        <p:spPr bwMode="auto">
          <a:xfrm flipH="1">
            <a:off x="6680994" y="5334000"/>
            <a:ext cx="1447800" cy="0"/>
          </a:xfrm>
          <a:prstGeom prst="straightConnector1">
            <a:avLst/>
          </a:prstGeom>
          <a:blipFill dpi="0" rotWithShape="0">
            <a:blip r:embed="rId3"/>
            <a:srcRect/>
            <a:tile tx="0" ty="0" sx="100000" sy="100000" flip="none" algn="tl"/>
          </a:blipFill>
          <a:ln w="1047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128794" y="4953000"/>
            <a:ext cx="3957108" cy="646331"/>
          </a:xfrm>
          <a:prstGeom prst="rect">
            <a:avLst/>
          </a:prstGeom>
          <a:noFill/>
        </p:spPr>
        <p:txBody>
          <a:bodyPr wrap="none" rtlCol="0">
            <a:spAutoFit/>
          </a:bodyPr>
          <a:lstStyle/>
          <a:p>
            <a:r>
              <a:rPr lang="en-US" sz="3600" dirty="0" smtClean="0"/>
              <a:t>Replace this value</a:t>
            </a:r>
            <a:endParaRPr lang="en-US" sz="3600" dirty="0"/>
          </a:p>
        </p:txBody>
      </p:sp>
    </p:spTree>
    <p:extLst>
      <p:ext uri="{BB962C8B-B14F-4D97-AF65-F5344CB8AC3E}">
        <p14:creationId xmlns:p14="http://schemas.microsoft.com/office/powerpoint/2010/main" val="1398284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023393" y="5080000"/>
            <a:ext cx="67818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216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t>
            </a:r>
            <a:r>
              <a:rPr lang="en-US" sz="3300" dirty="0" err="1" smtClean="0">
                <a:solidFill>
                  <a:srgbClr val="BA2121"/>
                </a:solidFill>
                <a:latin typeface="Courier" charset="0"/>
                <a:ea typeface="ＭＳ Ｐゴシック" charset="0"/>
                <a:cs typeface="Courier" charset="0"/>
                <a:sym typeface="Courier" charset="0"/>
              </a:rPr>
              <a:t>httpd</a:t>
            </a:r>
            <a:r>
              <a:rPr lang="en-US" sz="3300" dirty="0" smtClean="0">
                <a:solidFill>
                  <a:srgbClr val="BA2121"/>
                </a:solidFill>
                <a:latin typeface="Courier" charset="0"/>
                <a:ea typeface="ＭＳ Ｐゴシック" charset="0"/>
                <a:cs typeface="Courier" charset="0"/>
                <a:sym typeface="Courier" charset="0"/>
              </a:rPr>
              <a:t>"</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rgbClr val="BA2121"/>
                </a:solidFill>
                <a:latin typeface="Courier" charset="0"/>
                <a:ea typeface="ＭＳ Ｐゴシック" charset="0"/>
                <a:cs typeface="Courier" charset="0"/>
                <a:sym typeface="Courier" charset="0"/>
              </a:rPr>
              <a:t>/var/www/html/</a:t>
            </a:r>
            <a:r>
              <a:rPr lang="en-US" sz="3100" dirty="0" err="1" smtClean="0">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a:t>
            </a:r>
            <a:r>
              <a:rPr lang="en-US" sz="3100" dirty="0" smtClean="0">
                <a:solidFill>
                  <a:schemeClr val="tx1"/>
                </a:solidFill>
                <a:latin typeface="Courier" charset="0"/>
                <a:ea typeface="ＭＳ Ｐゴシック" charset="0"/>
                <a:cs typeface="Courier" charset="0"/>
                <a:sym typeface="Courier" charset="0"/>
              </a:rPr>
              <a:t>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smtClean="0">
                <a:solidFill>
                  <a:srgbClr val="C4413D"/>
                </a:solidFill>
                <a:latin typeface="Courier"/>
                <a:ea typeface="Courier"/>
                <a:cs typeface="Courier"/>
                <a:sym typeface="Courier"/>
              </a:rPr>
              <a:t>apache</a:t>
            </a:r>
            <a:r>
              <a:rPr lang="en-US" sz="3200" dirty="0" smtClean="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mode </a:t>
            </a:r>
            <a:r>
              <a:rPr lang="en-US" sz="3200" dirty="0">
                <a:solidFill>
                  <a:srgbClr val="BA2121"/>
                </a:solidFill>
                <a:latin typeface="Courier"/>
                <a:ea typeface="Courier"/>
                <a:cs typeface="Courier"/>
                <a:sym typeface="Courier"/>
              </a:rPr>
              <a:t>"</a:t>
            </a:r>
            <a:r>
              <a:rPr lang="en-US" sz="3200" dirty="0" smtClean="0">
                <a:solidFill>
                  <a:srgbClr val="BA2121"/>
                </a:solidFill>
                <a:latin typeface="Courier"/>
                <a:ea typeface="Courier"/>
                <a:cs typeface="Courier"/>
                <a:sym typeface="Courier"/>
              </a:rPr>
              <a:t>0644"</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sz="5200" dirty="0" smtClean="0"/>
              <a:t>Linux Exercise</a:t>
            </a:r>
            <a:r>
              <a:rPr lang="en-US" sz="5200" dirty="0"/>
              <a:t>:  Set attribute in a recipe</a:t>
            </a:r>
          </a:p>
        </p:txBody>
      </p:sp>
      <p:sp>
        <p:nvSpPr>
          <p:cNvPr id="580612" name="Rectangle 4"/>
          <p:cNvSpPr>
            <a:spLocks/>
          </p:cNvSpPr>
          <p:nvPr/>
        </p:nvSpPr>
        <p:spPr bwMode="auto">
          <a:xfrm rot="10800000" flipH="1">
            <a:off x="3487019" y="5080000"/>
            <a:ext cx="6705601"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65994" y="2501899"/>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/apache/</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9" name="TextBox 8"/>
          <p:cNvSpPr txBox="1"/>
          <p:nvPr/>
        </p:nvSpPr>
        <p:spPr>
          <a:xfrm>
            <a:off x="11869020" y="4953000"/>
            <a:ext cx="4032174" cy="1200329"/>
          </a:xfrm>
          <a:prstGeom prst="rect">
            <a:avLst/>
          </a:prstGeom>
          <a:noFill/>
        </p:spPr>
        <p:txBody>
          <a:bodyPr wrap="none" rtlCol="0">
            <a:spAutoFit/>
          </a:bodyPr>
          <a:lstStyle/>
          <a:p>
            <a:pPr algn="ctr"/>
            <a:r>
              <a:rPr lang="en-US" sz="3600" b="1" dirty="0" smtClean="0"/>
              <a:t>No spaces</a:t>
            </a:r>
          </a:p>
          <a:p>
            <a:pPr algn="ctr"/>
            <a:r>
              <a:rPr lang="en-US" sz="3600" b="1" dirty="0" smtClean="0"/>
              <a:t>in the orange box      </a:t>
            </a:r>
            <a:endParaRPr lang="en-US" sz="3600" b="1" dirty="0"/>
          </a:p>
        </p:txBody>
      </p:sp>
      <p:cxnSp>
        <p:nvCxnSpPr>
          <p:cNvPr id="10" name="Straight Arrow Connector 9"/>
          <p:cNvCxnSpPr/>
          <p:nvPr/>
        </p:nvCxnSpPr>
        <p:spPr bwMode="auto">
          <a:xfrm flipH="1">
            <a:off x="10421220" y="5334000"/>
            <a:ext cx="2133600" cy="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V="1">
            <a:off x="3024886" y="5486400"/>
            <a:ext cx="74708" cy="1905000"/>
          </a:xfrm>
          <a:prstGeom prst="straightConnector1">
            <a:avLst/>
          </a:prstGeom>
          <a:blipFill dpi="0" rotWithShape="0">
            <a:blip r:embed="rId3"/>
            <a:srcRect/>
            <a:tile tx="0" ty="0" sx="100000" sy="100000" flip="none" algn="tl"/>
          </a:blipFill>
          <a:ln w="1809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16534" y="7391400"/>
            <a:ext cx="6931104" cy="1200329"/>
          </a:xfrm>
          <a:prstGeom prst="rect">
            <a:avLst/>
          </a:prstGeom>
          <a:noFill/>
        </p:spPr>
        <p:txBody>
          <a:bodyPr wrap="none" rtlCol="0">
            <a:spAutoFit/>
          </a:bodyPr>
          <a:lstStyle/>
          <a:p>
            <a:pPr algn="ctr"/>
            <a:r>
              <a:rPr lang="en-US" sz="3600" b="1" dirty="0" smtClean="0"/>
              <a:t>Put a space here </a:t>
            </a:r>
          </a:p>
          <a:p>
            <a:pPr algn="ctr"/>
            <a:r>
              <a:rPr lang="en-US" sz="3600" b="1" dirty="0" smtClean="0"/>
              <a:t>(between </a:t>
            </a:r>
            <a:r>
              <a:rPr lang="en-US" sz="3600" b="1" dirty="0" smtClean="0"/>
              <a:t>"source" </a:t>
            </a:r>
            <a:r>
              <a:rPr lang="en-US" sz="3600" b="1" dirty="0" smtClean="0"/>
              <a:t>and </a:t>
            </a:r>
            <a:r>
              <a:rPr lang="en-US" sz="3600" b="1" dirty="0" smtClean="0"/>
              <a:t>"node"</a:t>
            </a:r>
            <a:endParaRPr lang="en-US" sz="3600" b="1" dirty="0"/>
          </a:p>
        </p:txBody>
      </p:sp>
    </p:spTree>
    <p:extLst>
      <p:ext uri="{BB962C8B-B14F-4D97-AF65-F5344CB8AC3E}">
        <p14:creationId xmlns:p14="http://schemas.microsoft.com/office/powerpoint/2010/main" val="801105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Verify new homepage works</a:t>
            </a:r>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Upload the cookbook</a:t>
            </a:r>
          </a:p>
          <a:p>
            <a:pPr marL="914400" indent="-914400">
              <a:buFont typeface="+mj-lt"/>
              <a:buAutoNum type="arabicPeriod"/>
            </a:pPr>
            <a:r>
              <a:rPr lang="en-US" dirty="0" smtClean="0"/>
              <a:t>Converge your node </a:t>
            </a:r>
          </a:p>
          <a:p>
            <a:pPr marL="914400" indent="-914400">
              <a:buFont typeface="+mj-lt"/>
              <a:buAutoNum type="arabicPeriod"/>
            </a:pPr>
            <a:r>
              <a:rPr lang="en-US" dirty="0" smtClean="0"/>
              <a:t>Open </a:t>
            </a:r>
            <a:r>
              <a:rPr lang="en-US" dirty="0"/>
              <a:t>a web browser</a:t>
            </a:r>
          </a:p>
          <a:p>
            <a:r>
              <a:rPr lang="en-US" dirty="0"/>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794" y="5410200"/>
            <a:ext cx="5982028" cy="2971800"/>
          </a:xfrm>
          <a:prstGeom prst="rect">
            <a:avLst/>
          </a:prstGeom>
        </p:spPr>
      </p:pic>
    </p:spTree>
    <p:extLst>
      <p:ext uri="{BB962C8B-B14F-4D97-AF65-F5344CB8AC3E}">
        <p14:creationId xmlns:p14="http://schemas.microsoft.com/office/powerpoint/2010/main" val="3295437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4800" dirty="0" smtClean="0"/>
              <a:t>Exercise</a:t>
            </a:r>
            <a:r>
              <a:rPr lang="en-US" sz="4800" dirty="0"/>
              <a:t>: Viewing Attributes via </a:t>
            </a:r>
            <a:r>
              <a:rPr lang="en-US" sz="4800" dirty="0" err="1"/>
              <a:t>WebUI</a:t>
            </a:r>
            <a:endParaRPr lang="en-US" sz="4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25211784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xfrm>
            <a:off x="800273" y="152400"/>
            <a:ext cx="14657233" cy="1117600"/>
          </a:xfrm>
          <a:ln/>
        </p:spPr>
        <p:txBody>
          <a:bodyPr/>
          <a:lstStyle/>
          <a:p>
            <a:r>
              <a:rPr lang="en-US" sz="5200" dirty="0" smtClean="0"/>
              <a:t/>
            </a:r>
            <a:br>
              <a:rPr lang="en-US" sz="5200" dirty="0" smtClean="0"/>
            </a:br>
            <a:r>
              <a:rPr lang="en-US" sz="5200" dirty="0" smtClean="0"/>
              <a:t>Linux: Viewing specific attributes </a:t>
            </a:r>
            <a:r>
              <a:rPr lang="en-US" sz="5200" dirty="0"/>
              <a:t>using </a:t>
            </a:r>
            <a:r>
              <a:rPr lang="en-US" sz="5200" dirty="0" smtClean="0"/>
              <a:t>knife</a:t>
            </a:r>
            <a:endParaRPr lang="en-US" sz="5200" dirty="0"/>
          </a:p>
        </p:txBody>
      </p:sp>
      <p:sp>
        <p:nvSpPr>
          <p:cNvPr id="608259" name="Rectangle 3"/>
          <p:cNvSpPr>
            <a:spLocks noGrp="1" noChangeArrowheads="1"/>
          </p:cNvSpPr>
          <p:nvPr>
            <p:ph idx="1"/>
          </p:nvPr>
        </p:nvSpPr>
        <p:spPr>
          <a:xfrm>
            <a:off x="800274" y="3429001"/>
            <a:ext cx="14657233" cy="5486399"/>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smtClean="0">
                <a:solidFill>
                  <a:srgbClr val="FFFFFF"/>
                </a:solidFill>
                <a:latin typeface="Courier"/>
                <a:cs typeface="Courier"/>
              </a:rPr>
              <a:t>apache:</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index1.html</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chef/embedded/lib/ruby/gems/1.9.1/gems/chef-11.10.4-x86-mingw32/lib</a:t>
            </a:r>
          </a:p>
          <a:p>
            <a:pPr marL="0" indent="0" defTabSz="1408061">
              <a:spcBef>
                <a:spcPct val="0"/>
              </a:spcBef>
              <a:buNone/>
            </a:pPr>
            <a:r>
              <a:rPr lang="en-US" sz="1600" kern="1200" dirty="0">
                <a:solidFill>
                  <a:srgbClr val="FFFFFF"/>
                </a:solidFill>
                <a:latin typeface="Courier"/>
                <a:cs typeface="Courier"/>
              </a:rPr>
              <a:t>    version:   11.10.4</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a:t>
            </a:r>
            <a:r>
              <a:rPr lang="en-US" sz="1600" kern="1200" dirty="0" smtClean="0">
                <a:solidFill>
                  <a:srgbClr val="FFFFFF"/>
                </a:solidFill>
                <a:latin typeface="Courier"/>
                <a:cs typeface="Courier"/>
              </a:rPr>
              <a:t>/opt/</a:t>
            </a:r>
            <a:r>
              <a:rPr lang="en-US" sz="1600" kern="1200" dirty="0">
                <a:solidFill>
                  <a:srgbClr val="FFFFFF"/>
                </a:solidFill>
                <a:latin typeface="Courier"/>
                <a:cs typeface="Courier"/>
              </a:rPr>
              <a:t>chef/embedded/lib/ruby/gems/1.9.1/gems/ohai-6.20.0/lib/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6.20.0</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p>
          <a:p>
            <a:pPr marL="0" indent="0" defTabSz="1408061">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422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000" dirty="0" err="1" smtClean="0">
                <a:solidFill>
                  <a:srgbClr val="FFFFFF"/>
                </a:solidFill>
                <a:latin typeface="Courier" charset="0"/>
                <a:ea typeface="ＭＳ Ｐゴシック" charset="0"/>
                <a:cs typeface="Courier" charset="0"/>
              </a:rPr>
              <a:t>ws</a:t>
            </a:r>
            <a:r>
              <a:rPr lang="en-US" altLang="en-US" sz="4000" dirty="0" smtClean="0">
                <a:solidFill>
                  <a:srgbClr val="FFFFFF"/>
                </a:solidFill>
                <a:latin typeface="Courier" charset="0"/>
                <a:ea typeface="ＭＳ Ｐゴシック" charset="0"/>
                <a:cs typeface="Courier" charset="0"/>
              </a:rPr>
              <a:t>&gt;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&lt;</a:t>
            </a:r>
            <a:r>
              <a:rPr lang="en-US" sz="4000" i="1" dirty="0" err="1" smtClean="0">
                <a:solidFill>
                  <a:srgbClr val="FFFFFF"/>
                </a:solidFill>
                <a:latin typeface="Courier"/>
                <a:ea typeface="Courier"/>
                <a:cs typeface="Courier"/>
                <a:sym typeface="Courier"/>
              </a:rPr>
              <a:t>nodename</a:t>
            </a:r>
            <a:r>
              <a:rPr lang="en-US" sz="4000" dirty="0" smtClean="0">
                <a:solidFill>
                  <a:srgbClr val="FFFFFF"/>
                </a:solidFill>
                <a:latin typeface="Courier"/>
                <a:ea typeface="Courier"/>
                <a:cs typeface="Courier"/>
                <a:sym typeface="Courier"/>
              </a:rPr>
              <a:t>&gt;</a:t>
            </a:r>
            <a:r>
              <a:rPr lang="en-US" sz="4000" i="1" dirty="0" smtClean="0">
                <a:solidFill>
                  <a:srgbClr val="FFFFFF"/>
                </a:solidFill>
                <a:latin typeface="Courier"/>
                <a:ea typeface="Courier"/>
                <a:cs typeface="Courier"/>
                <a:sym typeface="Courier"/>
              </a:rPr>
              <a:t> </a:t>
            </a:r>
            <a:r>
              <a:rPr lang="en-US" sz="4000" dirty="0" smtClean="0">
                <a:solidFill>
                  <a:srgbClr val="FFFFFF"/>
                </a:solidFill>
                <a:latin typeface="Courier"/>
                <a:ea typeface="Courier"/>
                <a:cs typeface="Courier"/>
                <a:sym typeface="Courier"/>
              </a:rPr>
              <a:t>–a </a:t>
            </a:r>
            <a:r>
              <a:rPr lang="en-US" sz="4000" dirty="0" err="1" smtClean="0">
                <a:solidFill>
                  <a:srgbClr val="FFFFFF"/>
                </a:solidFill>
                <a:latin typeface="Courier"/>
                <a:ea typeface="Courier"/>
                <a:cs typeface="Courier"/>
                <a:sym typeface="Courier"/>
              </a:rPr>
              <a:t>apache.indexfile</a:t>
            </a:r>
            <a:endParaRPr lang="en-US" sz="4000" dirty="0">
              <a:solidFill>
                <a:srgbClr val="FFFFFF"/>
              </a:solidFill>
              <a:latin typeface="Courier" charset="0"/>
              <a:ea typeface="ＭＳ Ｐゴシック" charset="0"/>
              <a:cs typeface="Courier" charset="0"/>
              <a:sym typeface="Courier" charset="0"/>
            </a:endParaRPr>
          </a:p>
        </p:txBody>
      </p:sp>
      <p:sp>
        <p:nvSpPr>
          <p:cNvPr id="5" name="Rectangle 4"/>
          <p:cNvSpPr>
            <a:spLocks/>
          </p:cNvSpPr>
          <p:nvPr/>
        </p:nvSpPr>
        <p:spPr bwMode="auto">
          <a:xfrm rot="10800000" flipH="1">
            <a:off x="584995" y="4419600"/>
            <a:ext cx="3886199" cy="9144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03533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4800" dirty="0" smtClean="0"/>
              <a:t>Linux Exercise</a:t>
            </a:r>
            <a:r>
              <a:rPr lang="en-US" sz="4800" dirty="0"/>
              <a:t>: </a:t>
            </a:r>
            <a:r>
              <a:rPr lang="en-US" sz="4800" dirty="0" smtClean="0"/>
              <a:t>Revert to the original homepage</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Change the attribute file back to "</a:t>
            </a:r>
            <a:r>
              <a:rPr lang="en-US" dirty="0" err="1" smtClean="0"/>
              <a:t>index.html</a:t>
            </a:r>
            <a:r>
              <a:rPr lang="en-US" dirty="0"/>
              <a:t>"</a:t>
            </a:r>
            <a:endParaRPr lang="en-US" dirty="0" smtClean="0"/>
          </a:p>
          <a:p>
            <a:pPr lvl="2"/>
            <a:r>
              <a:rPr lang="en-US" dirty="0" smtClean="0"/>
              <a:t>do not </a:t>
            </a:r>
            <a:r>
              <a:rPr lang="en-US" dirty="0" smtClean="0"/>
              <a:t>change the recipe!</a:t>
            </a:r>
          </a:p>
          <a:p>
            <a:pPr marL="914400" indent="-914400">
              <a:buFont typeface="+mj-lt"/>
              <a:buAutoNum type="arabicPeriod"/>
            </a:pPr>
            <a:r>
              <a:rPr lang="en-US" dirty="0" smtClean="0"/>
              <a:t>Upload the cookbook, converge your node </a:t>
            </a:r>
          </a:p>
          <a:p>
            <a:pPr marL="914400" indent="-914400">
              <a:buFont typeface="+mj-lt"/>
              <a:buAutoNum type="arabicPeriod"/>
            </a:pPr>
            <a:r>
              <a:rPr lang="en-US" dirty="0" smtClean="0"/>
              <a:t>Open </a:t>
            </a:r>
            <a:r>
              <a:rPr lang="en-US" dirty="0"/>
              <a:t>a web browser</a:t>
            </a:r>
          </a:p>
          <a:p>
            <a:r>
              <a:rPr lang="en-US" dirty="0" smtClean="0"/>
              <a:t>You should see the original page displayed</a:t>
            </a:r>
            <a:endParaRPr lang="en-US" dirty="0"/>
          </a:p>
        </p:txBody>
      </p:sp>
    </p:spTree>
    <p:extLst>
      <p:ext uri="{BB962C8B-B14F-4D97-AF65-F5344CB8AC3E}">
        <p14:creationId xmlns:p14="http://schemas.microsoft.com/office/powerpoint/2010/main" val="3676979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dirty="0" smtClean="0"/>
              <a:t>Where </a:t>
            </a:r>
            <a:r>
              <a:rPr lang="en-US" dirty="0"/>
              <a:t>can attributes be set?</a:t>
            </a:r>
          </a:p>
          <a:p>
            <a:r>
              <a:rPr lang="en-US" dirty="0"/>
              <a:t>What knife </a:t>
            </a:r>
            <a:r>
              <a:rPr lang="en-US" dirty="0" smtClean="0"/>
              <a:t>commands </a:t>
            </a:r>
            <a:r>
              <a:rPr lang="en-US" dirty="0"/>
              <a:t>can you use to view attributes?</a:t>
            </a:r>
          </a:p>
          <a:p>
            <a:r>
              <a:rPr lang="en-US" dirty="0"/>
              <a:t>How many levels of attribute precedence are there?</a:t>
            </a:r>
          </a:p>
          <a:p>
            <a:r>
              <a:rPr lang="en-US" dirty="0"/>
              <a:t>Which takes precedence, a default attribute set in the attribute file or in a recipe</a:t>
            </a:r>
            <a:r>
              <a:rPr lang="en-US" dirty="0" smtClean="0"/>
              <a:t>?</a:t>
            </a:r>
          </a:p>
        </p:txBody>
      </p:sp>
    </p:spTree>
    <p:extLst>
      <p:ext uri="{BB962C8B-B14F-4D97-AF65-F5344CB8AC3E}">
        <p14:creationId xmlns:p14="http://schemas.microsoft.com/office/powerpoint/2010/main" val="629407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3626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429692" cy="523220"/>
          </a:xfrm>
          <a:prstGeom prst="rect">
            <a:avLst/>
          </a:prstGeom>
          <a:noFill/>
        </p:spPr>
        <p:txBody>
          <a:bodyPr wrap="none" rtlCol="0">
            <a:spAutoFit/>
          </a:bodyPr>
          <a:lstStyle/>
          <a:p>
            <a:r>
              <a:rPr lang="en-US" dirty="0">
                <a:solidFill>
                  <a:srgbClr val="FFFFFF"/>
                </a:solidFill>
              </a:rPr>
              <a:t>Writing </a:t>
            </a:r>
            <a:r>
              <a:rPr lang="en-US" dirty="0" smtClean="0">
                <a:solidFill>
                  <a:srgbClr val="FFFFFF"/>
                </a:solidFill>
              </a:rPr>
              <a:t>a Linux MOTD </a:t>
            </a:r>
            <a:r>
              <a:rPr lang="en-US" dirty="0">
                <a:solidFill>
                  <a:srgbClr val="FFFFFF"/>
                </a:solidFill>
              </a:rPr>
              <a:t>Cookbook</a:t>
            </a:r>
          </a:p>
        </p:txBody>
      </p:sp>
    </p:spTree>
    <p:extLst>
      <p:ext uri="{BB962C8B-B14F-4D97-AF65-F5344CB8AC3E}">
        <p14:creationId xmlns:p14="http://schemas.microsoft.com/office/powerpoint/2010/main" val="1899014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smtClean="0"/>
              <a:t>In this lesson, we will:</a:t>
            </a:r>
            <a:endParaRPr lang="en-US" dirty="0"/>
          </a:p>
          <a:p>
            <a:pPr lvl="1"/>
            <a:r>
              <a:rPr lang="en-US" dirty="0" smtClean="0"/>
              <a:t>Introduce the Template resource</a:t>
            </a:r>
            <a:endParaRPr lang="en-US" dirty="0"/>
          </a:p>
          <a:p>
            <a:pPr lvl="1"/>
            <a:r>
              <a:rPr lang="en-US" dirty="0"/>
              <a:t>Use ERB </a:t>
            </a:r>
            <a:r>
              <a:rPr lang="en-US" dirty="0" smtClean="0"/>
              <a:t>(Embedded Ruby)</a:t>
            </a:r>
          </a:p>
          <a:p>
            <a:pPr lvl="1"/>
            <a:r>
              <a:rPr lang="en-US" dirty="0" smtClean="0"/>
              <a:t>Specify cookbook dependencies</a:t>
            </a:r>
            <a:endParaRPr lang="en-US" dirty="0"/>
          </a:p>
        </p:txBody>
      </p:sp>
    </p:spTree>
    <p:extLst>
      <p:ext uri="{BB962C8B-B14F-4D97-AF65-F5344CB8AC3E}">
        <p14:creationId xmlns:p14="http://schemas.microsoft.com/office/powerpoint/2010/main" val="1383902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dirty="0"/>
              <a:t>The </a:t>
            </a:r>
            <a:r>
              <a:rPr lang="en-US" sz="6300" dirty="0" smtClean="0"/>
              <a:t>/etc/</a:t>
            </a:r>
            <a:r>
              <a:rPr lang="en-US" sz="6300" dirty="0" err="1" smtClean="0"/>
              <a:t>motd</a:t>
            </a:r>
            <a:r>
              <a:rPr lang="en-US" sz="6300" dirty="0" smtClean="0"/>
              <a:t> file</a:t>
            </a:r>
            <a:endParaRPr lang="en-US" sz="6300" dirty="0"/>
          </a:p>
        </p:txBody>
      </p:sp>
      <p:sp>
        <p:nvSpPr>
          <p:cNvPr id="618498" name="Rectangle 2"/>
          <p:cNvSpPr>
            <a:spLocks noGrp="1" noChangeArrowheads="1"/>
          </p:cNvSpPr>
          <p:nvPr>
            <p:ph type="body" idx="1"/>
          </p:nvPr>
        </p:nvSpPr>
        <p:spPr>
          <a:ln/>
        </p:spPr>
        <p:txBody>
          <a:bodyPr/>
          <a:lstStyle/>
          <a:p>
            <a:r>
              <a:rPr lang="en-US" dirty="0" smtClean="0">
                <a:latin typeface="Arial Bold" charset="0"/>
                <a:cs typeface="Arial Bold" charset="0"/>
                <a:sym typeface="Arial Bold" charset="0"/>
              </a:rPr>
              <a:t>On Linux systems, the contents of /etc/</a:t>
            </a:r>
            <a:r>
              <a:rPr lang="en-US" dirty="0" err="1" smtClean="0">
                <a:latin typeface="Arial Bold" charset="0"/>
                <a:cs typeface="Arial Bold" charset="0"/>
                <a:sym typeface="Arial Bold" charset="0"/>
              </a:rPr>
              <a:t>motd</a:t>
            </a:r>
            <a:r>
              <a:rPr lang="en-US" dirty="0" smtClean="0">
                <a:latin typeface="Arial Bold" charset="0"/>
                <a:cs typeface="Arial Bold" charset="0"/>
                <a:sym typeface="Arial Bold" charset="0"/>
              </a:rPr>
              <a:t> is displayed when a user logs onto the console</a:t>
            </a:r>
          </a:p>
          <a:p>
            <a:r>
              <a:rPr lang="en-US" dirty="0" smtClean="0">
                <a:latin typeface="Arial Bold" charset="0"/>
                <a:cs typeface="Arial Bold" charset="0"/>
                <a:sym typeface="Arial Bold" charset="0"/>
              </a:rPr>
              <a:t>In the past, this was used by Administrators to send messages to users when they logged in, such as:</a:t>
            </a:r>
          </a:p>
          <a:p>
            <a:pPr lvl="2"/>
            <a:r>
              <a:rPr lang="en-US" dirty="0">
                <a:latin typeface="Arial Bold" charset="0"/>
                <a:cs typeface="Arial Bold" charset="0"/>
                <a:sym typeface="Arial Bold" charset="0"/>
              </a:rPr>
              <a:t>"</a:t>
            </a:r>
            <a:r>
              <a:rPr lang="en-US" dirty="0" smtClean="0">
                <a:latin typeface="Arial Bold" charset="0"/>
                <a:cs typeface="Arial Bold" charset="0"/>
                <a:sym typeface="Arial Bold" charset="0"/>
              </a:rPr>
              <a:t>Server </a:t>
            </a:r>
            <a:r>
              <a:rPr lang="en-US" dirty="0" smtClean="0">
                <a:latin typeface="Arial Bold" charset="0"/>
                <a:cs typeface="Arial Bold" charset="0"/>
                <a:sym typeface="Arial Bold" charset="0"/>
              </a:rPr>
              <a:t>going down at 2:30 pm for </a:t>
            </a:r>
            <a:r>
              <a:rPr lang="en-US" dirty="0" smtClean="0">
                <a:latin typeface="Arial Bold" charset="0"/>
                <a:cs typeface="Arial Bold" charset="0"/>
                <a:sym typeface="Arial Bold" charset="0"/>
              </a:rPr>
              <a:t>maintenance"</a:t>
            </a:r>
            <a:endParaRPr lang="en-US" dirty="0" smtClean="0">
              <a:latin typeface="Arial Bold" charset="0"/>
              <a:cs typeface="Arial Bold" charset="0"/>
              <a:sym typeface="Arial Bold" charset="0"/>
            </a:endParaRPr>
          </a:p>
          <a:p>
            <a:pPr lvl="2"/>
            <a:r>
              <a:rPr lang="en-US" dirty="0">
                <a:latin typeface="Arial Bold" charset="0"/>
                <a:cs typeface="Arial Bold" charset="0"/>
                <a:sym typeface="Arial Bold" charset="0"/>
              </a:rPr>
              <a:t>"</a:t>
            </a:r>
            <a:r>
              <a:rPr lang="en-US" dirty="0" smtClean="0">
                <a:latin typeface="Arial Bold" charset="0"/>
                <a:cs typeface="Arial Bold" charset="0"/>
                <a:sym typeface="Arial Bold" charset="0"/>
              </a:rPr>
              <a:t>You </a:t>
            </a:r>
            <a:r>
              <a:rPr lang="en-US" dirty="0" smtClean="0">
                <a:latin typeface="Arial Bold" charset="0"/>
                <a:cs typeface="Arial Bold" charset="0"/>
                <a:sym typeface="Arial Bold" charset="0"/>
              </a:rPr>
              <a:t>must change your login password before </a:t>
            </a:r>
            <a:r>
              <a:rPr lang="en-US" dirty="0" smtClean="0">
                <a:latin typeface="Arial Bold" charset="0"/>
                <a:cs typeface="Arial Bold" charset="0"/>
                <a:sym typeface="Arial Bold" charset="0"/>
              </a:rPr>
              <a:t>Monday"</a:t>
            </a:r>
            <a:endParaRPr lang="en-US" dirty="0" smtClean="0">
              <a:latin typeface="Arial Bold" charset="0"/>
              <a:cs typeface="Arial Bold" charset="0"/>
              <a:sym typeface="Arial Bold" charset="0"/>
            </a:endParaRPr>
          </a:p>
        </p:txBody>
      </p:sp>
    </p:spTree>
    <p:extLst>
      <p:ext uri="{BB962C8B-B14F-4D97-AF65-F5344CB8AC3E}">
        <p14:creationId xmlns:p14="http://schemas.microsoft.com/office/powerpoint/2010/main" val="200768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7" name="Rectangle 1"/>
          <p:cNvSpPr>
            <a:spLocks noGrp="1" noChangeArrowheads="1"/>
          </p:cNvSpPr>
          <p:nvPr>
            <p:ph type="title"/>
          </p:nvPr>
        </p:nvSpPr>
        <p:spPr>
          <a:ln/>
        </p:spPr>
        <p:txBody>
          <a:bodyPr/>
          <a:lstStyle/>
          <a:p>
            <a:r>
              <a:rPr lang="en-US" sz="6300"/>
              <a:t>The Problem and the Success Criteria</a:t>
            </a:r>
          </a:p>
        </p:txBody>
      </p:sp>
      <p:sp>
        <p:nvSpPr>
          <p:cNvPr id="618498" name="Rectangle 2"/>
          <p:cNvSpPr>
            <a:spLocks noGrp="1" noChangeArrowheads="1"/>
          </p:cNvSpPr>
          <p:nvPr>
            <p:ph type="body" idx="1"/>
          </p:nvPr>
        </p:nvSpPr>
        <p:spPr>
          <a:ln/>
        </p:spPr>
        <p:txBody>
          <a:bodyPr/>
          <a:lstStyle/>
          <a:p>
            <a:r>
              <a:rPr lang="en-US" dirty="0">
                <a:latin typeface="Arial Bold" charset="0"/>
                <a:cs typeface="Arial Bold" charset="0"/>
                <a:sym typeface="Arial Bold" charset="0"/>
              </a:rPr>
              <a:t>The Problem:</a:t>
            </a:r>
            <a:r>
              <a:rPr lang="en-US" dirty="0"/>
              <a:t> We need to add a message that appears at login that states:</a:t>
            </a:r>
          </a:p>
          <a:p>
            <a:pPr lvl="1"/>
            <a:r>
              <a:rPr lang="en-US" dirty="0"/>
              <a:t>"This server is property of COMPANY"</a:t>
            </a:r>
          </a:p>
          <a:p>
            <a:pPr lvl="1"/>
            <a:r>
              <a:rPr lang="en-US" dirty="0"/>
              <a:t>"This server is in-scope for PCI compliance" </a:t>
            </a:r>
            <a:r>
              <a:rPr lang="en-US" b="1" dirty="0"/>
              <a:t>if the server is, in fact, in scope.</a:t>
            </a:r>
          </a:p>
          <a:p>
            <a:r>
              <a:rPr lang="en-US" dirty="0">
                <a:latin typeface="Arial Bold" charset="0"/>
                <a:cs typeface="Arial Bold" charset="0"/>
                <a:sym typeface="Arial Bold" charset="0"/>
              </a:rPr>
              <a:t>Success Criteria:</a:t>
            </a:r>
            <a:r>
              <a:rPr lang="en-US" dirty="0"/>
              <a:t> We see the message when we log in to the test </a:t>
            </a:r>
            <a:r>
              <a:rPr lang="en-US" dirty="0" smtClean="0"/>
              <a:t>node (or when we run </a:t>
            </a:r>
            <a:r>
              <a:rPr lang="en-US" dirty="0" smtClean="0"/>
              <a:t>"cat </a:t>
            </a:r>
            <a:r>
              <a:rPr lang="en-US" dirty="0" smtClean="0"/>
              <a:t>/etc/</a:t>
            </a:r>
            <a:r>
              <a:rPr lang="en-US" dirty="0" err="1" smtClean="0"/>
              <a:t>motd</a:t>
            </a:r>
            <a:r>
              <a:rPr lang="en-US" dirty="0"/>
              <a:t>"</a:t>
            </a:r>
            <a:r>
              <a:rPr lang="en-US" dirty="0" smtClean="0"/>
              <a:t>)</a:t>
            </a:r>
            <a:endParaRPr lang="en-US" dirty="0"/>
          </a:p>
        </p:txBody>
      </p:sp>
    </p:spTree>
    <p:extLst>
      <p:ext uri="{BB962C8B-B14F-4D97-AF65-F5344CB8AC3E}">
        <p14:creationId xmlns:p14="http://schemas.microsoft.com/office/powerpoint/2010/main" val="99642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Rectangle 1"/>
          <p:cNvSpPr>
            <a:spLocks noGrp="1" noChangeArrowheads="1"/>
          </p:cNvSpPr>
          <p:nvPr>
            <p:ph type="title"/>
          </p:nvPr>
        </p:nvSpPr>
        <p:spPr>
          <a:ln/>
        </p:spPr>
        <p:txBody>
          <a:bodyPr/>
          <a:lstStyle/>
          <a:p>
            <a:r>
              <a:rPr lang="en-US" sz="4800" dirty="0" smtClean="0"/>
              <a:t>Best Practice: One cookbook – One purpose</a:t>
            </a:r>
            <a:endParaRPr lang="en-US" sz="4800" dirty="0"/>
          </a:p>
        </p:txBody>
      </p:sp>
      <p:sp>
        <p:nvSpPr>
          <p:cNvPr id="619522" name="Rectangle 2"/>
          <p:cNvSpPr>
            <a:spLocks noGrp="1" noChangeArrowheads="1"/>
          </p:cNvSpPr>
          <p:nvPr>
            <p:ph type="body" idx="1"/>
          </p:nvPr>
        </p:nvSpPr>
        <p:spPr>
          <a:xfrm>
            <a:off x="800178" y="1879600"/>
            <a:ext cx="15101775" cy="6731000"/>
          </a:xfrm>
          <a:ln/>
        </p:spPr>
        <p:txBody>
          <a:bodyPr/>
          <a:lstStyle/>
          <a:p>
            <a:r>
              <a:rPr lang="en-US" dirty="0" smtClean="0"/>
              <a:t>Create </a:t>
            </a:r>
            <a:r>
              <a:rPr lang="en-US" b="1" dirty="0" smtClean="0"/>
              <a:t>one</a:t>
            </a:r>
            <a:r>
              <a:rPr lang="en-US" dirty="0" smtClean="0"/>
              <a:t> cookbook </a:t>
            </a:r>
            <a:r>
              <a:rPr lang="en-US" dirty="0" smtClean="0"/>
              <a:t>whose </a:t>
            </a:r>
            <a:r>
              <a:rPr lang="en-US" dirty="0" smtClean="0"/>
              <a:t>job it is to write the correct content to the /etc/</a:t>
            </a:r>
            <a:r>
              <a:rPr lang="en-US" dirty="0" err="1" smtClean="0"/>
              <a:t>motd</a:t>
            </a:r>
            <a:r>
              <a:rPr lang="en-US" dirty="0" smtClean="0"/>
              <a:t> file</a:t>
            </a:r>
          </a:p>
          <a:p>
            <a:pPr marL="0" indent="0">
              <a:buNone/>
            </a:pPr>
            <a:endParaRPr lang="en-US" dirty="0"/>
          </a:p>
          <a:p>
            <a:r>
              <a:rPr lang="en-US" dirty="0" smtClean="0"/>
              <a:t>Create a </a:t>
            </a:r>
            <a:r>
              <a:rPr lang="en-US" b="1" dirty="0" smtClean="0"/>
              <a:t>separate</a:t>
            </a:r>
            <a:r>
              <a:rPr lang="en-US" dirty="0" smtClean="0"/>
              <a:t> cookbook to determine PCI Compliance</a:t>
            </a:r>
          </a:p>
          <a:p>
            <a:pPr lvl="2"/>
            <a:r>
              <a:rPr lang="en-US" dirty="0" smtClean="0"/>
              <a:t>MOTD cookbook will write the /etc/</a:t>
            </a:r>
            <a:r>
              <a:rPr lang="en-US" dirty="0" err="1" smtClean="0"/>
              <a:t>motd</a:t>
            </a:r>
            <a:r>
              <a:rPr lang="en-US" dirty="0" smtClean="0"/>
              <a:t> file based on the result of the PCI cookbook</a:t>
            </a:r>
            <a:endParaRPr lang="en-US" dirty="0"/>
          </a:p>
        </p:txBody>
      </p:sp>
    </p:spTree>
    <p:extLst>
      <p:ext uri="{BB962C8B-B14F-4D97-AF65-F5344CB8AC3E}">
        <p14:creationId xmlns:p14="http://schemas.microsoft.com/office/powerpoint/2010/main" val="3928675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49CF7A3B-C553-D649-92B2-5F32F0694940}" type="slidenum">
              <a:rPr lang="en-US"/>
              <a:pPr/>
              <a:t>265</a:t>
            </a:fld>
            <a:endParaRPr lang="en-US"/>
          </a:p>
        </p:txBody>
      </p:sp>
      <p:sp>
        <p:nvSpPr>
          <p:cNvPr id="648194" name="Rectangle 2"/>
          <p:cNvSpPr>
            <a:spLocks noGrp="1" noChangeArrowheads="1"/>
          </p:cNvSpPr>
          <p:nvPr>
            <p:ph type="title"/>
          </p:nvPr>
        </p:nvSpPr>
        <p:spPr>
          <a:ln/>
        </p:spPr>
        <p:txBody>
          <a:bodyPr/>
          <a:lstStyle/>
          <a:p>
            <a:r>
              <a:rPr lang="en-US" sz="5800" dirty="0"/>
              <a:t>Exercise: Create a cookbook named </a:t>
            </a:r>
            <a:r>
              <a:rPr lang="en-US" altLang="ja-JP" sz="5800" dirty="0" smtClean="0">
                <a:latin typeface="Arial"/>
              </a:rPr>
              <a:t>'</a:t>
            </a:r>
            <a:r>
              <a:rPr lang="en-US" altLang="ja-JP" sz="5800" dirty="0" err="1" smtClean="0">
                <a:latin typeface="Arial"/>
              </a:rPr>
              <a:t>pci</a:t>
            </a:r>
            <a:r>
              <a:rPr lang="en-US" altLang="ja-JP" sz="5800" dirty="0" smtClean="0">
                <a:latin typeface="Arial"/>
              </a:rPr>
              <a:t>'</a:t>
            </a:r>
            <a:endParaRPr lang="en-US" sz="5800" dirty="0"/>
          </a:p>
        </p:txBody>
      </p:sp>
      <p:sp>
        <p:nvSpPr>
          <p:cNvPr id="648195" name="Rectangle 3"/>
          <p:cNvSpPr>
            <a:spLocks/>
          </p:cNvSpPr>
          <p:nvPr/>
        </p:nvSpPr>
        <p:spPr bwMode="auto">
          <a:xfrm>
            <a:off x="825581" y="3657600"/>
            <a:ext cx="14606427"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lstStyle/>
          <a:p>
            <a:pPr algn="l"/>
            <a:r>
              <a:rPr lang="en-US" sz="4600" dirty="0">
                <a:solidFill>
                  <a:srgbClr val="FFFFFF"/>
                </a:solidFill>
                <a:latin typeface="Courier" charset="0"/>
                <a:ea typeface="ＭＳ Ｐゴシック" charset="0"/>
                <a:cs typeface="Courier" charset="0"/>
                <a:sym typeface="Courier" charset="0"/>
              </a:rPr>
              <a:t>** Creating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README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CHANGELOG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a:p>
            <a:pPr algn="l"/>
            <a:r>
              <a:rPr lang="en-US" sz="4600" dirty="0">
                <a:solidFill>
                  <a:srgbClr val="FFFFFF"/>
                </a:solidFill>
                <a:latin typeface="Courier" charset="0"/>
                <a:ea typeface="ＭＳ Ｐゴシック" charset="0"/>
                <a:cs typeface="Courier" charset="0"/>
                <a:sym typeface="Courier" charset="0"/>
              </a:rPr>
              <a:t>** Creating metadata for cookbook: </a:t>
            </a:r>
            <a:r>
              <a:rPr lang="en-US" sz="4600" dirty="0" err="1">
                <a:solidFill>
                  <a:srgbClr val="FFFFFF"/>
                </a:solidFill>
                <a:latin typeface="Courier" charset="0"/>
                <a:ea typeface="ＭＳ Ｐゴシック" charset="0"/>
                <a:cs typeface="Courier" charset="0"/>
                <a:sym typeface="Courier" charset="0"/>
              </a:rPr>
              <a:t>pci</a:t>
            </a:r>
            <a:endParaRPr lang="en-US" sz="46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133600"/>
            <a:ext cx="9913591" cy="830997"/>
          </a:xfrm>
          <a:prstGeom prst="rect">
            <a:avLst/>
          </a:prstGeom>
          <a:noFill/>
        </p:spPr>
        <p:txBody>
          <a:bodyPr wrap="none" rtlCol="0">
            <a:spAutoFit/>
          </a:bodyPr>
          <a:lstStyle/>
          <a:p>
            <a:r>
              <a:rPr lang="en-US" sz="4800" dirty="0" smtClean="0"/>
              <a:t>Create a new cookbook named '</a:t>
            </a:r>
            <a:r>
              <a:rPr lang="en-US" sz="4800" dirty="0" err="1" smtClean="0"/>
              <a:t>pci</a:t>
            </a:r>
            <a:r>
              <a:rPr lang="en-US" sz="4800" dirty="0" smtClean="0"/>
              <a:t>'</a:t>
            </a:r>
            <a:endParaRPr lang="en-US" sz="4800" dirty="0"/>
          </a:p>
        </p:txBody>
      </p:sp>
    </p:spTree>
    <p:extLst>
      <p:ext uri="{BB962C8B-B14F-4D97-AF65-F5344CB8AC3E}">
        <p14:creationId xmlns:p14="http://schemas.microsoft.com/office/powerpoint/2010/main" val="25762820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3" name="Rectangle 1"/>
          <p:cNvSpPr>
            <a:spLocks noGrp="1" noChangeArrowheads="1"/>
          </p:cNvSpPr>
          <p:nvPr>
            <p:ph type="title"/>
          </p:nvPr>
        </p:nvSpPr>
        <p:spPr>
          <a:ln/>
        </p:spPr>
        <p:txBody>
          <a:bodyPr/>
          <a:lstStyle/>
          <a:p>
            <a:r>
              <a:rPr lang="en-US" dirty="0" smtClean="0"/>
              <a:t>Note about PCI</a:t>
            </a:r>
            <a:endParaRPr lang="en-US" dirty="0"/>
          </a:p>
        </p:txBody>
      </p:sp>
      <p:sp>
        <p:nvSpPr>
          <p:cNvPr id="622594" name="Rectangle 2"/>
          <p:cNvSpPr>
            <a:spLocks noGrp="1" noChangeArrowheads="1"/>
          </p:cNvSpPr>
          <p:nvPr>
            <p:ph type="body" idx="1"/>
          </p:nvPr>
        </p:nvSpPr>
        <p:spPr>
          <a:ln/>
        </p:spPr>
        <p:txBody>
          <a:bodyPr/>
          <a:lstStyle/>
          <a:p>
            <a:r>
              <a:rPr lang="en-US" dirty="0" smtClean="0"/>
              <a:t>In the real world, the PCI cookbook might have a complicated procedure to determine if a particular server is truly in compliance or not</a:t>
            </a:r>
          </a:p>
          <a:p>
            <a:r>
              <a:rPr lang="en-US" dirty="0" smtClean="0"/>
              <a:t>For our purposes, </a:t>
            </a:r>
            <a:r>
              <a:rPr lang="en-US" dirty="0" smtClean="0"/>
              <a:t>we are </a:t>
            </a:r>
            <a:r>
              <a:rPr lang="en-US" dirty="0" smtClean="0"/>
              <a:t>simply setting an attribute to </a:t>
            </a:r>
            <a:r>
              <a:rPr lang="en-US" b="1" dirty="0" smtClean="0"/>
              <a:t>true </a:t>
            </a:r>
            <a:r>
              <a:rPr lang="en-US" dirty="0" smtClean="0"/>
              <a:t>or </a:t>
            </a:r>
            <a:r>
              <a:rPr lang="en-US" b="1" dirty="0" smtClean="0"/>
              <a:t>false</a:t>
            </a:r>
            <a:r>
              <a:rPr lang="en-US" dirty="0" smtClean="0"/>
              <a:t> </a:t>
            </a:r>
            <a:r>
              <a:rPr lang="en-US" dirty="0" smtClean="0"/>
              <a:t>as a way to determine compliance:</a:t>
            </a:r>
          </a:p>
          <a:p>
            <a:pPr lvl="2"/>
            <a:r>
              <a:rPr lang="en-US" dirty="0" smtClean="0"/>
              <a:t>default["</a:t>
            </a:r>
            <a:r>
              <a:rPr lang="en-US" dirty="0" err="1" smtClean="0"/>
              <a:t>pci</a:t>
            </a:r>
            <a:r>
              <a:rPr lang="en-US" dirty="0" smtClean="0"/>
              <a:t>"]["</a:t>
            </a:r>
            <a:r>
              <a:rPr lang="en-US" dirty="0" err="1" smtClean="0"/>
              <a:t>in_scope</a:t>
            </a:r>
            <a:r>
              <a:rPr lang="en-US" dirty="0"/>
              <a:t>"</a:t>
            </a:r>
            <a:r>
              <a:rPr lang="en-US" dirty="0" smtClean="0"/>
              <a:t>] = true</a:t>
            </a:r>
          </a:p>
          <a:p>
            <a:pPr lvl="2"/>
            <a:r>
              <a:rPr lang="en-US" dirty="0" smtClean="0"/>
              <a:t>default["</a:t>
            </a:r>
            <a:r>
              <a:rPr lang="en-US" dirty="0" err="1" smtClean="0"/>
              <a:t>pci</a:t>
            </a:r>
            <a:r>
              <a:rPr lang="en-US" dirty="0" smtClean="0"/>
              <a:t>"]["</a:t>
            </a:r>
            <a:r>
              <a:rPr lang="en-US" dirty="0" err="1" smtClean="0"/>
              <a:t>in_scope</a:t>
            </a:r>
            <a:r>
              <a:rPr lang="en-US" dirty="0" smtClean="0"/>
              <a:t>"] </a:t>
            </a:r>
            <a:r>
              <a:rPr lang="en-US" dirty="0"/>
              <a:t>= </a:t>
            </a:r>
            <a:r>
              <a:rPr lang="en-US" dirty="0" smtClean="0"/>
              <a:t>false</a:t>
            </a:r>
            <a:endParaRPr lang="en-US" dirty="0"/>
          </a:p>
          <a:p>
            <a:endParaRPr lang="en-US" dirty="0" smtClean="0"/>
          </a:p>
        </p:txBody>
      </p:sp>
    </p:spTree>
    <p:extLst>
      <p:ext uri="{BB962C8B-B14F-4D97-AF65-F5344CB8AC3E}">
        <p14:creationId xmlns:p14="http://schemas.microsoft.com/office/powerpoint/2010/main" val="3614025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F3D89385-AADC-D944-A892-BCC4EAC2690F}" type="slidenum">
              <a:rPr lang="en-US"/>
              <a:pPr/>
              <a:t>267</a:t>
            </a:fld>
            <a:endParaRPr lang="en-US"/>
          </a:p>
        </p:txBody>
      </p:sp>
      <p:sp>
        <p:nvSpPr>
          <p:cNvPr id="650241"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default[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pci</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in_scope</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 = </a:t>
            </a:r>
            <a:r>
              <a:rPr lang="en-US" sz="4100" dirty="0">
                <a:solidFill>
                  <a:srgbClr val="C4413D"/>
                </a:solidFill>
                <a:latin typeface="Courier" charset="0"/>
                <a:ea typeface="ＭＳ Ｐゴシック" charset="0"/>
                <a:cs typeface="Courier" charset="0"/>
                <a:sym typeface="Courier" charset="0"/>
              </a:rPr>
              <a:t>true</a:t>
            </a:r>
          </a:p>
        </p:txBody>
      </p:sp>
      <p:sp>
        <p:nvSpPr>
          <p:cNvPr id="65024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50243"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cookbooks/pci/attributes/default.rb</a:t>
            </a:r>
          </a:p>
        </p:txBody>
      </p:sp>
      <p:sp>
        <p:nvSpPr>
          <p:cNvPr id="650244"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50245" name="Rectangle 5"/>
          <p:cNvSpPr>
            <a:spLocks noGrp="1" noChangeArrowheads="1"/>
          </p:cNvSpPr>
          <p:nvPr>
            <p:ph type="title"/>
          </p:nvPr>
        </p:nvSpPr>
        <p:spPr>
          <a:ln/>
        </p:spPr>
        <p:txBody>
          <a:bodyPr/>
          <a:lstStyle/>
          <a:p>
            <a:r>
              <a:rPr lang="en-US" sz="5800" dirty="0"/>
              <a:t>Exercise: Create a default.rb attribute file</a:t>
            </a:r>
          </a:p>
        </p:txBody>
      </p:sp>
      <p:sp>
        <p:nvSpPr>
          <p:cNvPr id="650246" name="Rectangle 6"/>
          <p:cNvSpPr>
            <a:spLocks noGrp="1" noChangeArrowheads="1"/>
          </p:cNvSpPr>
          <p:nvPr>
            <p:ph type="body" idx="1"/>
          </p:nvPr>
        </p:nvSpPr>
        <p:spPr>
          <a:xfrm>
            <a:off x="800178" y="4813300"/>
            <a:ext cx="15063671" cy="3797300"/>
          </a:xfrm>
          <a:ln/>
        </p:spPr>
        <p:txBody>
          <a:bodyPr/>
          <a:lstStyle/>
          <a:p>
            <a:endParaRPr lang="en-US" sz="4100" dirty="0"/>
          </a:p>
          <a:p>
            <a:r>
              <a:rPr lang="en-US" sz="4100" dirty="0"/>
              <a:t>Creates a new Node attribute: </a:t>
            </a:r>
            <a:r>
              <a:rPr lang="en-US" sz="4100" dirty="0">
                <a:latin typeface="Courier" charset="0"/>
                <a:cs typeface="Courier" charset="0"/>
                <a:sym typeface="Courier" charset="0"/>
              </a:rPr>
              <a:t>node["</a:t>
            </a:r>
            <a:r>
              <a:rPr lang="en-US" sz="4100" dirty="0" err="1">
                <a:latin typeface="Courier" charset="0"/>
                <a:cs typeface="Courier" charset="0"/>
                <a:sym typeface="Courier" charset="0"/>
              </a:rPr>
              <a:t>pci</a:t>
            </a:r>
            <a:r>
              <a:rPr lang="en-US" sz="4100" dirty="0">
                <a:latin typeface="Courier" charset="0"/>
                <a:cs typeface="Courier" charset="0"/>
                <a:sym typeface="Courier" charset="0"/>
              </a:rPr>
              <a:t>"]["</a:t>
            </a:r>
            <a:r>
              <a:rPr lang="en-US" sz="4100" dirty="0" err="1">
                <a:latin typeface="Courier" charset="0"/>
                <a:cs typeface="Courier" charset="0"/>
                <a:sym typeface="Courier" charset="0"/>
              </a:rPr>
              <a:t>in_scope</a:t>
            </a:r>
            <a:r>
              <a:rPr lang="en-US" sz="4100" dirty="0">
                <a:latin typeface="Courier" charset="0"/>
                <a:cs typeface="Courier" charset="0"/>
                <a:sym typeface="Courier" charset="0"/>
              </a:rPr>
              <a:t>"]</a:t>
            </a:r>
            <a:endParaRPr lang="en-US" sz="4100" dirty="0">
              <a:latin typeface="Courier" charset="0"/>
              <a:sym typeface="Courier" charset="0"/>
            </a:endParaRPr>
          </a:p>
          <a:p>
            <a:r>
              <a:rPr lang="en-US" sz="4100" dirty="0"/>
              <a:t>Sets the value to the Ruby </a:t>
            </a:r>
            <a:r>
              <a:rPr lang="en-US" sz="4100" dirty="0" smtClean="0"/>
              <a:t>literal </a:t>
            </a:r>
            <a:r>
              <a:rPr lang="en-US" sz="4100" dirty="0" smtClean="0">
                <a:latin typeface="Courier" charset="0"/>
                <a:cs typeface="Courier" charset="0"/>
                <a:sym typeface="Courier" charset="0"/>
              </a:rPr>
              <a:t>true</a:t>
            </a:r>
            <a:endParaRPr lang="en-US" sz="4100" dirty="0" smtClean="0"/>
          </a:p>
          <a:p>
            <a:r>
              <a:rPr lang="en-US" sz="4100" dirty="0" smtClean="0"/>
              <a:t>Notice there are no quotes around </a:t>
            </a:r>
            <a:r>
              <a:rPr lang="en-US" sz="4100" b="1" dirty="0" smtClean="0"/>
              <a:t>true</a:t>
            </a:r>
          </a:p>
        </p:txBody>
      </p:sp>
    </p:spTree>
    <p:extLst>
      <p:ext uri="{BB962C8B-B14F-4D97-AF65-F5344CB8AC3E}">
        <p14:creationId xmlns:p14="http://schemas.microsoft.com/office/powerpoint/2010/main" val="1855204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E11833E4-B76A-FD4B-B9A8-AD71DD15C188}" type="slidenum">
              <a:rPr lang="en-US"/>
              <a:pPr/>
              <a:t>268</a:t>
            </a:fld>
            <a:endParaRPr lang="en-US"/>
          </a:p>
        </p:txBody>
      </p:sp>
      <p:sp>
        <p:nvSpPr>
          <p:cNvPr id="624642" name="Rectangle 2"/>
          <p:cNvSpPr>
            <a:spLocks noGrp="1" noChangeArrowheads="1"/>
          </p:cNvSpPr>
          <p:nvPr>
            <p:ph type="title"/>
          </p:nvPr>
        </p:nvSpPr>
        <p:spPr>
          <a:xfrm>
            <a:off x="800273" y="406400"/>
            <a:ext cx="14657233" cy="1117600"/>
          </a:xfrm>
          <a:ln/>
        </p:spPr>
        <p:txBody>
          <a:bodyPr/>
          <a:lstStyle/>
          <a:p>
            <a:r>
              <a:rPr lang="en-US" sz="5500" dirty="0" smtClean="0"/>
              <a:t>Linux Exercise</a:t>
            </a:r>
            <a:r>
              <a:rPr lang="en-US" sz="5500" dirty="0"/>
              <a:t>: </a:t>
            </a:r>
            <a:r>
              <a:rPr lang="en-US" sz="5500" dirty="0" smtClean="0"/>
              <a:t/>
            </a:r>
            <a:br>
              <a:rPr lang="en-US" sz="5500" dirty="0" smtClean="0"/>
            </a:br>
            <a:r>
              <a:rPr lang="en-US" sz="5500" dirty="0" smtClean="0"/>
              <a:t>Create </a:t>
            </a:r>
            <a:r>
              <a:rPr lang="en-US" sz="5500" dirty="0"/>
              <a:t>a cookbook named </a:t>
            </a:r>
            <a:r>
              <a:rPr lang="en-US" altLang="ja-JP" sz="5500" dirty="0" smtClean="0">
                <a:latin typeface="Arial"/>
              </a:rPr>
              <a:t>'</a:t>
            </a:r>
            <a:r>
              <a:rPr lang="en-US" sz="5500" dirty="0" err="1" smtClean="0"/>
              <a:t>motd</a:t>
            </a:r>
            <a:r>
              <a:rPr lang="en-US" altLang="ja-JP" sz="5500" dirty="0" smtClean="0">
                <a:latin typeface="Arial"/>
              </a:rPr>
              <a:t>'</a:t>
            </a:r>
            <a:endParaRPr lang="en-US" sz="5500" dirty="0"/>
          </a:p>
        </p:txBody>
      </p:sp>
      <p:sp>
        <p:nvSpPr>
          <p:cNvPr id="624643" name="Rectangle 3"/>
          <p:cNvSpPr>
            <a:spLocks/>
          </p:cNvSpPr>
          <p:nvPr/>
        </p:nvSpPr>
        <p:spPr bwMode="auto">
          <a:xfrm>
            <a:off x="825581" y="3657600"/>
            <a:ext cx="14606427" cy="2819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600">
                <a:solidFill>
                  <a:srgbClr val="FFFFFF"/>
                </a:solidFill>
                <a:latin typeface="Courier" charset="0"/>
                <a:ea typeface="ＭＳ Ｐゴシック" charset="0"/>
                <a:cs typeface="Courier" charset="0"/>
                <a:sym typeface="Courier" charset="0"/>
              </a:rPr>
              <a:t> ** Creating cookbook motd</a:t>
            </a:r>
          </a:p>
          <a:p>
            <a:pPr algn="l"/>
            <a:r>
              <a:rPr lang="en-US" sz="4600">
                <a:solidFill>
                  <a:srgbClr val="FFFFFF"/>
                </a:solidFill>
                <a:latin typeface="Courier" charset="0"/>
                <a:ea typeface="ＭＳ Ｐゴシック" charset="0"/>
                <a:cs typeface="Courier" charset="0"/>
                <a:sym typeface="Courier" charset="0"/>
              </a:rPr>
              <a:t> ** Creating README for cookbook: motd</a:t>
            </a:r>
          </a:p>
          <a:p>
            <a:pPr algn="l"/>
            <a:r>
              <a:rPr lang="en-US" sz="4600">
                <a:solidFill>
                  <a:srgbClr val="FFFFFF"/>
                </a:solidFill>
                <a:latin typeface="Courier" charset="0"/>
                <a:ea typeface="ＭＳ Ｐゴシック" charset="0"/>
                <a:cs typeface="Courier" charset="0"/>
                <a:sym typeface="Courier" charset="0"/>
              </a:rPr>
              <a:t> ** Creating CHANGELOG for cookbook: motd</a:t>
            </a:r>
          </a:p>
          <a:p>
            <a:pPr algn="l"/>
            <a:r>
              <a:rPr lang="en-US" sz="4600">
                <a:solidFill>
                  <a:srgbClr val="FFFFFF"/>
                </a:solidFill>
                <a:latin typeface="Courier" charset="0"/>
                <a:ea typeface="ＭＳ Ｐゴシック" charset="0"/>
                <a:cs typeface="Courier" charset="0"/>
                <a:sym typeface="Courier" charset="0"/>
              </a:rPr>
              <a:t> ** Creating metadata for cookbook: motd</a:t>
            </a:r>
          </a:p>
        </p:txBody>
      </p:sp>
      <p:sp>
        <p:nvSpPr>
          <p:cNvPr id="6" name="TextBox 5"/>
          <p:cNvSpPr txBox="1"/>
          <p:nvPr/>
        </p:nvSpPr>
        <p:spPr>
          <a:xfrm>
            <a:off x="737394" y="2133600"/>
            <a:ext cx="10495181" cy="830997"/>
          </a:xfrm>
          <a:prstGeom prst="rect">
            <a:avLst/>
          </a:prstGeom>
          <a:noFill/>
        </p:spPr>
        <p:txBody>
          <a:bodyPr wrap="none" rtlCol="0">
            <a:spAutoFit/>
          </a:bodyPr>
          <a:lstStyle/>
          <a:p>
            <a:r>
              <a:rPr lang="en-US" sz="4800" dirty="0" smtClean="0"/>
              <a:t>Create a new cookbook named '</a:t>
            </a:r>
            <a:r>
              <a:rPr lang="en-US" sz="4800" dirty="0" err="1" smtClean="0"/>
              <a:t>motd</a:t>
            </a:r>
            <a:r>
              <a:rPr lang="en-US" sz="4800" dirty="0" smtClean="0"/>
              <a:t>'</a:t>
            </a:r>
            <a:endParaRPr lang="en-US" sz="4800" dirty="0"/>
          </a:p>
        </p:txBody>
      </p:sp>
    </p:spTree>
    <p:extLst>
      <p:ext uri="{BB962C8B-B14F-4D97-AF65-F5344CB8AC3E}">
        <p14:creationId xmlns:p14="http://schemas.microsoft.com/office/powerpoint/2010/main" val="3233162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DDA7FBC3-D73F-3541-83EB-A01473BA4541}" type="slidenum">
              <a:rPr lang="en-US"/>
              <a:pPr/>
              <a:t>269</a:t>
            </a:fld>
            <a:endParaRPr lang="en-US"/>
          </a:p>
        </p:txBody>
      </p:sp>
      <p:sp>
        <p:nvSpPr>
          <p:cNvPr id="626689" name="Rectangle 1"/>
          <p:cNvSpPr>
            <a:spLocks/>
          </p:cNvSpPr>
          <p:nvPr/>
        </p:nvSpPr>
        <p:spPr bwMode="auto">
          <a:xfrm>
            <a:off x="838282"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default[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motd</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a:t>
            </a:r>
            <a:r>
              <a:rPr lang="en-US" sz="4100" dirty="0">
                <a:solidFill>
                  <a:srgbClr val="C4413D"/>
                </a:solidFill>
                <a:latin typeface="Courier" charset="0"/>
                <a:ea typeface="ＭＳ Ｐゴシック" charset="0"/>
                <a:cs typeface="Courier" charset="0"/>
                <a:sym typeface="Courier" charset="0"/>
              </a:rPr>
              <a:t>"company"</a:t>
            </a:r>
            <a:r>
              <a:rPr lang="en-US" sz="4100" dirty="0">
                <a:solidFill>
                  <a:schemeClr val="tx1"/>
                </a:solidFill>
                <a:latin typeface="Courier" charset="0"/>
                <a:ea typeface="ＭＳ Ｐゴシック" charset="0"/>
                <a:cs typeface="Courier" charset="0"/>
                <a:sym typeface="Courier" charset="0"/>
              </a:rPr>
              <a:t>] = </a:t>
            </a:r>
            <a:r>
              <a:rPr lang="en-US" sz="4100" dirty="0">
                <a:solidFill>
                  <a:srgbClr val="C4413D"/>
                </a:solidFill>
                <a:latin typeface="Courier" charset="0"/>
                <a:ea typeface="ＭＳ Ｐゴシック" charset="0"/>
                <a:cs typeface="Courier" charset="0"/>
                <a:sym typeface="Courier" charset="0"/>
              </a:rPr>
              <a:t>"Chef" </a:t>
            </a:r>
          </a:p>
        </p:txBody>
      </p:sp>
      <p:sp>
        <p:nvSpPr>
          <p:cNvPr id="626690"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26691"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cookbooks/motd/attributes/default.rb</a:t>
            </a:r>
          </a:p>
        </p:txBody>
      </p:sp>
      <p:sp>
        <p:nvSpPr>
          <p:cNvPr id="626692"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26693" name="Rectangle 5"/>
          <p:cNvSpPr>
            <a:spLocks noGrp="1" noChangeArrowheads="1"/>
          </p:cNvSpPr>
          <p:nvPr>
            <p:ph type="title"/>
          </p:nvPr>
        </p:nvSpPr>
        <p:spPr>
          <a:xfrm>
            <a:off x="800273" y="406400"/>
            <a:ext cx="14657233" cy="1117600"/>
          </a:xfrm>
          <a:ln/>
        </p:spPr>
        <p:txBody>
          <a:bodyPr/>
          <a:lstStyle/>
          <a:p>
            <a:r>
              <a:rPr lang="en-US" sz="5800" dirty="0" smtClean="0"/>
              <a:t>Linux Exercise</a:t>
            </a:r>
            <a:r>
              <a:rPr lang="en-US" sz="5800" dirty="0"/>
              <a:t>: </a:t>
            </a:r>
            <a:r>
              <a:rPr lang="en-US" sz="5800" dirty="0" smtClean="0"/>
              <a:t/>
            </a:r>
            <a:br>
              <a:rPr lang="en-US" sz="5800" dirty="0" smtClean="0"/>
            </a:br>
            <a:r>
              <a:rPr lang="en-US" sz="5800" dirty="0" smtClean="0"/>
              <a:t>Create </a:t>
            </a:r>
            <a:r>
              <a:rPr lang="en-US" sz="5800" dirty="0"/>
              <a:t>a default.rb attribute file</a:t>
            </a:r>
          </a:p>
        </p:txBody>
      </p:sp>
      <p:sp>
        <p:nvSpPr>
          <p:cNvPr id="626694" name="Rectangle 6"/>
          <p:cNvSpPr>
            <a:spLocks noGrp="1" noChangeArrowheads="1"/>
          </p:cNvSpPr>
          <p:nvPr>
            <p:ph type="body" idx="1"/>
          </p:nvPr>
        </p:nvSpPr>
        <p:spPr>
          <a:xfrm>
            <a:off x="800178" y="5397500"/>
            <a:ext cx="15063671" cy="3213100"/>
          </a:xfrm>
          <a:ln/>
        </p:spPr>
        <p:txBody>
          <a:bodyPr/>
          <a:lstStyle/>
          <a:p>
            <a:r>
              <a:rPr lang="en-US" sz="3700" dirty="0"/>
              <a:t>Creates a new Node attribute: </a:t>
            </a:r>
            <a:r>
              <a:rPr lang="en-US" sz="3700" dirty="0">
                <a:latin typeface="Courier" charset="0"/>
                <a:cs typeface="Courier" charset="0"/>
                <a:sym typeface="Courier" charset="0"/>
              </a:rPr>
              <a:t>node["</a:t>
            </a:r>
            <a:r>
              <a:rPr lang="en-US" sz="3700" dirty="0" err="1">
                <a:latin typeface="Courier" charset="0"/>
                <a:cs typeface="Courier" charset="0"/>
                <a:sym typeface="Courier" charset="0"/>
              </a:rPr>
              <a:t>motd</a:t>
            </a:r>
            <a:r>
              <a:rPr lang="en-US" sz="3700" dirty="0">
                <a:latin typeface="Courier" charset="0"/>
                <a:cs typeface="Courier" charset="0"/>
                <a:sym typeface="Courier" charset="0"/>
              </a:rPr>
              <a:t>"]["company"]</a:t>
            </a:r>
            <a:endParaRPr lang="en-US" sz="3700" dirty="0"/>
          </a:p>
          <a:p>
            <a:pPr>
              <a:spcBef>
                <a:spcPts val="1100"/>
              </a:spcBef>
            </a:pPr>
            <a:r>
              <a:rPr lang="en-US" sz="3700" dirty="0"/>
              <a:t>Sets the values to the string "Chef"</a:t>
            </a:r>
          </a:p>
          <a:p>
            <a:pPr>
              <a:spcBef>
                <a:spcPts val="1100"/>
              </a:spcBef>
            </a:pPr>
            <a:r>
              <a:rPr lang="en-US" sz="3700" dirty="0"/>
              <a:t>Note: there is no space between 'default' and '[' </a:t>
            </a:r>
          </a:p>
          <a:p>
            <a:pPr>
              <a:spcBef>
                <a:spcPts val="1100"/>
              </a:spcBef>
            </a:pPr>
            <a:r>
              <a:rPr lang="en-US" sz="3700" dirty="0"/>
              <a:t>The '</a:t>
            </a:r>
            <a:r>
              <a:rPr lang="en-US" sz="3700" dirty="0" err="1"/>
              <a:t>motd</a:t>
            </a:r>
            <a:r>
              <a:rPr lang="en-US" sz="3700" dirty="0"/>
              <a:t>' in the attribute is just convention so you know the cookbook the attribute was set in. This is not an enforced syntax</a:t>
            </a:r>
          </a:p>
        </p:txBody>
      </p:sp>
    </p:spTree>
    <p:extLst>
      <p:ext uri="{BB962C8B-B14F-4D97-AF65-F5344CB8AC3E}">
        <p14:creationId xmlns:p14="http://schemas.microsoft.com/office/powerpoint/2010/main" val="39167063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270</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here, and rely on the file copy rules</a:t>
            </a:r>
          </a:p>
          <a:p>
            <a:pPr lvl="2"/>
            <a:r>
              <a:rPr lang="en-US" dirty="0" smtClean="0"/>
              <a:t>This would create the exact same file on each server</a:t>
            </a:r>
            <a:endParaRPr lang="en-US" dirty="0"/>
          </a:p>
          <a:p>
            <a:r>
              <a:rPr lang="en-US" dirty="0"/>
              <a:t>Obviously, </a:t>
            </a:r>
            <a:r>
              <a:rPr lang="en-US" dirty="0" smtClean="0"/>
              <a:t>that</a:t>
            </a:r>
            <a:r>
              <a:rPr lang="en-US" dirty="0">
                <a:latin typeface="Arial"/>
              </a:rPr>
              <a:t> </a:t>
            </a:r>
            <a:r>
              <a:rPr lang="en-US" dirty="0" smtClean="0">
                <a:latin typeface="Arial"/>
              </a:rPr>
              <a:t>is</a:t>
            </a:r>
            <a:r>
              <a:rPr lang="en-US" dirty="0" smtClean="0"/>
              <a:t> </a:t>
            </a:r>
            <a:r>
              <a:rPr lang="en-US" dirty="0"/>
              <a:t>dramatically inefficient</a:t>
            </a:r>
          </a:p>
          <a:p>
            <a:r>
              <a:rPr lang="en-US" dirty="0"/>
              <a:t>Instead, we will render a </a:t>
            </a:r>
            <a:r>
              <a:rPr lang="en-US" b="1" dirty="0">
                <a:latin typeface="Arial Bold" charset="0"/>
                <a:cs typeface="Arial Bold" charset="0"/>
                <a:sym typeface="Arial Bold" charset="0"/>
              </a:rPr>
              <a:t>template</a:t>
            </a:r>
            <a:r>
              <a:rPr lang="en-US" dirty="0"/>
              <a:t> - a file that is a mixture of the contents we want, and embedded Ruby code </a:t>
            </a:r>
          </a:p>
        </p:txBody>
      </p:sp>
    </p:spTree>
    <p:extLst>
      <p:ext uri="{BB962C8B-B14F-4D97-AF65-F5344CB8AC3E}">
        <p14:creationId xmlns:p14="http://schemas.microsoft.com/office/powerpoint/2010/main" val="3477248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8001782" y="8826500"/>
            <a:ext cx="215921" cy="215900"/>
          </a:xfrm>
          <a:prstGeom prst="rect">
            <a:avLst/>
          </a:prstGeom>
        </p:spPr>
        <p:txBody>
          <a:bodyPr/>
          <a:lstStyle/>
          <a:p>
            <a:fld id="{96261990-9300-BE40-ADFE-2EFF6B940069}" type="slidenum">
              <a:rPr lang="en-US"/>
              <a:pPr/>
              <a:t>271</a:t>
            </a:fld>
            <a:endParaRPr lang="en-US"/>
          </a:p>
        </p:txBody>
      </p:sp>
      <p:sp>
        <p:nvSpPr>
          <p:cNvPr id="633857"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3858" name="Rectangle 2"/>
          <p:cNvSpPr>
            <a:spLocks/>
          </p:cNvSpPr>
          <p:nvPr/>
        </p:nvSpPr>
        <p:spPr bwMode="auto">
          <a:xfrm>
            <a:off x="838282" y="2381250"/>
            <a:ext cx="14631829" cy="6019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Cookbook Name:: </a:t>
            </a:r>
            <a:r>
              <a:rPr lang="en-US" sz="2800" dirty="0" err="1">
                <a:solidFill>
                  <a:srgbClr val="0091CE"/>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Recipe:: default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Copyright 2013, YOUR_COMPANY_NAME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0091CE"/>
                </a:solidFill>
                <a:latin typeface="Courier" charset="0"/>
                <a:ea typeface="ＭＳ Ｐゴシック" charset="0"/>
                <a:cs typeface="Courier" charset="0"/>
                <a:sym typeface="Courier" charset="0"/>
              </a:rPr>
              <a:t># </a:t>
            </a:r>
            <a:r>
              <a:rPr lang="en-US" sz="2800" dirty="0">
                <a:solidFill>
                  <a:srgbClr val="0091CE"/>
                </a:solidFill>
                <a:latin typeface="Courier" charset="0"/>
                <a:ea typeface="ＭＳ Ｐゴシック" charset="0"/>
                <a:cs typeface="Courier" charset="0"/>
                <a:sym typeface="Courier" charset="0"/>
              </a:rPr>
              <a:t>All rights reserved - Do Not Redistribute</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0091CE"/>
                </a:solidFill>
                <a:latin typeface="Courier" charset="0"/>
                <a:ea typeface="ＭＳ Ｐゴシック" charset="0"/>
                <a:cs typeface="Courier" charset="0"/>
                <a:sym typeface="Courier" charset="0"/>
              </a:rPr>
              <a:t>#</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chemeClr val="tx1"/>
                </a:solidFill>
                <a:latin typeface="Courier" charset="0"/>
                <a:ea typeface="ＭＳ Ｐゴシック" charset="0"/>
                <a:cs typeface="Courier" charset="0"/>
                <a:sym typeface="Courier" charset="0"/>
              </a:rPr>
              <a:t>template </a:t>
            </a:r>
            <a:r>
              <a:rPr lang="en-US" sz="2800" dirty="0">
                <a:solidFill>
                  <a:srgbClr val="BA2121"/>
                </a:solidFill>
                <a:latin typeface="Courier" charset="0"/>
                <a:ea typeface="ＭＳ Ｐゴシック" charset="0"/>
                <a:cs typeface="Courier" charset="0"/>
                <a:sym typeface="Courier" charset="0"/>
              </a:rPr>
              <a:t>"/etc/</a:t>
            </a:r>
            <a:r>
              <a:rPr lang="en-US" sz="2800" dirty="0" err="1">
                <a:solidFill>
                  <a:srgbClr val="BA2121"/>
                </a:solidFill>
                <a:latin typeface="Courier" charset="0"/>
                <a:ea typeface="ＭＳ Ｐゴシック" charset="0"/>
                <a:cs typeface="Courier" charset="0"/>
                <a:sym typeface="Courier" charset="0"/>
              </a:rPr>
              <a:t>motd</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188213"/>
                </a:solidFill>
                <a:latin typeface="Courier" charset="0"/>
                <a:ea typeface="ＭＳ Ｐゴシック" charset="0"/>
                <a:cs typeface="Courier" charset="0"/>
                <a:sym typeface="Courier" charset="0"/>
              </a:rPr>
              <a:t>do</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dirty="0">
              <a:solidFill>
                <a:srgbClr val="F3EB00"/>
              </a:solidFill>
              <a:latin typeface="Courier" charset="0"/>
              <a:ea typeface="ＭＳ Ｐゴシック" charset="0"/>
              <a:cs typeface="Courier" charset="0"/>
              <a:sym typeface="Courier" charset="0"/>
            </a:endParaRPr>
          </a:p>
          <a:p>
            <a:pPr algn="l"/>
            <a:r>
              <a:rPr lang="en-US" sz="2800"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source </a:t>
            </a:r>
            <a:r>
              <a:rPr lang="en-US" sz="2800" dirty="0">
                <a:solidFill>
                  <a:srgbClr val="BA2121"/>
                </a:solidFill>
                <a:latin typeface="Courier" charset="0"/>
                <a:ea typeface="ＭＳ Ｐゴシック" charset="0"/>
                <a:cs typeface="Courier" charset="0"/>
                <a:sym typeface="Courier" charset="0"/>
              </a:rPr>
              <a:t>"</a:t>
            </a:r>
            <a:r>
              <a:rPr lang="en-US" sz="2800" dirty="0" err="1">
                <a:solidFill>
                  <a:srgbClr val="BA2121"/>
                </a:solidFill>
                <a:latin typeface="Courier" charset="0"/>
                <a:ea typeface="ＭＳ Ｐゴシック" charset="0"/>
                <a:cs typeface="Courier" charset="0"/>
                <a:sym typeface="Courier" charset="0"/>
              </a:rPr>
              <a:t>motd.erb</a:t>
            </a:r>
            <a:r>
              <a:rPr lang="en-US" sz="2800" dirty="0">
                <a:solidFill>
                  <a:srgbClr val="BA2121"/>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 </a:t>
            </a:r>
            <a:r>
              <a:rPr lang="en-US" sz="2800" dirty="0">
                <a:solidFill>
                  <a:srgbClr val="F3EB00"/>
                </a:solidFill>
                <a:latin typeface="Courier" charset="0"/>
                <a:ea typeface="ＭＳ Ｐゴシック" charset="0"/>
                <a:cs typeface="Courier" charset="0"/>
                <a:sym typeface="Courier" charset="0"/>
              </a:rPr>
              <a:t>  </a:t>
            </a:r>
            <a:endParaRPr lang="en-US" sz="2800" dirty="0" smtClean="0">
              <a:solidFill>
                <a:srgbClr val="F3EB00"/>
              </a:solidFill>
              <a:latin typeface="Courier" charset="0"/>
              <a:ea typeface="ＭＳ Ｐゴシック" charset="0"/>
              <a:cs typeface="Courier" charset="0"/>
              <a:sym typeface="Courier" charset="0"/>
            </a:endParaRPr>
          </a:p>
          <a:p>
            <a:pPr algn="l"/>
            <a:r>
              <a:rPr lang="en-US" dirty="0">
                <a:solidFill>
                  <a:srgbClr val="F3EB00"/>
                </a:solidFill>
                <a:latin typeface="Courier" charset="0"/>
                <a:ea typeface="ＭＳ Ｐゴシック" charset="0"/>
                <a:cs typeface="Courier" charset="0"/>
                <a:sym typeface="Courier" charset="0"/>
              </a:rPr>
              <a:t> </a:t>
            </a:r>
            <a:r>
              <a:rPr lang="en-US" dirty="0" smtClean="0">
                <a:solidFill>
                  <a:srgbClr val="F3EB00"/>
                </a:solidFill>
                <a:latin typeface="Courier" charset="0"/>
                <a:ea typeface="ＭＳ Ｐゴシック" charset="0"/>
                <a:cs typeface="Courier" charset="0"/>
                <a:sym typeface="Courier" charset="0"/>
              </a:rPr>
              <a:t> </a:t>
            </a:r>
            <a:r>
              <a:rPr lang="en-US" sz="2800" dirty="0" smtClean="0">
                <a:solidFill>
                  <a:schemeClr val="tx1"/>
                </a:solidFill>
                <a:latin typeface="Courier" charset="0"/>
                <a:ea typeface="ＭＳ Ｐゴシック" charset="0"/>
                <a:cs typeface="Courier" charset="0"/>
                <a:sym typeface="Courier" charset="0"/>
              </a:rPr>
              <a:t>mode </a:t>
            </a:r>
            <a:r>
              <a:rPr lang="en-US" sz="2800" dirty="0">
                <a:solidFill>
                  <a:srgbClr val="BA2121"/>
                </a:solidFill>
                <a:latin typeface="Courier" charset="0"/>
                <a:ea typeface="ＭＳ Ｐゴシック" charset="0"/>
                <a:cs typeface="Courier" charset="0"/>
                <a:sym typeface="Courier" charset="0"/>
              </a:rPr>
              <a:t>"0644"</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188213"/>
                </a:solidFill>
                <a:latin typeface="Courier" charset="0"/>
                <a:ea typeface="ＭＳ Ｐゴシック" charset="0"/>
                <a:cs typeface="Courier" charset="0"/>
                <a:sym typeface="Courier" charset="0"/>
              </a:rPr>
              <a:t>end</a:t>
            </a:r>
            <a:endParaRPr lang="en-US" sz="2800" dirty="0">
              <a:solidFill>
                <a:srgbClr val="188213"/>
              </a:solidFill>
              <a:latin typeface="Courier" charset="0"/>
              <a:ea typeface="ＭＳ Ｐゴシック" charset="0"/>
              <a:cs typeface="Courier" charset="0"/>
              <a:sym typeface="Courier" charset="0"/>
            </a:endParaRPr>
          </a:p>
        </p:txBody>
      </p:sp>
      <p:sp>
        <p:nvSpPr>
          <p:cNvPr id="633859" name="Rectangle 3"/>
          <p:cNvSpPr>
            <a:spLocks noGrp="1" noChangeArrowheads="1"/>
          </p:cNvSpPr>
          <p:nvPr>
            <p:ph type="title"/>
          </p:nvPr>
        </p:nvSpPr>
        <p:spPr>
          <a:ln/>
        </p:spPr>
        <p:txBody>
          <a:bodyPr/>
          <a:lstStyle/>
          <a:p>
            <a:r>
              <a:rPr lang="en-US" dirty="0" smtClean="0"/>
              <a:t>Using the template </a:t>
            </a:r>
            <a:r>
              <a:rPr lang="en-US" dirty="0"/>
              <a:t>resource </a:t>
            </a:r>
          </a:p>
        </p:txBody>
      </p:sp>
      <p:sp>
        <p:nvSpPr>
          <p:cNvPr id="63386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3861"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cookbooks/motd/recipes/default.rb</a:t>
            </a:r>
          </a:p>
        </p:txBody>
      </p:sp>
    </p:spTree>
    <p:extLst>
      <p:ext uri="{BB962C8B-B14F-4D97-AF65-F5344CB8AC3E}">
        <p14:creationId xmlns:p14="http://schemas.microsoft.com/office/powerpoint/2010/main" val="1569046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272</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xfrm>
            <a:off x="800273" y="177800"/>
            <a:ext cx="14657233" cy="1117600"/>
          </a:xfrm>
          <a:ln/>
        </p:spPr>
        <p:txBody>
          <a:bodyPr/>
          <a:lstStyle/>
          <a:p>
            <a:r>
              <a:rPr lang="en-US" sz="6100"/>
              <a:t>Exercise: Open motd.erb in your Editor</a:t>
            </a:r>
          </a:p>
        </p:txBody>
      </p:sp>
      <p:sp>
        <p:nvSpPr>
          <p:cNvPr id="635910" name="Rectangle 6"/>
          <p:cNvSpPr>
            <a:spLocks noGrp="1" noChangeArrowheads="1"/>
          </p:cNvSpPr>
          <p:nvPr>
            <p:ph type="body" idx="1"/>
          </p:nvPr>
        </p:nvSpPr>
        <p:spPr>
          <a:xfrm>
            <a:off x="800178" y="5892800"/>
            <a:ext cx="14669933" cy="2971800"/>
          </a:xfrm>
          <a:ln/>
        </p:spPr>
        <p:txBody>
          <a:bodyPr/>
          <a:lstStyle/>
          <a:p>
            <a:r>
              <a:rPr lang="en-US" dirty="0">
                <a:latin typeface="Arial Bold" charset="0"/>
                <a:cs typeface="Arial Bold" charset="0"/>
                <a:sym typeface="Arial Bold" charset="0"/>
              </a:rPr>
              <a:t>"</a:t>
            </a:r>
            <a:r>
              <a:rPr lang="en-US" dirty="0" err="1">
                <a:latin typeface="Arial Bold" charset="0"/>
                <a:cs typeface="Arial Bold" charset="0"/>
                <a:sym typeface="Arial Bold" charset="0"/>
              </a:rPr>
              <a:t>erb</a:t>
            </a:r>
            <a:r>
              <a:rPr lang="en-US" dirty="0">
                <a:latin typeface="Arial Bold" charset="0"/>
                <a:cs typeface="Arial Bold" charset="0"/>
                <a:sym typeface="Arial Bold" charset="0"/>
              </a:rPr>
              <a:t>"</a:t>
            </a:r>
            <a:r>
              <a:rPr lang="en-US" dirty="0"/>
              <a:t> stands for "Embedded Ruby"</a:t>
            </a:r>
          </a:p>
        </p:txBody>
      </p:sp>
    </p:spTree>
    <p:extLst>
      <p:ext uri="{BB962C8B-B14F-4D97-AF65-F5344CB8AC3E}">
        <p14:creationId xmlns:p14="http://schemas.microsoft.com/office/powerpoint/2010/main" val="2214494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273</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embed a value within an ERB template:</a:t>
            </a:r>
          </a:p>
          <a:p>
            <a:pPr marL="1079500" lvl="1">
              <a:spcBef>
                <a:spcPts val="1450"/>
              </a:spcBef>
              <a:buClr>
                <a:srgbClr val="D34825"/>
              </a:buClr>
              <a:buSzPct val="120000"/>
            </a:pPr>
            <a:r>
              <a:rPr lang="en-US" sz="3800" dirty="0">
                <a:solidFill>
                  <a:srgbClr val="222320"/>
                </a:solidFill>
              </a:rPr>
              <a:t>Start with </a:t>
            </a:r>
            <a:r>
              <a:rPr lang="en-US" sz="3800" dirty="0">
                <a:solidFill>
                  <a:srgbClr val="222320"/>
                </a:solidFill>
                <a:latin typeface="Courier" charset="0"/>
                <a:cs typeface="Courier" charset="0"/>
                <a:sym typeface="Courier" charset="0"/>
              </a:rPr>
              <a:t>&lt;</a:t>
            </a:r>
            <a:r>
              <a:rPr lang="en-US" sz="3800" dirty="0" smtClean="0">
                <a:solidFill>
                  <a:srgbClr val="222320"/>
                </a:solidFill>
                <a:latin typeface="Courier" charset="0"/>
                <a:cs typeface="Courier" charset="0"/>
                <a:sym typeface="Courier" charset="0"/>
              </a:rPr>
              <a:t>%</a:t>
            </a:r>
            <a:endParaRPr lang="en-US" sz="3800" dirty="0">
              <a:solidFill>
                <a:srgbClr val="222320"/>
              </a:solidFill>
              <a:latin typeface="Courier" charset="0"/>
              <a:sym typeface="Courier" charset="0"/>
            </a:endParaRPr>
          </a:p>
          <a:p>
            <a:pPr marL="1079500" lvl="1">
              <a:spcBef>
                <a:spcPts val="1450"/>
              </a:spcBef>
              <a:buClr>
                <a:srgbClr val="D34825"/>
              </a:buClr>
              <a:buSzPct val="120000"/>
            </a:pPr>
            <a:r>
              <a:rPr lang="en-US" sz="3800" dirty="0">
                <a:solidFill>
                  <a:srgbClr val="222320"/>
                </a:solidFill>
              </a:rPr>
              <a:t>Write your Ruby expression - most commonly a node attribute</a:t>
            </a:r>
          </a:p>
          <a:p>
            <a:pPr marL="1079500" lvl="1">
              <a:spcBef>
                <a:spcPts val="1450"/>
              </a:spcBef>
              <a:buClr>
                <a:srgbClr val="D34825"/>
              </a:buClr>
              <a:buSzPct val="120000"/>
            </a:pPr>
            <a:r>
              <a:rPr lang="en-US" sz="3800" dirty="0">
                <a:solidFill>
                  <a:srgbClr val="222320"/>
                </a:solidFill>
              </a:rPr>
              <a:t>End with </a:t>
            </a:r>
            <a:r>
              <a:rPr lang="en-US" sz="3800" dirty="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
        <p:nvSpPr>
          <p:cNvPr id="637958" name="Rectangle 6"/>
          <p:cNvSpPr>
            <a:spLocks/>
          </p:cNvSpPr>
          <p:nvPr/>
        </p:nvSpPr>
        <p:spPr bwMode="auto">
          <a:xfrm>
            <a:off x="7430226" y="2603500"/>
            <a:ext cx="698568"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762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2" name="Rectangle 6"/>
          <p:cNvSpPr>
            <a:spLocks/>
          </p:cNvSpPr>
          <p:nvPr/>
        </p:nvSpPr>
        <p:spPr bwMode="auto">
          <a:xfrm>
            <a:off x="14986794" y="2667000"/>
            <a:ext cx="698568" cy="4572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360292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274</a:t>
            </a:fld>
            <a:endParaRPr lang="en-US"/>
          </a:p>
        </p:txBody>
      </p:sp>
      <p:sp>
        <p:nvSpPr>
          <p:cNvPr id="637953"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7976394" y="2590800"/>
            <a:ext cx="5334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32004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1734223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4294967295"/>
          </p:nvPr>
        </p:nvSpPr>
        <p:spPr>
          <a:xfrm>
            <a:off x="8001782" y="8826500"/>
            <a:ext cx="215921" cy="215900"/>
          </a:xfrm>
          <a:prstGeom prst="rect">
            <a:avLst/>
          </a:prstGeom>
        </p:spPr>
        <p:txBody>
          <a:bodyPr/>
          <a:lstStyle/>
          <a:p>
            <a:fld id="{C6C15DA5-6FB3-BF4B-A475-096702B1B93F}" type="slidenum">
              <a:rPr lang="en-US"/>
              <a:pPr/>
              <a:t>275</a:t>
            </a:fld>
            <a:endParaRPr lang="en-US"/>
          </a:p>
        </p:txBody>
      </p:sp>
      <p:sp>
        <p:nvSpPr>
          <p:cNvPr id="637953" name="Rectangle 1"/>
          <p:cNvSpPr>
            <a:spLocks/>
          </p:cNvSpPr>
          <p:nvPr/>
        </p:nvSpPr>
        <p:spPr bwMode="auto">
          <a:xfrm>
            <a:off x="51594"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chemeClr val="tx1"/>
                </a:solidFill>
                <a:latin typeface="Courier" charset="0"/>
                <a:ea typeface="ＭＳ Ｐゴシック" charset="0"/>
                <a:cs typeface="Courier" charset="0"/>
                <a:sym typeface="Courier" charset="0"/>
              </a:rPr>
              <a:t>	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7954"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7955"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7956" name="Rectangle 4"/>
          <p:cNvSpPr>
            <a:spLocks noGrp="1" noChangeArrowheads="1"/>
          </p:cNvSpPr>
          <p:nvPr>
            <p:ph type="title"/>
          </p:nvPr>
        </p:nvSpPr>
        <p:spPr>
          <a:ln/>
        </p:spPr>
        <p:txBody>
          <a:bodyPr/>
          <a:lstStyle/>
          <a:p>
            <a:r>
              <a:rPr lang="en-US" sz="6100"/>
              <a:t>Exercise: Open motd.erb in your Editor</a:t>
            </a:r>
          </a:p>
        </p:txBody>
      </p:sp>
      <p:sp>
        <p:nvSpPr>
          <p:cNvPr id="637957" name="Rectangle 5"/>
          <p:cNvSpPr>
            <a:spLocks noGrp="1" noChangeArrowheads="1"/>
          </p:cNvSpPr>
          <p:nvPr>
            <p:ph type="body" idx="1"/>
          </p:nvPr>
        </p:nvSpPr>
        <p:spPr>
          <a:xfrm>
            <a:off x="800178" y="5892800"/>
            <a:ext cx="14669933" cy="2971800"/>
          </a:xfrm>
          <a:ln/>
        </p:spPr>
        <p:txBody>
          <a:bodyPr/>
          <a:lstStyle/>
          <a:p>
            <a:pPr marL="596900">
              <a:buClr>
                <a:srgbClr val="D34825"/>
              </a:buClr>
              <a:buSzPct val="120000"/>
            </a:pPr>
            <a:r>
              <a:rPr lang="en-US" sz="3800" dirty="0">
                <a:solidFill>
                  <a:srgbClr val="222320"/>
                </a:solidFill>
              </a:rPr>
              <a:t>To </a:t>
            </a:r>
            <a:r>
              <a:rPr lang="en-US" sz="3800" dirty="0" smtClean="0">
                <a:solidFill>
                  <a:srgbClr val="222320"/>
                </a:solidFill>
              </a:rPr>
              <a:t>print the resolution of the ruby evaluation:</a:t>
            </a:r>
            <a:endParaRPr lang="en-US" sz="3800" dirty="0">
              <a:solidFill>
                <a:srgbClr val="222320"/>
              </a:solidFill>
            </a:endParaRPr>
          </a:p>
          <a:p>
            <a:pPr marL="1079500" lvl="1">
              <a:spcBef>
                <a:spcPts val="1450"/>
              </a:spcBef>
              <a:buClr>
                <a:srgbClr val="D34825"/>
              </a:buClr>
              <a:buSzPct val="120000"/>
            </a:pPr>
            <a:r>
              <a:rPr lang="en-US" sz="3800" dirty="0" smtClean="0">
                <a:solidFill>
                  <a:srgbClr val="222320"/>
                </a:solidFill>
              </a:rPr>
              <a:t>Add an equal sign   </a:t>
            </a:r>
            <a:r>
              <a:rPr lang="en-US" sz="3800" dirty="0" smtClean="0">
                <a:solidFill>
                  <a:srgbClr val="222320"/>
                </a:solidFill>
                <a:latin typeface="Courier" charset="0"/>
                <a:cs typeface="Courier" charset="0"/>
                <a:sym typeface="Courier" charset="0"/>
              </a:rPr>
              <a:t>&lt;</a:t>
            </a:r>
            <a:r>
              <a:rPr lang="en-US" sz="3800" dirty="0">
                <a:solidFill>
                  <a:srgbClr val="222320"/>
                </a:solidFill>
                <a:latin typeface="Courier" charset="0"/>
                <a:cs typeface="Courier" charset="0"/>
                <a:sym typeface="Courier" charset="0"/>
              </a:rPr>
              <a:t>%</a:t>
            </a:r>
            <a:r>
              <a:rPr lang="en-US" sz="3800" b="1" dirty="0" smtClean="0">
                <a:solidFill>
                  <a:srgbClr val="222320"/>
                </a:solidFill>
                <a:latin typeface="Courier" charset="0"/>
                <a:cs typeface="Courier" charset="0"/>
                <a:sym typeface="Courier" charset="0"/>
              </a:rPr>
              <a:t>=</a:t>
            </a:r>
            <a:endParaRPr lang="en-US" sz="3800" b="1" dirty="0">
              <a:solidFill>
                <a:srgbClr val="222320"/>
              </a:solidFill>
              <a:latin typeface="Courier" charset="0"/>
              <a:sym typeface="Courier" charset="0"/>
            </a:endParaRPr>
          </a:p>
        </p:txBody>
      </p:sp>
      <p:sp>
        <p:nvSpPr>
          <p:cNvPr id="637958" name="Rectangle 6"/>
          <p:cNvSpPr>
            <a:spLocks/>
          </p:cNvSpPr>
          <p:nvPr/>
        </p:nvSpPr>
        <p:spPr bwMode="auto">
          <a:xfrm>
            <a:off x="8357394" y="2654300"/>
            <a:ext cx="64770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7959" name="Rectangle 7"/>
          <p:cNvSpPr>
            <a:spLocks/>
          </p:cNvSpPr>
          <p:nvPr/>
        </p:nvSpPr>
        <p:spPr bwMode="auto">
          <a:xfrm>
            <a:off x="203220" y="2679700"/>
            <a:ext cx="7087292"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637960" name="Rectangle 8"/>
          <p:cNvSpPr>
            <a:spLocks/>
          </p:cNvSpPr>
          <p:nvPr/>
        </p:nvSpPr>
        <p:spPr bwMode="auto">
          <a:xfrm>
            <a:off x="228622" y="5029200"/>
            <a:ext cx="14681972" cy="14478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89372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276</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596900">
              <a:buClr>
                <a:srgbClr val="D34825"/>
              </a:buClr>
              <a:buSzPct val="120000"/>
            </a:pPr>
            <a:r>
              <a:rPr lang="en-US" sz="3700" dirty="0">
                <a:solidFill>
                  <a:srgbClr val="222320"/>
                </a:solidFill>
              </a:rPr>
              <a:t>You can use any Ruby construct in a template</a:t>
            </a:r>
          </a:p>
          <a:p>
            <a:pPr marL="1079500" lvl="1">
              <a:spcBef>
                <a:spcPts val="1400"/>
              </a:spcBef>
              <a:buClr>
                <a:srgbClr val="D34825"/>
              </a:buClr>
              <a:buSzPct val="120000"/>
            </a:pPr>
            <a:r>
              <a:rPr lang="en-US" sz="3700" dirty="0">
                <a:solidFill>
                  <a:srgbClr val="222320"/>
                </a:solidFill>
              </a:rPr>
              <a:t>Starting with </a:t>
            </a:r>
            <a:r>
              <a:rPr lang="en-US" sz="3700" dirty="0">
                <a:solidFill>
                  <a:srgbClr val="222320"/>
                </a:solidFill>
                <a:latin typeface="Courier" charset="0"/>
                <a:cs typeface="Courier" charset="0"/>
                <a:sym typeface="Courier" charset="0"/>
              </a:rPr>
              <a:t>&lt;%</a:t>
            </a:r>
            <a:r>
              <a:rPr lang="en-US" sz="3700" dirty="0">
                <a:solidFill>
                  <a:srgbClr val="222320"/>
                </a:solidFill>
              </a:rPr>
              <a:t> will evaluate the expression, but not insert the result</a:t>
            </a:r>
          </a:p>
          <a:p>
            <a:pPr marL="1079500" lvl="1">
              <a:spcBef>
                <a:spcPts val="1400"/>
              </a:spcBef>
              <a:buClr>
                <a:srgbClr val="D34825"/>
              </a:buClr>
              <a:buSzPct val="120000"/>
            </a:pPr>
            <a:r>
              <a:rPr lang="en-US" sz="3700" dirty="0" smtClean="0">
                <a:solidFill>
                  <a:srgbClr val="222320"/>
                </a:solidFill>
              </a:rPr>
              <a:t>Note </a:t>
            </a:r>
            <a:r>
              <a:rPr lang="en-US" sz="3700" dirty="0">
                <a:solidFill>
                  <a:srgbClr val="222320"/>
                </a:solidFill>
              </a:rPr>
              <a:t>there are no spaces in '</a:t>
            </a:r>
            <a:r>
              <a:rPr lang="en-US" sz="3700" dirty="0">
                <a:latin typeface="Courier" charset="0"/>
                <a:cs typeface="Courier" charset="0"/>
                <a:sym typeface="Courier" charset="0"/>
              </a:rPr>
              <a:t>node[</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pci</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BC2424"/>
                </a:solidFill>
                <a:latin typeface="Courier" charset="0"/>
                <a:cs typeface="Courier" charset="0"/>
                <a:sym typeface="Courier" charset="0"/>
              </a:rPr>
              <a:t>"</a:t>
            </a:r>
            <a:r>
              <a:rPr lang="en-US" sz="3700" dirty="0" err="1">
                <a:solidFill>
                  <a:srgbClr val="BC2424"/>
                </a:solidFill>
                <a:latin typeface="Courier" charset="0"/>
                <a:cs typeface="Courier" charset="0"/>
                <a:sym typeface="Courier" charset="0"/>
              </a:rPr>
              <a:t>in_scope</a:t>
            </a:r>
            <a:r>
              <a:rPr lang="en-US" sz="3700" dirty="0">
                <a:solidFill>
                  <a:srgbClr val="BC2424"/>
                </a:solidFill>
                <a:latin typeface="Courier" charset="0"/>
                <a:cs typeface="Courier" charset="0"/>
                <a:sym typeface="Courier" charset="0"/>
              </a:rPr>
              <a:t>"</a:t>
            </a:r>
            <a:r>
              <a:rPr lang="en-US" sz="3700" dirty="0">
                <a:latin typeface="Courier" charset="0"/>
                <a:cs typeface="Courier" charset="0"/>
                <a:sym typeface="Courier" charset="0"/>
              </a:rPr>
              <a:t>]</a:t>
            </a:r>
            <a:r>
              <a:rPr lang="en-US" sz="3700" dirty="0">
                <a:solidFill>
                  <a:srgbClr val="222320"/>
                </a:solidFill>
              </a:rPr>
              <a:t>'</a:t>
            </a:r>
          </a:p>
        </p:txBody>
      </p:sp>
      <p:sp>
        <p:nvSpPr>
          <p:cNvPr id="640006" name="Rectangle 6"/>
          <p:cNvSpPr>
            <a:spLocks/>
          </p:cNvSpPr>
          <p:nvPr/>
        </p:nvSpPr>
        <p:spPr bwMode="auto">
          <a:xfrm>
            <a:off x="342933" y="3187700"/>
            <a:ext cx="12243996" cy="15875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670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27256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1E07045C-7195-0149-A977-435F8E36D043}" type="slidenum">
              <a:rPr lang="en-US"/>
              <a:pPr/>
              <a:t>277</a:t>
            </a:fld>
            <a:endParaRPr lang="en-US"/>
          </a:p>
        </p:txBody>
      </p:sp>
      <p:sp>
        <p:nvSpPr>
          <p:cNvPr id="640001"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a:solidFill>
                  <a:srgbClr val="FFFFFF"/>
                </a:solidFill>
                <a:latin typeface="Courier" charset="0"/>
                <a:ea typeface="ＭＳ Ｐゴシック" charset="0"/>
                <a:cs typeface="Courier" charset="0"/>
                <a:sym typeface="Courier" charset="0"/>
              </a:rPr>
              <a:t> </a:t>
            </a:r>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40002"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40003"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40004" name="Rectangle 4"/>
          <p:cNvSpPr>
            <a:spLocks noGrp="1" noChangeArrowheads="1"/>
          </p:cNvSpPr>
          <p:nvPr>
            <p:ph type="title"/>
          </p:nvPr>
        </p:nvSpPr>
        <p:spPr>
          <a:ln/>
        </p:spPr>
        <p:txBody>
          <a:bodyPr/>
          <a:lstStyle/>
          <a:p>
            <a:r>
              <a:rPr lang="en-US" sz="6100"/>
              <a:t>Exercise: Open motd.erb in your Editor</a:t>
            </a:r>
          </a:p>
        </p:txBody>
      </p:sp>
      <p:sp>
        <p:nvSpPr>
          <p:cNvPr id="640005" name="Rectangle 5"/>
          <p:cNvSpPr>
            <a:spLocks noGrp="1" noChangeArrowheads="1"/>
          </p:cNvSpPr>
          <p:nvPr>
            <p:ph type="body" idx="1"/>
          </p:nvPr>
        </p:nvSpPr>
        <p:spPr>
          <a:xfrm>
            <a:off x="800178" y="5499100"/>
            <a:ext cx="14669933" cy="3365500"/>
          </a:xfrm>
          <a:ln/>
        </p:spPr>
        <p:txBody>
          <a:bodyPr/>
          <a:lstStyle/>
          <a:p>
            <a:pPr marL="1079500" lvl="1">
              <a:spcBef>
                <a:spcPts val="1400"/>
              </a:spcBef>
              <a:buClr>
                <a:srgbClr val="D34825"/>
              </a:buClr>
              <a:buSzPct val="120000"/>
            </a:pPr>
            <a:r>
              <a:rPr lang="en-US" sz="3700" dirty="0" smtClean="0">
                <a:solidFill>
                  <a:srgbClr val="222320"/>
                </a:solidFill>
              </a:rPr>
              <a:t>Ending with </a:t>
            </a:r>
            <a:r>
              <a:rPr lang="en-US" sz="3700" dirty="0" smtClean="0">
                <a:solidFill>
                  <a:srgbClr val="222320"/>
                </a:solidFill>
                <a:latin typeface="Courier" charset="0"/>
                <a:cs typeface="Courier" charset="0"/>
                <a:sym typeface="Courier" charset="0"/>
              </a:rPr>
              <a:t>-%&gt;</a:t>
            </a:r>
            <a:r>
              <a:rPr lang="en-US" sz="3700" dirty="0" smtClean="0">
                <a:solidFill>
                  <a:srgbClr val="222320"/>
                </a:solidFill>
              </a:rPr>
              <a:t> will not insert a line in the resulting file</a:t>
            </a:r>
          </a:p>
        </p:txBody>
      </p:sp>
      <p:sp>
        <p:nvSpPr>
          <p:cNvPr id="640006" name="Rectangle 6"/>
          <p:cNvSpPr>
            <a:spLocks/>
          </p:cNvSpPr>
          <p:nvPr/>
        </p:nvSpPr>
        <p:spPr bwMode="auto">
          <a:xfrm>
            <a:off x="8433594" y="31242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0007" name="Rectangle 7"/>
          <p:cNvSpPr>
            <a:spLocks/>
          </p:cNvSpPr>
          <p:nvPr/>
        </p:nvSpPr>
        <p:spPr bwMode="auto">
          <a:xfrm>
            <a:off x="292129" y="2679700"/>
            <a:ext cx="15368501" cy="444500"/>
          </a:xfrm>
          <a:prstGeom prst="rect">
            <a:avLst/>
          </a:prstGeom>
          <a:solidFill>
            <a:srgbClr val="FFFFFF">
              <a:alpha val="59999"/>
            </a:srgbClr>
          </a:solidFill>
          <a:ln>
            <a:noFill/>
          </a:ln>
          <a:extLst>
            <a:ext uri="{91240B29-F687-4f45-9708-019B960494DF}">
              <a14:hiddenLine xmlns:a14="http://schemas.microsoft.com/office/drawing/2010/main" w="25400" cap="flat">
                <a:solidFill>
                  <a:schemeClr val="tx1">
                    <a:alpha val="59999"/>
                  </a:schemeClr>
                </a:solidFill>
                <a:miter lim="800000"/>
                <a:headEnd type="none" w="med" len="med"/>
                <a:tailEnd type="none" w="med" len="med"/>
              </a14:hiddenLine>
            </a:ext>
          </a:extLst>
        </p:spPr>
        <p:txBody>
          <a:bodyPr lIns="0" tIns="0" rIns="0" bIns="0"/>
          <a:lstStyle/>
          <a:p>
            <a:endParaRPr lang="en-US"/>
          </a:p>
        </p:txBody>
      </p:sp>
      <p:sp>
        <p:nvSpPr>
          <p:cNvPr id="11" name="Rectangle 6"/>
          <p:cNvSpPr>
            <a:spLocks/>
          </p:cNvSpPr>
          <p:nvPr/>
        </p:nvSpPr>
        <p:spPr bwMode="auto">
          <a:xfrm>
            <a:off x="2337594" y="4191000"/>
            <a:ext cx="533400" cy="533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340660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8001782" y="8826500"/>
            <a:ext cx="215921" cy="215900"/>
          </a:xfrm>
          <a:prstGeom prst="rect">
            <a:avLst/>
          </a:prstGeom>
        </p:spPr>
        <p:txBody>
          <a:bodyPr/>
          <a:lstStyle/>
          <a:p>
            <a:fld id="{0E0FAF2F-5A7C-924E-9692-DBB7135CE4E5}" type="slidenum">
              <a:rPr lang="en-US"/>
              <a:pPr/>
              <a:t>278</a:t>
            </a:fld>
            <a:endParaRPr lang="en-US"/>
          </a:p>
        </p:txBody>
      </p:sp>
      <p:sp>
        <p:nvSpPr>
          <p:cNvPr id="635905" name="Rectangle 1"/>
          <p:cNvSpPr>
            <a:spLocks/>
          </p:cNvSpPr>
          <p:nvPr/>
        </p:nvSpPr>
        <p:spPr bwMode="auto">
          <a:xfrm>
            <a:off x="152415" y="2381250"/>
            <a:ext cx="15838447" cy="2540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500" dirty="0">
                <a:solidFill>
                  <a:schemeClr val="tx1"/>
                </a:solidFill>
                <a:latin typeface="Courier" charset="0"/>
                <a:ea typeface="ＭＳ Ｐゴシック" charset="0"/>
                <a:cs typeface="Courier" charset="0"/>
                <a:sym typeface="Courier" charset="0"/>
              </a:rPr>
              <a:t>This server is property of </a:t>
            </a:r>
            <a:r>
              <a:rPr lang="en-US" sz="3500" dirty="0">
                <a:solidFill>
                  <a:srgbClr val="C632FD"/>
                </a:solidFill>
                <a:latin typeface="Courier" charset="0"/>
                <a:ea typeface="ＭＳ Ｐゴシック" charset="0"/>
                <a:cs typeface="Courier" charset="0"/>
                <a:sym typeface="Courier" charset="0"/>
              </a:rPr>
              <a:t>&lt;%=</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motd</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"company"</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a:p>
            <a:pPr algn="l"/>
            <a:r>
              <a:rPr lang="en-US" sz="3500" dirty="0">
                <a:solidFill>
                  <a:srgbClr val="C632FD"/>
                </a:solidFill>
                <a:latin typeface="Courier" charset="0"/>
                <a:ea typeface="ＭＳ Ｐゴシック" charset="0"/>
                <a:cs typeface="Courier" charset="0"/>
                <a:sym typeface="Courier" charset="0"/>
              </a:rPr>
              <a:t> &lt;% </a:t>
            </a:r>
            <a:r>
              <a:rPr lang="en-US" sz="3500" dirty="0">
                <a:solidFill>
                  <a:srgbClr val="218A1C"/>
                </a:solidFill>
                <a:latin typeface="Courier" charset="0"/>
                <a:ea typeface="ＭＳ Ｐゴシック" charset="0"/>
                <a:cs typeface="Courier" charset="0"/>
                <a:sym typeface="Courier" charset="0"/>
              </a:rPr>
              <a:t>if</a:t>
            </a:r>
            <a:r>
              <a:rPr lang="en-US" sz="3500" dirty="0">
                <a:solidFill>
                  <a:schemeClr val="tx1"/>
                </a:solidFill>
                <a:latin typeface="Courier" charset="0"/>
                <a:ea typeface="ＭＳ Ｐゴシック" charset="0"/>
                <a:cs typeface="Courier" charset="0"/>
                <a:sym typeface="Courier" charset="0"/>
              </a:rPr>
              <a:t> node[</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pci</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a:t>
            </a:r>
            <a:r>
              <a:rPr lang="en-US" sz="3500" dirty="0">
                <a:solidFill>
                  <a:srgbClr val="BC2424"/>
                </a:solidFill>
                <a:latin typeface="Courier" charset="0"/>
                <a:ea typeface="ＭＳ Ｐゴシック" charset="0"/>
                <a:cs typeface="Courier" charset="0"/>
                <a:sym typeface="Courier" charset="0"/>
              </a:rPr>
              <a:t>"</a:t>
            </a:r>
            <a:r>
              <a:rPr lang="en-US" sz="3500" dirty="0" err="1">
                <a:solidFill>
                  <a:srgbClr val="BC2424"/>
                </a:solidFill>
                <a:latin typeface="Courier" charset="0"/>
                <a:ea typeface="ＭＳ Ｐゴシック" charset="0"/>
                <a:cs typeface="Courier" charset="0"/>
                <a:sym typeface="Courier" charset="0"/>
              </a:rPr>
              <a:t>in_scope</a:t>
            </a:r>
            <a:r>
              <a:rPr lang="en-US" sz="3500" dirty="0">
                <a:solidFill>
                  <a:srgbClr val="BC2424"/>
                </a:solidFill>
                <a:latin typeface="Courier" charset="0"/>
                <a:ea typeface="ＭＳ Ｐゴシック" charset="0"/>
                <a:cs typeface="Courier" charset="0"/>
                <a:sym typeface="Courier" charset="0"/>
              </a:rPr>
              <a:t>"</a:t>
            </a:r>
            <a:r>
              <a:rPr lang="en-US" sz="3500" dirty="0">
                <a:solidFill>
                  <a:schemeClr val="tx1"/>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FFFFFF"/>
                </a:solidFill>
                <a:latin typeface="Courier" charset="0"/>
                <a:ea typeface="ＭＳ Ｐゴシック" charset="0"/>
                <a:cs typeface="Courier" charset="0"/>
                <a:sym typeface="Courier" charset="0"/>
              </a:rPr>
              <a:t>   </a:t>
            </a:r>
            <a:r>
              <a:rPr lang="en-US" sz="3500" dirty="0" smtClean="0">
                <a:solidFill>
                  <a:schemeClr val="tx1"/>
                </a:solidFill>
                <a:latin typeface="Courier" charset="0"/>
                <a:ea typeface="ＭＳ Ｐゴシック" charset="0"/>
                <a:cs typeface="Courier" charset="0"/>
                <a:sym typeface="Courier" charset="0"/>
              </a:rPr>
              <a:t>This </a:t>
            </a:r>
            <a:r>
              <a:rPr lang="en-US" sz="3500" dirty="0">
                <a:solidFill>
                  <a:schemeClr val="tx1"/>
                </a:solidFill>
                <a:latin typeface="Courier" charset="0"/>
                <a:ea typeface="ＭＳ Ｐゴシック" charset="0"/>
                <a:cs typeface="Courier" charset="0"/>
                <a:sym typeface="Courier" charset="0"/>
              </a:rPr>
              <a:t>server is in-scope for PCI compliance</a:t>
            </a:r>
            <a:r>
              <a:rPr lang="en-US" sz="3500" dirty="0">
                <a:solidFill>
                  <a:srgbClr val="FFFFFF"/>
                </a:solidFill>
                <a:latin typeface="Courier" charset="0"/>
                <a:ea typeface="ＭＳ Ｐゴシック" charset="0"/>
                <a:cs typeface="Courier" charset="0"/>
                <a:sym typeface="Courier" charset="0"/>
              </a:rPr>
              <a:t> </a:t>
            </a:r>
            <a:endParaRPr lang="en-US" sz="3500" dirty="0" smtClean="0">
              <a:solidFill>
                <a:srgbClr val="FFFFFF"/>
              </a:solidFill>
              <a:latin typeface="Courier" charset="0"/>
              <a:ea typeface="ＭＳ Ｐゴシック" charset="0"/>
              <a:cs typeface="Courier" charset="0"/>
              <a:sym typeface="Courier" charset="0"/>
            </a:endParaRPr>
          </a:p>
          <a:p>
            <a:pPr algn="l"/>
            <a:r>
              <a:rPr lang="en-US" sz="3500" dirty="0" smtClean="0">
                <a:solidFill>
                  <a:srgbClr val="C632FD"/>
                </a:solidFill>
                <a:latin typeface="Courier" charset="0"/>
                <a:ea typeface="ＭＳ Ｐゴシック" charset="0"/>
                <a:cs typeface="Courier" charset="0"/>
                <a:sym typeface="Courier" charset="0"/>
              </a:rPr>
              <a:t> &lt;</a:t>
            </a:r>
            <a:r>
              <a:rPr lang="en-US" sz="3500" dirty="0">
                <a:solidFill>
                  <a:srgbClr val="C632FD"/>
                </a:solidFill>
                <a:latin typeface="Courier" charset="0"/>
                <a:ea typeface="ＭＳ Ｐゴシック" charset="0"/>
                <a:cs typeface="Courier" charset="0"/>
                <a:sym typeface="Courier" charset="0"/>
              </a:rPr>
              <a:t>% </a:t>
            </a:r>
            <a:r>
              <a:rPr lang="en-US" sz="3500" dirty="0">
                <a:solidFill>
                  <a:srgbClr val="218A1C"/>
                </a:solidFill>
                <a:latin typeface="Courier" charset="0"/>
                <a:ea typeface="ＭＳ Ｐゴシック" charset="0"/>
                <a:cs typeface="Courier" charset="0"/>
                <a:sym typeface="Courier" charset="0"/>
              </a:rPr>
              <a:t>end</a:t>
            </a:r>
            <a:r>
              <a:rPr lang="en-US" sz="3500" dirty="0">
                <a:solidFill>
                  <a:srgbClr val="F3EB00"/>
                </a:solidFill>
                <a:latin typeface="Courier" charset="0"/>
                <a:ea typeface="ＭＳ Ｐゴシック" charset="0"/>
                <a:cs typeface="Courier" charset="0"/>
                <a:sym typeface="Courier" charset="0"/>
              </a:rPr>
              <a:t> </a:t>
            </a:r>
            <a:r>
              <a:rPr lang="en-US" sz="3500" dirty="0">
                <a:solidFill>
                  <a:srgbClr val="C632FD"/>
                </a:solidFill>
                <a:latin typeface="Courier" charset="0"/>
                <a:ea typeface="ＭＳ Ｐゴシック" charset="0"/>
                <a:cs typeface="Courier" charset="0"/>
                <a:sym typeface="Courier" charset="0"/>
              </a:rPr>
              <a:t>-%&gt;</a:t>
            </a:r>
          </a:p>
        </p:txBody>
      </p:sp>
      <p:sp>
        <p:nvSpPr>
          <p:cNvPr id="635906"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35907" name="Rectangle 3"/>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2800">
                <a:solidFill>
                  <a:schemeClr val="tx1"/>
                </a:solidFill>
                <a:latin typeface="Courier" charset="0"/>
                <a:ea typeface="ＭＳ Ｐゴシック" charset="0"/>
                <a:cs typeface="Courier" charset="0"/>
                <a:sym typeface="Courier" charset="0"/>
              </a:rPr>
              <a:t>cookbooks/motd/templates/default/motd.erb</a:t>
            </a:r>
          </a:p>
        </p:txBody>
      </p:sp>
      <p:sp>
        <p:nvSpPr>
          <p:cNvPr id="635908" name="Rectangle 4"/>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35909" name="Rectangle 5"/>
          <p:cNvSpPr>
            <a:spLocks noGrp="1" noChangeArrowheads="1"/>
          </p:cNvSpPr>
          <p:nvPr>
            <p:ph type="title"/>
          </p:nvPr>
        </p:nvSpPr>
        <p:spPr>
          <a:ln/>
        </p:spPr>
        <p:txBody>
          <a:bodyPr/>
          <a:lstStyle/>
          <a:p>
            <a:r>
              <a:rPr lang="en-US" sz="6100"/>
              <a:t>Exercise: Open motd.erb in your Editor</a:t>
            </a:r>
          </a:p>
        </p:txBody>
      </p:sp>
    </p:spTree>
    <p:extLst>
      <p:ext uri="{BB962C8B-B14F-4D97-AF65-F5344CB8AC3E}">
        <p14:creationId xmlns:p14="http://schemas.microsoft.com/office/powerpoint/2010/main" val="9277860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a:ln/>
        </p:spPr>
        <p:txBody>
          <a:bodyPr/>
          <a:lstStyle/>
          <a:p>
            <a:r>
              <a:rPr lang="en-US" sz="6700" dirty="0"/>
              <a:t>Exercise: Upload </a:t>
            </a:r>
            <a:r>
              <a:rPr lang="en-US" sz="6700" dirty="0" smtClean="0"/>
              <a:t>both cookbooks</a:t>
            </a:r>
            <a:endParaRPr lang="en-US" sz="6700" dirty="0"/>
          </a:p>
        </p:txBody>
      </p:sp>
      <p:sp>
        <p:nvSpPr>
          <p:cNvPr id="656387" name="Rectangle 3"/>
          <p:cNvSpPr>
            <a:spLocks/>
          </p:cNvSpPr>
          <p:nvPr/>
        </p:nvSpPr>
        <p:spPr bwMode="auto">
          <a:xfrm>
            <a:off x="819230" y="3657600"/>
            <a:ext cx="14606427"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[0.1.0]</a:t>
            </a:r>
          </a:p>
          <a:p>
            <a:pPr algn="l"/>
            <a:r>
              <a:rPr lang="en-US" sz="4800" dirty="0" smtClean="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pci</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2 cookbooks. 	</a:t>
            </a:r>
            <a:endParaRPr lang="en-US" sz="4800" dirty="0">
              <a:solidFill>
                <a:srgbClr val="FFFFFF"/>
              </a:solidFill>
              <a:latin typeface="Courier" charset="0"/>
              <a:ea typeface="ＭＳ Ｐゴシック" charset="0"/>
              <a:cs typeface="Courier" charset="0"/>
              <a:sym typeface="Courier" charset="0"/>
            </a:endParaRPr>
          </a:p>
        </p:txBody>
      </p:sp>
      <p:sp>
        <p:nvSpPr>
          <p:cNvPr id="2" name="TextBox 1"/>
          <p:cNvSpPr txBox="1"/>
          <p:nvPr/>
        </p:nvSpPr>
        <p:spPr>
          <a:xfrm>
            <a:off x="737394" y="2057400"/>
            <a:ext cx="10654178" cy="830997"/>
          </a:xfrm>
          <a:prstGeom prst="rect">
            <a:avLst/>
          </a:prstGeom>
          <a:noFill/>
        </p:spPr>
        <p:txBody>
          <a:bodyPr wrap="none" rtlCol="0">
            <a:spAutoFit/>
          </a:bodyPr>
          <a:lstStyle/>
          <a:p>
            <a:r>
              <a:rPr lang="en-US" sz="4800" dirty="0" smtClean="0"/>
              <a:t>Upload the MOTD and PCI cookbooks</a:t>
            </a:r>
            <a:endParaRPr lang="en-US" sz="4800" dirty="0"/>
          </a:p>
        </p:txBody>
      </p:sp>
      <p:sp>
        <p:nvSpPr>
          <p:cNvPr id="6"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a:t>
            </a:r>
            <a:r>
              <a:rPr lang="en-US" sz="4800" dirty="0" smtClean="0">
                <a:solidFill>
                  <a:srgbClr val="FFFFFF"/>
                </a:solidFill>
                <a:latin typeface="Courier" charset="0"/>
                <a:ea typeface="ＭＳ Ｐゴシック" charset="0"/>
                <a:cs typeface="Courier" charset="0"/>
                <a:sym typeface="Courier" charset="0"/>
              </a:rPr>
              <a:t>cookbook upload </a:t>
            </a:r>
            <a:r>
              <a:rPr lang="en-US" sz="4800" dirty="0" err="1" smtClean="0">
                <a:solidFill>
                  <a:srgbClr val="FFFFFF"/>
                </a:solidFill>
                <a:latin typeface="Courier" charset="0"/>
                <a:ea typeface="ＭＳ Ｐゴシック" charset="0"/>
                <a:cs typeface="Courier" charset="0"/>
                <a:sym typeface="Courier" charset="0"/>
              </a:rPr>
              <a:t>motd</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229544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a:t>
            </a:r>
            <a:r>
              <a:rPr lang="en-US" b="1" dirty="0" smtClean="0">
                <a:latin typeface="Arial Bold" charset="0"/>
                <a:cs typeface="Arial Bold" charset="0"/>
                <a:sym typeface="Arial Bold" charset="0"/>
              </a:rPr>
              <a:t>repository (chef server)</a:t>
            </a:r>
            <a:r>
              <a:rPr lang="en-US" dirty="0" smtClean="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1398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a:t>
            </a:r>
            <a:r>
              <a:rPr lang="en-US" sz="3600" dirty="0">
                <a:solidFill>
                  <a:srgbClr val="FFFFFF"/>
                </a:solidFill>
                <a:latin typeface="Courier" charset="0"/>
                <a:ea typeface="ＭＳ Ｐゴシック" charset="0"/>
                <a:cs typeface="Courier" charset="0"/>
                <a:sym typeface="Courier" charset="0"/>
              </a:rPr>
              <a:t>recipe[</a:t>
            </a:r>
            <a:r>
              <a:rPr lang="en-US" sz="3600" dirty="0" err="1">
                <a:solidFill>
                  <a:srgbClr val="FFFFFF"/>
                </a:solidFill>
                <a:latin typeface="Courier" charset="0"/>
                <a:ea typeface="ＭＳ Ｐゴシック" charset="0"/>
                <a:cs typeface="Courier" charset="0"/>
                <a:sym typeface="Courier" charset="0"/>
              </a:rPr>
              <a:t>motd</a:t>
            </a:r>
            <a:r>
              <a:rPr lang="en-US" sz="3600" dirty="0">
                <a:solidFill>
                  <a:srgbClr val="FFFFFF"/>
                </a:solidFill>
                <a:latin typeface="Courier" charset="0"/>
                <a:ea typeface="ＭＳ Ｐゴシック" charset="0"/>
                <a:cs typeface="Courier" charset="0"/>
                <a:sym typeface="Courier" charset="0"/>
              </a:rPr>
              <a:t>]"</a:t>
            </a:r>
          </a:p>
        </p:txBody>
      </p:sp>
      <p:sp>
        <p:nvSpPr>
          <p:cNvPr id="658434" name="Rectangle 2"/>
          <p:cNvSpPr>
            <a:spLocks noGrp="1" noChangeArrowheads="1"/>
          </p:cNvSpPr>
          <p:nvPr>
            <p:ph type="title"/>
          </p:nvPr>
        </p:nvSpPr>
        <p:spPr>
          <a:ln/>
        </p:spPr>
        <p:txBody>
          <a:bodyPr/>
          <a:lstStyle/>
          <a:p>
            <a:r>
              <a:rPr lang="en-US" sz="4100" dirty="0"/>
              <a:t>Exercise: Add the </a:t>
            </a:r>
            <a:r>
              <a:rPr lang="en-US" sz="4100" dirty="0" err="1"/>
              <a:t>motd</a:t>
            </a:r>
            <a:r>
              <a:rPr lang="en-US" sz="4100" dirty="0"/>
              <a:t> recipe to your test </a:t>
            </a:r>
            <a:r>
              <a:rPr lang="en-US" sz="4100" dirty="0" smtClean="0"/>
              <a:t>node</a:t>
            </a:r>
            <a:r>
              <a:rPr lang="en-US" sz="4100" dirty="0">
                <a:latin typeface="Arial"/>
              </a:rPr>
              <a:t>'</a:t>
            </a:r>
            <a:r>
              <a:rPr lang="en-US" sz="4100" dirty="0" smtClean="0"/>
              <a:t>s </a:t>
            </a:r>
            <a:r>
              <a:rPr lang="en-US" sz="4100" dirty="0"/>
              <a:t>run list</a:t>
            </a:r>
          </a:p>
        </p:txBody>
      </p:sp>
      <p:sp>
        <p:nvSpPr>
          <p:cNvPr id="658435"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linuxnode</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[apache]   </a:t>
            </a:r>
            <a:r>
              <a:rPr lang="en-US" sz="2800" dirty="0" smtClean="0">
                <a:solidFill>
                  <a:srgbClr val="FFFFFF"/>
                </a:solidFill>
                <a:latin typeface="Courier" charset="0"/>
                <a:ea typeface="ＭＳ Ｐゴシック" charset="0"/>
                <a:cs typeface="Courier" charset="0"/>
                <a:sym typeface="Courier" charset="0"/>
              </a:rPr>
              <a:t>  </a:t>
            </a:r>
          </a:p>
          <a:p>
            <a:pPr algn="l"/>
            <a:r>
              <a:rPr lang="en-US" sz="2800" dirty="0" smtClean="0">
                <a:solidFill>
                  <a:srgbClr val="FFFFFF"/>
                </a:solidFill>
                <a:latin typeface="Courier" charset="0"/>
                <a:ea typeface="ＭＳ Ｐゴシック" charset="0"/>
                <a:cs typeface="Courier" charset="0"/>
                <a:sym typeface="Courier" charset="0"/>
              </a:rPr>
              <a:t>  recipe</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motd</a:t>
            </a:r>
            <a:r>
              <a:rPr lang="en-US" sz="2800" dirty="0">
                <a:solidFill>
                  <a:srgbClr val="FFFFFF"/>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7865638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knife node show </a:t>
            </a:r>
            <a:r>
              <a:rPr lang="en-US" sz="4800" dirty="0" smtClean="0">
                <a:solidFill>
                  <a:srgbClr val="FFFFFF"/>
                </a:solidFill>
                <a:latin typeface="Courier" charset="0"/>
                <a:ea typeface="ＭＳ Ｐゴシック" charset="0"/>
                <a:cs typeface="Courier" charset="0"/>
                <a:sym typeface="Courier" charset="0"/>
              </a:rPr>
              <a:t>&lt;</a:t>
            </a:r>
            <a:r>
              <a:rPr lang="en-US" sz="4800" i="1" dirty="0" err="1" smtClean="0">
                <a:solidFill>
                  <a:srgbClr val="FFFFFF"/>
                </a:solidFill>
                <a:latin typeface="Courier" charset="0"/>
                <a:ea typeface="ＭＳ Ｐゴシック" charset="0"/>
                <a:cs typeface="Courier" charset="0"/>
                <a:sym typeface="Courier" charset="0"/>
              </a:rPr>
              <a:t>nodename</a:t>
            </a:r>
            <a:r>
              <a:rPr lang="en-US" sz="4800" dirty="0" smtClean="0">
                <a:solidFill>
                  <a:srgbClr val="FFFFFF"/>
                </a:solidFill>
                <a:latin typeface="Courier" charset="0"/>
                <a:ea typeface="ＭＳ Ｐゴシック" charset="0"/>
                <a:cs typeface="Courier" charset="0"/>
                <a:sym typeface="Courier" charset="0"/>
              </a:rPr>
              <a:t>&gt;</a:t>
            </a:r>
            <a:endParaRPr lang="en-US" sz="4800" dirty="0">
              <a:solidFill>
                <a:srgbClr val="FFFFFF"/>
              </a:solidFill>
              <a:latin typeface="Courier" charset="0"/>
              <a:ea typeface="ＭＳ Ｐゴシック" charset="0"/>
              <a:cs typeface="Courier" charset="0"/>
              <a:sym typeface="Courier" charset="0"/>
            </a:endParaRPr>
          </a:p>
        </p:txBody>
      </p:sp>
      <p:sp>
        <p:nvSpPr>
          <p:cNvPr id="660482" name="Rectangle 2"/>
          <p:cNvSpPr>
            <a:spLocks noGrp="1" noChangeArrowheads="1"/>
          </p:cNvSpPr>
          <p:nvPr>
            <p:ph type="title"/>
          </p:nvPr>
        </p:nvSpPr>
        <p:spPr>
          <a:ln/>
        </p:spPr>
        <p:txBody>
          <a:bodyPr/>
          <a:lstStyle/>
          <a:p>
            <a:r>
              <a:rPr lang="en-US" sz="4100" dirty="0"/>
              <a:t>Exercise: </a:t>
            </a:r>
            <a:r>
              <a:rPr lang="en-US" sz="4100" dirty="0" smtClean="0"/>
              <a:t>Show the </a:t>
            </a:r>
            <a:r>
              <a:rPr lang="en-US" sz="4100" dirty="0" err="1"/>
              <a:t>motd</a:t>
            </a:r>
            <a:r>
              <a:rPr lang="en-US" sz="4100" dirty="0"/>
              <a:t> recipe </a:t>
            </a:r>
            <a:r>
              <a:rPr lang="en-US" sz="4100" dirty="0" smtClean="0"/>
              <a:t>in your </a:t>
            </a:r>
            <a:r>
              <a:rPr lang="en-US" sz="4100" dirty="0"/>
              <a:t>test </a:t>
            </a:r>
            <a:r>
              <a:rPr lang="en-US" sz="4100" dirty="0" smtClean="0"/>
              <a:t>node's </a:t>
            </a:r>
            <a:r>
              <a:rPr lang="en-US" sz="4100" dirty="0"/>
              <a:t>run list</a:t>
            </a:r>
          </a:p>
        </p:txBody>
      </p:sp>
      <p:sp>
        <p:nvSpPr>
          <p:cNvPr id="660483" name="Rectangle 3"/>
          <p:cNvSpPr>
            <a:spLocks/>
          </p:cNvSpPr>
          <p:nvPr/>
        </p:nvSpPr>
        <p:spPr bwMode="auto">
          <a:xfrm>
            <a:off x="819230" y="3670300"/>
            <a:ext cx="14657232" cy="3911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b="1" dirty="0" smtClean="0">
                <a:solidFill>
                  <a:srgbClr val="FFFFFF"/>
                </a:solidFill>
                <a:latin typeface="Courier" charset="0"/>
                <a:ea typeface="ＭＳ Ｐゴシック" charset="0"/>
                <a:cs typeface="Courier" charset="0"/>
                <a:sym typeface="Courier" charset="0"/>
              </a:rPr>
              <a:t> Node </a:t>
            </a:r>
            <a:r>
              <a:rPr lang="en-US" sz="2800" b="1" dirty="0">
                <a:solidFill>
                  <a:srgbClr val="FFFFFF"/>
                </a:solidFill>
                <a:latin typeface="Courier" charset="0"/>
                <a:ea typeface="ＭＳ Ｐゴシック" charset="0"/>
                <a:cs typeface="Courier" charset="0"/>
                <a:sym typeface="Courier" charset="0"/>
              </a:rPr>
              <a:t>Name:   </a:t>
            </a:r>
            <a:r>
              <a:rPr lang="en-US" sz="2800" b="1" dirty="0" err="1" smtClean="0">
                <a:solidFill>
                  <a:srgbClr val="FFFFFF"/>
                </a:solidFill>
                <a:latin typeface="Courier" charset="0"/>
                <a:ea typeface="ＭＳ Ｐゴシック" charset="0"/>
                <a:cs typeface="Courier" charset="0"/>
                <a:sym typeface="Courier" charset="0"/>
              </a:rPr>
              <a:t>linuxnode</a:t>
            </a:r>
            <a:r>
              <a:rPr lang="en-US" sz="2800" b="1" dirty="0" smtClean="0">
                <a:solidFill>
                  <a:srgbClr val="FFFFFF"/>
                </a:solidFill>
                <a:latin typeface="Courier" charset="0"/>
                <a:ea typeface="ＭＳ Ｐゴシック" charset="0"/>
                <a:cs typeface="Courier" charset="0"/>
                <a:sym typeface="Courier" charset="0"/>
              </a:rPr>
              <a:t/>
            </a:r>
            <a:br>
              <a:rPr lang="en-US" sz="2800" b="1" dirty="0" smtClean="0">
                <a:solidFill>
                  <a:srgbClr val="FFFFFF"/>
                </a:solidFill>
                <a:latin typeface="Courier" charset="0"/>
                <a:ea typeface="ＭＳ Ｐゴシック" charset="0"/>
                <a:cs typeface="Courier" charset="0"/>
                <a:sym typeface="Courier" charset="0"/>
              </a:rPr>
            </a:br>
            <a:r>
              <a:rPr lang="en-US" sz="2800" b="1" dirty="0" smtClean="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Environment</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_default</a:t>
            </a:r>
          </a:p>
          <a:p>
            <a:pPr algn="l"/>
            <a:r>
              <a:rPr lang="en-US" sz="2800" dirty="0" smtClean="0">
                <a:solidFill>
                  <a:srgbClr val="FFFFFF"/>
                </a:solidFill>
                <a:latin typeface="Courier" charset="0"/>
                <a:ea typeface="ＭＳ Ｐゴシック" charset="0"/>
                <a:cs typeface="Courier" charset="0"/>
                <a:sym typeface="Courier" charset="0"/>
              </a:rPr>
              <a:t> FQDN</a:t>
            </a:r>
            <a:r>
              <a:rPr lang="en-US" sz="2800" dirty="0">
                <a:solidFill>
                  <a:srgbClr val="FFFFFF"/>
                </a:solidFill>
                <a:latin typeface="Courier" charset="0"/>
                <a:ea typeface="ＭＳ Ｐゴシック" charset="0"/>
                <a:cs typeface="Courier" charset="0"/>
                <a:sym typeface="Courier" charset="0"/>
              </a:rPr>
              <a:t>:        centos63.</a:t>
            </a:r>
            <a:r>
              <a:rPr lang="en-US" sz="2800" dirty="0" smtClean="0">
                <a:solidFill>
                  <a:srgbClr val="FFFFFF"/>
                </a:solidFill>
                <a:latin typeface="Courier" charset="0"/>
                <a:ea typeface="ＭＳ Ｐゴシック" charset="0"/>
                <a:cs typeface="Courier" charset="0"/>
                <a:sym typeface="Courier" charset="0"/>
              </a:rPr>
              <a:t>example.com</a:t>
            </a:r>
          </a:p>
          <a:p>
            <a:pPr algn="l"/>
            <a:r>
              <a:rPr lang="en-US" sz="2800" dirty="0" smtClean="0">
                <a:solidFill>
                  <a:srgbClr val="FFFFFF"/>
                </a:solidFill>
                <a:latin typeface="Courier" charset="0"/>
                <a:ea typeface="ＭＳ Ｐゴシック" charset="0"/>
                <a:cs typeface="Courier" charset="0"/>
                <a:sym typeface="Courier" charset="0"/>
              </a:rPr>
              <a:t> IP</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10.160.201.90</a:t>
            </a:r>
          </a:p>
          <a:p>
            <a:pPr algn="l"/>
            <a:r>
              <a:rPr lang="en-US" sz="2800" dirty="0" smtClean="0">
                <a:solidFill>
                  <a:srgbClr val="FFFFFF"/>
                </a:solidFill>
                <a:latin typeface="Courier" charset="0"/>
                <a:ea typeface="ＭＳ Ｐゴシック" charset="0"/>
                <a:cs typeface="Courier" charset="0"/>
                <a:sym typeface="Courier" charset="0"/>
              </a:rPr>
              <a:t> Run </a:t>
            </a:r>
            <a:r>
              <a:rPr lang="en-US" sz="2800" dirty="0">
                <a:solidFill>
                  <a:srgbClr val="FFFFFF"/>
                </a:solidFill>
                <a:latin typeface="Courier" charset="0"/>
                <a:ea typeface="ＭＳ Ｐゴシック" charset="0"/>
                <a:cs typeface="Courier" charset="0"/>
                <a:sym typeface="Courier" charset="0"/>
              </a:rPr>
              <a:t>List:    recipe[apache], recipe[</a:t>
            </a:r>
            <a:r>
              <a:rPr lang="en-US" sz="2800" dirty="0" err="1">
                <a:solidFill>
                  <a:srgbClr val="FFFFFF"/>
                </a:solidFill>
                <a:latin typeface="Courier" charset="0"/>
                <a:ea typeface="ＭＳ Ｐゴシック" charset="0"/>
                <a:cs typeface="Courier" charset="0"/>
                <a:sym typeface="Courier" charset="0"/>
              </a:rPr>
              <a:t>motd</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Roles</a:t>
            </a:r>
            <a:r>
              <a:rPr lang="en-US" sz="2800" dirty="0">
                <a:solidFill>
                  <a:srgbClr val="FFFFFF"/>
                </a:solidFill>
                <a:latin typeface="Courier" charset="0"/>
                <a:ea typeface="ＭＳ Ｐゴシック" charset="0"/>
                <a:cs typeface="Courier" charset="0"/>
                <a:sym typeface="Courier" charset="0"/>
              </a:rPr>
              <a:t>:       </a:t>
            </a:r>
            <a:endParaRPr lang="en-US" sz="2800" dirty="0" smtClean="0">
              <a:solidFill>
                <a:srgbClr val="FFFFFF"/>
              </a:solidFill>
              <a:latin typeface="Courier" charset="0"/>
              <a:ea typeface="ＭＳ Ｐゴシック" charset="0"/>
              <a:cs typeface="Courier" charset="0"/>
              <a:sym typeface="Courier" charset="0"/>
            </a:endParaRPr>
          </a:p>
          <a:p>
            <a:pPr algn="l"/>
            <a:r>
              <a:rPr lang="en-US" sz="2800" dirty="0" smtClean="0">
                <a:solidFill>
                  <a:srgbClr val="FFFFFF"/>
                </a:solidFill>
                <a:latin typeface="Courier" charset="0"/>
                <a:ea typeface="ＭＳ Ｐゴシック" charset="0"/>
                <a:cs typeface="Courier" charset="0"/>
                <a:sym typeface="Courier" charset="0"/>
              </a:rPr>
              <a:t> Recipes</a:t>
            </a:r>
            <a:r>
              <a:rPr lang="en-US" sz="2800" dirty="0">
                <a:solidFill>
                  <a:srgbClr val="FFFFFF"/>
                </a:solidFill>
                <a:latin typeface="Courier" charset="0"/>
                <a:ea typeface="ＭＳ Ｐゴシック" charset="0"/>
                <a:cs typeface="Courier" charset="0"/>
                <a:sym typeface="Courier" charset="0"/>
              </a:rPr>
              <a:t>:     </a:t>
            </a:r>
            <a:r>
              <a:rPr lang="en-US" sz="2800" dirty="0" smtClean="0">
                <a:solidFill>
                  <a:srgbClr val="FFFFFF"/>
                </a:solidFill>
                <a:latin typeface="Courier" charset="0"/>
                <a:ea typeface="ＭＳ Ｐゴシック" charset="0"/>
                <a:cs typeface="Courier" charset="0"/>
                <a:sym typeface="Courier" charset="0"/>
              </a:rPr>
              <a:t>apache</a:t>
            </a:r>
          </a:p>
          <a:p>
            <a:pPr algn="l"/>
            <a:r>
              <a:rPr lang="en-US" sz="2800" dirty="0" smtClean="0">
                <a:solidFill>
                  <a:srgbClr val="FFFFFF"/>
                </a:solidFill>
                <a:latin typeface="Courier" charset="0"/>
                <a:ea typeface="ＭＳ Ｐゴシック" charset="0"/>
                <a:cs typeface="Courier" charset="0"/>
                <a:sym typeface="Courier" charset="0"/>
              </a:rPr>
              <a:t> Platform</a:t>
            </a:r>
            <a:r>
              <a:rPr lang="en-US" sz="2800" dirty="0">
                <a:solidFill>
                  <a:srgbClr val="FFFFFF"/>
                </a:solidFill>
                <a:latin typeface="Courier" charset="0"/>
                <a:ea typeface="ＭＳ Ｐゴシック" charset="0"/>
                <a:cs typeface="Courier" charset="0"/>
                <a:sym typeface="Courier" charset="0"/>
              </a:rPr>
              <a:t>:    centos 6.4Tags:        </a:t>
            </a:r>
          </a:p>
        </p:txBody>
      </p:sp>
    </p:spTree>
    <p:extLst>
      <p:ext uri="{BB962C8B-B14F-4D97-AF65-F5344CB8AC3E}">
        <p14:creationId xmlns:p14="http://schemas.microsoft.com/office/powerpoint/2010/main" val="3906987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1"/>
          <p:cNvSpPr>
            <a:spLocks/>
          </p:cNvSpPr>
          <p:nvPr/>
        </p:nvSpPr>
        <p:spPr bwMode="auto">
          <a:xfrm>
            <a:off x="825581" y="1663700"/>
            <a:ext cx="14606427"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62530" name="Rectangle 2"/>
          <p:cNvSpPr>
            <a:spLocks/>
          </p:cNvSpPr>
          <p:nvPr/>
        </p:nvSpPr>
        <p:spPr bwMode="auto">
          <a:xfrm>
            <a:off x="812879" y="3022600"/>
            <a:ext cx="14606427" cy="59055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lvl="1"/>
            <a:r>
              <a:rPr lang="en-US" sz="2000" dirty="0">
                <a:solidFill>
                  <a:srgbClr val="FFFFFF"/>
                </a:solidFill>
                <a:latin typeface="Courier" charset="0"/>
                <a:ea typeface="ＭＳ Ｐゴシック" charset="0"/>
                <a:cs typeface="Courier" charset="0"/>
                <a:sym typeface="Courier" charset="0"/>
              </a:rPr>
              <a:t>Starting Chef Client, version 11.8.2...</a:t>
            </a:r>
          </a:p>
          <a:p>
            <a:pPr lvl="1"/>
            <a:r>
              <a:rPr lang="en-US" sz="2000" dirty="0">
                <a:solidFill>
                  <a:srgbClr val="FFFFFF"/>
                </a:solidFill>
                <a:latin typeface="Courier" charset="0"/>
                <a:ea typeface="ＭＳ Ｐゴシック" charset="0"/>
                <a:cs typeface="Courier" charset="0"/>
                <a:sym typeface="Courier" charset="0"/>
              </a:rPr>
              <a:t>  - </a:t>
            </a:r>
            <a:r>
              <a:rPr lang="en-US" sz="2000" dirty="0" err="1">
                <a:solidFill>
                  <a:srgbClr val="FFFFFF"/>
                </a:solidFill>
                <a:latin typeface="Courier" charset="0"/>
                <a:ea typeface="ＭＳ Ｐゴシック" charset="0"/>
                <a:cs typeface="Courier" charset="0"/>
                <a:sym typeface="Courier" charset="0"/>
              </a:rPr>
              <a:t>motdCompiling</a:t>
            </a:r>
            <a:r>
              <a:rPr lang="en-US" sz="2000" dirty="0">
                <a:solidFill>
                  <a:srgbClr val="FFFFFF"/>
                </a:solidFill>
                <a:latin typeface="Courier" charset="0"/>
                <a:ea typeface="ＭＳ Ｐゴシック" charset="0"/>
                <a:cs typeface="Courier" charset="0"/>
                <a:sym typeface="Courier" charset="0"/>
              </a:rPr>
              <a:t> Cookbooks...Converging 4 </a:t>
            </a:r>
            <a:r>
              <a:rPr lang="en-US" sz="2000" dirty="0" err="1">
                <a:solidFill>
                  <a:srgbClr val="FFFFFF"/>
                </a:solidFill>
                <a:latin typeface="Courier" charset="0"/>
                <a:ea typeface="ＭＳ Ｐゴシック" charset="0"/>
                <a:cs typeface="Courier" charset="0"/>
                <a:sym typeface="Courier" charset="0"/>
              </a:rPr>
              <a:t>resourcesRecipe</a:t>
            </a:r>
            <a:r>
              <a:rPr lang="en-US" sz="2000" dirty="0">
                <a:solidFill>
                  <a:srgbClr val="FFFFFF"/>
                </a:solidFill>
                <a:latin typeface="Courier" charset="0"/>
                <a:ea typeface="ＭＳ Ｐゴシック" charset="0"/>
                <a:cs typeface="Courier" charset="0"/>
                <a:sym typeface="Courier" charset="0"/>
              </a:rPr>
              <a:t>: apache::default  *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install[2014-01-06T09:14:33-05:00] INFO: Processing package[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install (apache::default line 9)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enable (apache::default line 13) (up to date)  *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start[2014-01-06T09:14:36-05:00] INFO: Processing service[</a:t>
            </a:r>
            <a:r>
              <a:rPr lang="en-US" sz="2000" dirty="0" err="1">
                <a:solidFill>
                  <a:srgbClr val="FFFFFF"/>
                </a:solidFill>
                <a:latin typeface="Courier" charset="0"/>
                <a:ea typeface="ＭＳ Ｐゴシック" charset="0"/>
                <a:cs typeface="Courier" charset="0"/>
                <a:sym typeface="Courier" charset="0"/>
              </a:rPr>
              <a:t>httpd</a:t>
            </a:r>
            <a:r>
              <a:rPr lang="en-US" sz="2000" dirty="0">
                <a:solidFill>
                  <a:srgbClr val="FFFFFF"/>
                </a:solidFill>
                <a:latin typeface="Courier" charset="0"/>
                <a:ea typeface="ＭＳ Ｐゴシック" charset="0"/>
                <a:cs typeface="Courier" charset="0"/>
                <a:sym typeface="Courier" charset="0"/>
              </a:rPr>
              <a:t>] action start (apache::default line 13) (up to date)  *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create[2014-01-06T09:14:36-05:00] INFO: Processing cookbook_file[/var/www/html/</a:t>
            </a:r>
            <a:r>
              <a:rPr lang="en-US" sz="2000" dirty="0" err="1">
                <a:solidFill>
                  <a:srgbClr val="FFFFFF"/>
                </a:solidFill>
                <a:latin typeface="Courier" charset="0"/>
                <a:ea typeface="ＭＳ Ｐゴシック" charset="0"/>
                <a:cs typeface="Courier" charset="0"/>
                <a:sym typeface="Courier" charset="0"/>
              </a:rPr>
              <a:t>index.html</a:t>
            </a:r>
            <a:r>
              <a:rPr lang="en-US" sz="2000" dirty="0">
                <a:solidFill>
                  <a:srgbClr val="FFFFFF"/>
                </a:solidFill>
                <a:latin typeface="Courier" charset="0"/>
                <a:ea typeface="ＭＳ Ｐゴシック" charset="0"/>
                <a:cs typeface="Courier" charset="0"/>
                <a:sym typeface="Courier" charset="0"/>
              </a:rPr>
              <a:t>] action create (apache::default line 19) (up to date)Recipe: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create[2014-01-06T09:14:36-05:00] INFO: Processing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action create (</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::default line 9)[2014-01-06T09:14:37-05:00] INFO: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created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    - create new file /etc/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================================================================================Error executing action `create` on resource 'template[/etc/</a:t>
            </a:r>
            <a:r>
              <a:rPr lang="en-US" sz="2000" dirty="0" err="1">
                <a:solidFill>
                  <a:srgbClr val="FFFFFF"/>
                </a:solidFill>
                <a:latin typeface="Courier" charset="0"/>
                <a:ea typeface="ＭＳ Ｐゴシック" charset="0"/>
                <a:cs typeface="Courier" charset="0"/>
                <a:sym typeface="Courier" charset="0"/>
              </a:rPr>
              <a:t>motd</a:t>
            </a:r>
            <a:r>
              <a:rPr lang="en-US" sz="2000" dirty="0">
                <a:solidFill>
                  <a:srgbClr val="FFFFFF"/>
                </a:solidFill>
                <a:latin typeface="Courier" charset="0"/>
                <a:ea typeface="ＭＳ Ｐゴシック" charset="0"/>
                <a:cs typeface="Courier" charset="0"/>
                <a:sym typeface="Courier" charset="0"/>
              </a:rPr>
              <a:t>]'================================================================================Chef::</a:t>
            </a:r>
            <a:r>
              <a:rPr lang="en-US" sz="2000" dirty="0" err="1">
                <a:solidFill>
                  <a:srgbClr val="FFFFFF"/>
                </a:solidFill>
                <a:latin typeface="Courier" charset="0"/>
                <a:ea typeface="ＭＳ Ｐゴシック" charset="0"/>
                <a:cs typeface="Courier" charset="0"/>
                <a:sym typeface="Courier" charset="0"/>
              </a:rPr>
              <a:t>Mixin</a:t>
            </a:r>
            <a:r>
              <a:rPr lang="en-US" sz="2000" dirty="0">
                <a:solidFill>
                  <a:srgbClr val="FFFFFF"/>
                </a:solidFill>
                <a:latin typeface="Courier" charset="0"/>
                <a:ea typeface="ＭＳ Ｐゴシック" charset="0"/>
                <a:cs typeface="Courier" charset="0"/>
                <a:sym typeface="Courier" charset="0"/>
              </a:rPr>
              <a:t>::Template::</a:t>
            </a:r>
            <a:r>
              <a:rPr lang="en-US" sz="2000" dirty="0" err="1">
                <a:solidFill>
                  <a:srgbClr val="FFFFFF"/>
                </a:solidFill>
                <a:latin typeface="Courier" charset="0"/>
                <a:ea typeface="ＭＳ Ｐゴシック" charset="0"/>
                <a:cs typeface="Courier" charset="0"/>
                <a:sym typeface="Courier" charset="0"/>
              </a:rPr>
              <a:t>TemplateError</a:t>
            </a:r>
            <a:r>
              <a:rPr lang="en-US" sz="2000" dirty="0">
                <a:solidFill>
                  <a:srgbClr val="FFFFFF"/>
                </a:solidFill>
                <a:latin typeface="Courier" charset="0"/>
                <a:ea typeface="ＭＳ Ｐゴシック" charset="0"/>
                <a:cs typeface="Courier" charset="0"/>
                <a:sym typeface="Courier" charset="0"/>
              </a:rPr>
              <a:t>------------------------------------undefined method `[]' for </a:t>
            </a:r>
            <a:r>
              <a:rPr lang="en-US" sz="2000" dirty="0" err="1">
                <a:solidFill>
                  <a:srgbClr val="FFFFFF"/>
                </a:solidFill>
                <a:latin typeface="Courier" charset="0"/>
                <a:ea typeface="ＭＳ Ｐゴシック" charset="0"/>
                <a:cs typeface="Courier" charset="0"/>
                <a:sym typeface="Courier" charset="0"/>
              </a:rPr>
              <a:t>nil:NilClass</a:t>
            </a:r>
            <a:endParaRPr lang="en-US" sz="2000" dirty="0">
              <a:solidFill>
                <a:srgbClr val="FFFFFF"/>
              </a:solidFill>
              <a:latin typeface="Courier" charset="0"/>
              <a:ea typeface="ＭＳ Ｐゴシック" charset="0"/>
              <a:cs typeface="Courier" charset="0"/>
              <a:sym typeface="Courier" charset="0"/>
            </a:endParaRPr>
          </a:p>
        </p:txBody>
      </p:sp>
      <p:sp>
        <p:nvSpPr>
          <p:cNvPr id="662531" name="Rectangle 3"/>
          <p:cNvSpPr>
            <a:spLocks noGrp="1" noChangeArrowheads="1"/>
          </p:cNvSpPr>
          <p:nvPr>
            <p:ph type="title"/>
          </p:nvPr>
        </p:nvSpPr>
        <p:spPr>
          <a:ln/>
        </p:spPr>
        <p:txBody>
          <a:bodyPr/>
          <a:lstStyle/>
          <a:p>
            <a:r>
              <a:rPr lang="en-US"/>
              <a:t>Exercise: Re-run the Chef Client</a:t>
            </a:r>
          </a:p>
        </p:txBody>
      </p:sp>
      <p:sp>
        <p:nvSpPr>
          <p:cNvPr id="662532"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6430118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25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3" presetClass="entr" presetSubtype="32" fill="hold" grpId="0" nodeType="clickEffect">
                                  <p:stCondLst>
                                    <p:cond delay="0"/>
                                  </p:stCondLst>
                                  <p:iterate type="lt">
                                    <p:tmPct val="100000"/>
                                  </p:iterate>
                                  <p:childTnLst>
                                    <p:set>
                                      <p:cBhvr>
                                        <p:cTn id="10" dur="1" fill="hold">
                                          <p:stCondLst>
                                            <p:cond delay="0"/>
                                          </p:stCondLst>
                                        </p:cTn>
                                        <p:tgtEl>
                                          <p:spTgt spid="662532"/>
                                        </p:tgtEl>
                                        <p:attrNameLst>
                                          <p:attrName>style.visibility</p:attrName>
                                        </p:attrNameLst>
                                      </p:cBhvr>
                                      <p:to>
                                        <p:strVal val="visible"/>
                                      </p:to>
                                    </p:set>
                                    <p:anim calcmode="lin" valueType="num">
                                      <p:cBhvr>
                                        <p:cTn id="11" dur="75" fill="hold"/>
                                        <p:tgtEl>
                                          <p:spTgt spid="662532"/>
                                        </p:tgtEl>
                                        <p:attrNameLst>
                                          <p:attrName>ppt_w</p:attrName>
                                        </p:attrNameLst>
                                      </p:cBhvr>
                                      <p:tavLst>
                                        <p:tav tm="0">
                                          <p:val>
                                            <p:strVal val="4*#ppt_w"/>
                                          </p:val>
                                        </p:tav>
                                        <p:tav tm="100000">
                                          <p:val>
                                            <p:strVal val="#ppt_w"/>
                                          </p:val>
                                        </p:tav>
                                      </p:tavLst>
                                    </p:anim>
                                    <p:anim calcmode="lin" valueType="num">
                                      <p:cBhvr>
                                        <p:cTn id="12" dur="75" fill="hold"/>
                                        <p:tgtEl>
                                          <p:spTgt spid="6625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0" grpId="0" animBg="1" autoUpdateAnimBg="0"/>
      <p:bldP spid="662532" grpId="0" autoUpdateAnimBg="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1900" dirty="0"/>
              <a:t>  1:  This server is property of &lt;%= node["</a:t>
            </a:r>
            <a:r>
              <a:rPr lang="en-US" sz="1900" dirty="0" err="1"/>
              <a:t>motd</a:t>
            </a:r>
            <a:r>
              <a:rPr lang="en-US" sz="1900" dirty="0"/>
              <a:t>"]["company"] %&gt;</a:t>
            </a:r>
          </a:p>
          <a:p>
            <a:pPr marL="0" indent="0">
              <a:buNone/>
            </a:pPr>
            <a:r>
              <a:rPr lang="en-US" sz="1900" dirty="0"/>
              <a:t>  2: </a:t>
            </a:r>
            <a:r>
              <a:rPr lang="en-US" sz="1900" dirty="0" smtClean="0"/>
              <a:t>&gt;&gt;  </a:t>
            </a:r>
            <a:r>
              <a:rPr lang="en-US" sz="1900" dirty="0"/>
              <a:t>&lt;% if node["</a:t>
            </a:r>
            <a:r>
              <a:rPr lang="en-US" sz="1900" dirty="0" err="1"/>
              <a:t>pci</a:t>
            </a:r>
            <a:r>
              <a:rPr lang="en-US" sz="1900" dirty="0"/>
              <a:t>"]["</a:t>
            </a:r>
            <a:r>
              <a:rPr lang="en-US" sz="1900" dirty="0" err="1"/>
              <a:t>in_scope</a:t>
            </a:r>
            <a:r>
              <a:rPr lang="en-US" sz="1900" dirty="0"/>
              <a:t>"] -%&gt;</a:t>
            </a:r>
          </a:p>
          <a:p>
            <a:pPr marL="0" indent="0">
              <a:buNone/>
            </a:pPr>
            <a:r>
              <a:rPr lang="en-US" sz="1900" dirty="0"/>
              <a:t>  3:  This server is in-scope for PCI compliance</a:t>
            </a:r>
          </a:p>
          <a:p>
            <a:pPr marL="0" indent="0">
              <a:buNone/>
            </a:pPr>
            <a:r>
              <a:rPr lang="en-US" sz="1900" dirty="0"/>
              <a:t>  4:  &lt;% end -%</a:t>
            </a:r>
            <a:r>
              <a:rPr lang="en-US" sz="1900" dirty="0" smtClean="0"/>
              <a:t>&gt;</a:t>
            </a:r>
            <a:endParaRPr lang="en-US" sz="1900" dirty="0"/>
          </a:p>
          <a:p>
            <a:pPr marL="0" indent="0">
              <a:buNone/>
            </a:pP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287668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smtClean="0">
                <a:solidFill>
                  <a:srgbClr val="FFFFFF"/>
                </a:solidFill>
                <a:latin typeface="Courier" charset="0"/>
                <a:ea typeface="ＭＳ Ｐゴシック" charset="0"/>
                <a:cs typeface="Courier" charset="0"/>
                <a:sym typeface="Courier" charset="0"/>
              </a:rPr>
              <a:t>nil:NilClass</a:t>
            </a:r>
            <a:r>
              <a:rPr lang="en-US" sz="2400" dirty="0" smtClean="0">
                <a:solidFill>
                  <a:srgbClr val="FFFFFF"/>
                </a:solidFill>
                <a:latin typeface="Courier" charset="0"/>
                <a:ea typeface="ＭＳ Ｐゴシック" charset="0"/>
                <a:cs typeface="Courier" charset="0"/>
                <a:sym typeface="Courier" charset="0"/>
              </a:rPr>
              <a:t/>
            </a:r>
            <a:br>
              <a:rPr lang="en-US" sz="2400" dirty="0" smtClean="0">
                <a:solidFill>
                  <a:srgbClr val="FFFFFF"/>
                </a:solidFill>
                <a:latin typeface="Courier" charset="0"/>
                <a:ea typeface="ＭＳ Ｐゴシック" charset="0"/>
                <a:cs typeface="Courier" charset="0"/>
                <a:sym typeface="Courier" charset="0"/>
              </a:rPr>
            </a:br>
            <a:r>
              <a:rPr lang="en-US" sz="2400" dirty="0" smtClean="0">
                <a:solidFill>
                  <a:srgbClr val="FFFFFF"/>
                </a:solidFill>
                <a:latin typeface="Courier" charset="0"/>
                <a:ea typeface="ＭＳ Ｐゴシック" charset="0"/>
                <a:cs typeface="Courier" charset="0"/>
                <a:sym typeface="Courier" charset="0"/>
              </a:rPr>
              <a:t>Resource </a:t>
            </a:r>
            <a:r>
              <a:rPr lang="en-US" sz="2400" dirty="0">
                <a:solidFill>
                  <a:srgbClr val="FFFFFF"/>
                </a:solidFill>
                <a:latin typeface="Courier" charset="0"/>
                <a:ea typeface="ＭＳ Ｐゴシック" charset="0"/>
                <a:cs typeface="Courier" charset="0"/>
                <a:sym typeface="Courier" charset="0"/>
              </a:rPr>
              <a:t>Declaration:---------------------# In /var/chef/cache/cookbooks/</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/recipes/default.rb 10: template "/etc/</a:t>
            </a:r>
            <a:r>
              <a:rPr lang="en-US" sz="2400" dirty="0" err="1">
                <a:solidFill>
                  <a:srgbClr val="FFFFFF"/>
                </a:solidFill>
                <a:latin typeface="Courier" charset="0"/>
                <a:ea typeface="ＭＳ Ｐゴシック" charset="0"/>
                <a:cs typeface="Courier" charset="0"/>
                <a:sym typeface="Courier" charset="0"/>
              </a:rPr>
              <a:t>motd</a:t>
            </a:r>
            <a:r>
              <a:rPr lang="en-US" sz="2400" dirty="0">
                <a:solidFill>
                  <a:srgbClr val="FFFFFF"/>
                </a:solidFill>
                <a:latin typeface="Courier" charset="0"/>
                <a:ea typeface="ＭＳ Ｐゴシック" charset="0"/>
                <a:cs typeface="Courier" charset="0"/>
                <a:sym typeface="Courier" charset="0"/>
              </a:rPr>
              <a:t>" do 11:   source "</a:t>
            </a:r>
            <a:r>
              <a:rPr lang="en-US" sz="2400" dirty="0" err="1">
                <a:solidFill>
                  <a:srgbClr val="FFFFFF"/>
                </a:solidFill>
                <a:latin typeface="Courier" charset="0"/>
                <a:ea typeface="ＭＳ Ｐゴシック" charset="0"/>
                <a:cs typeface="Courier" charset="0"/>
                <a:sym typeface="Courier" charset="0"/>
              </a:rPr>
              <a:t>motd.erb</a:t>
            </a:r>
            <a:r>
              <a:rPr lang="en-US" sz="2400" dirty="0">
                <a:solidFill>
                  <a:srgbClr val="FFFFFF"/>
                </a:solidFill>
                <a:latin typeface="Courier" charset="0"/>
                <a:ea typeface="ＭＳ Ｐゴシック" charset="0"/>
                <a:cs typeface="Courier" charset="0"/>
                <a:sym typeface="Courier" charset="0"/>
              </a:rPr>
              <a:t>" 12:   mode "0644" 13: end</a:t>
            </a:r>
          </a:p>
        </p:txBody>
      </p:sp>
      <p:cxnSp>
        <p:nvCxnSpPr>
          <p:cNvPr id="5" name="Straight Arrow Connector 4"/>
          <p:cNvCxnSpPr/>
          <p:nvPr/>
        </p:nvCxnSpPr>
        <p:spPr bwMode="auto">
          <a:xfrm flipH="1">
            <a:off x="7976394" y="2895600"/>
            <a:ext cx="4648200" cy="3276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2605260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undefined method `[]' for </a:t>
            </a:r>
            <a:r>
              <a:rPr lang="en-US" sz="4100" dirty="0" err="1">
                <a:solidFill>
                  <a:schemeClr val="tx1"/>
                </a:solidFill>
                <a:latin typeface="Courier" charset="0"/>
                <a:ea typeface="ＭＳ Ｐゴシック" charset="0"/>
                <a:cs typeface="Courier" charset="0"/>
                <a:sym typeface="Courier" charset="0"/>
              </a:rPr>
              <a:t>nil:NilClass</a:t>
            </a:r>
            <a:endParaRPr lang="en-US" sz="4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60194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69DA0DBF-93FA-3349-B32E-D38769ACC996}" type="slidenum">
              <a:rPr lang="en-US"/>
              <a:pPr/>
              <a:t>286</a:t>
            </a:fld>
            <a:endParaRPr lang="en-US"/>
          </a:p>
        </p:txBody>
      </p:sp>
      <p:sp>
        <p:nvSpPr>
          <p:cNvPr id="6809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0962"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0963" name="Rectangle 3"/>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en-US" sz="2500" dirty="0">
                <a:solidFill>
                  <a:srgbClr val="A40800"/>
                </a:solidFill>
                <a:latin typeface="Arial"/>
                <a:ea typeface="ＭＳ Ｐゴシック" charset="0"/>
                <a:cs typeface="Courier" charset="0"/>
                <a:sym typeface="Courier" charset="0"/>
              </a:rPr>
              <a:t>'</a:t>
            </a:r>
            <a:r>
              <a:rPr lang="en-US" sz="2500" dirty="0" err="1" smtClean="0">
                <a:solidFill>
                  <a:srgbClr val="A40800"/>
                </a:solidFill>
                <a:latin typeface="Courier" charset="0"/>
                <a:ea typeface="ＭＳ Ｐゴシック" charset="0"/>
                <a:cs typeface="Courier" charset="0"/>
                <a:sym typeface="Courier" charset="0"/>
              </a:rPr>
              <a:t>README.md</a:t>
            </a:r>
            <a:r>
              <a:rPr lang="en-US" sz="2500" dirty="0" smtClean="0">
                <a:solidFill>
                  <a:srgbClr val="A40800"/>
                </a:solidFill>
                <a:latin typeface="Courier" charset="0"/>
                <a:ea typeface="ＭＳ Ｐゴシック" charset="0"/>
                <a:cs typeface="Courier" charset="0"/>
                <a:sym typeface="Courier" charset="0"/>
              </a:rPr>
              <a:t>'</a:t>
            </a:r>
            <a:r>
              <a:rPr lang="en-US" sz="2500" dirty="0" smtClean="0">
                <a:solidFill>
                  <a:schemeClr val="tx1"/>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p>
        </p:txBody>
      </p:sp>
      <p:sp>
        <p:nvSpPr>
          <p:cNvPr id="680964" name="Rectangle 4"/>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Tree>
    <p:extLst>
      <p:ext uri="{BB962C8B-B14F-4D97-AF65-F5344CB8AC3E}">
        <p14:creationId xmlns:p14="http://schemas.microsoft.com/office/powerpoint/2010/main" val="3132345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4294967295"/>
          </p:nvPr>
        </p:nvSpPr>
        <p:spPr>
          <a:xfrm>
            <a:off x="8001782" y="8826500"/>
            <a:ext cx="215921" cy="215900"/>
          </a:xfrm>
          <a:prstGeom prst="rect">
            <a:avLst/>
          </a:prstGeom>
        </p:spPr>
        <p:txBody>
          <a:bodyPr/>
          <a:lstStyle/>
          <a:p>
            <a:fld id="{9E551351-F4C9-D648-8A94-5FE7595EE9C3}" type="slidenum">
              <a:rPr lang="en-US"/>
              <a:pPr/>
              <a:t>287</a:t>
            </a:fld>
            <a:endParaRPr lang="en-US"/>
          </a:p>
        </p:txBody>
      </p:sp>
      <p:sp>
        <p:nvSpPr>
          <p:cNvPr id="681985" name="Rectangle 1"/>
          <p:cNvSpPr>
            <a:spLocks/>
          </p:cNvSpPr>
          <p:nvPr/>
        </p:nvSpPr>
        <p:spPr bwMode="auto">
          <a:xfrm>
            <a:off x="838282" y="2381250"/>
            <a:ext cx="14631829" cy="3073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500" dirty="0" smtClean="0">
                <a:solidFill>
                  <a:schemeClr val="tx1"/>
                </a:solidFill>
                <a:latin typeface="Courier" charset="0"/>
                <a:ea typeface="ＭＳ Ｐゴシック" charset="0"/>
                <a:cs typeface="Courier" charset="0"/>
                <a:sym typeface="Courier" charset="0"/>
              </a:rPr>
              <a:t>maintainer       </a:t>
            </a:r>
            <a:r>
              <a:rPr lang="en-US" sz="2500" dirty="0">
                <a:solidFill>
                  <a:srgbClr val="A40800"/>
                </a:solidFill>
                <a:latin typeface="Courier" charset="0"/>
                <a:ea typeface="ＭＳ Ｐゴシック" charset="0"/>
                <a:cs typeface="Courier" charset="0"/>
                <a:sym typeface="Courier" charset="0"/>
              </a:rPr>
              <a:t>"YOUR_COMPANY_NAME"</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maintainer_email</a:t>
            </a:r>
            <a:r>
              <a:rPr lang="en-US" sz="2500" dirty="0" smtClean="0">
                <a:solidFill>
                  <a:schemeClr val="tx1"/>
                </a:solidFill>
                <a:latin typeface="Courier" charset="0"/>
                <a:ea typeface="ＭＳ Ｐゴシック" charset="0"/>
                <a:cs typeface="Courier" charset="0"/>
                <a:sym typeface="Courier" charset="0"/>
              </a:rPr>
              <a:t> </a:t>
            </a:r>
            <a:r>
              <a:rPr lang="en-US" sz="2500" dirty="0">
                <a:solidFill>
                  <a:srgbClr val="A40800"/>
                </a:solidFill>
                <a:latin typeface="Courier" charset="0"/>
                <a:ea typeface="ＭＳ Ｐゴシック" charset="0"/>
                <a:cs typeface="Courier" charset="0"/>
                <a:sym typeface="Courier" charset="0"/>
              </a:rPr>
              <a:t>"</a:t>
            </a:r>
            <a:r>
              <a:rPr lang="en-US" sz="2500" dirty="0" smtClean="0">
                <a:solidFill>
                  <a:srgbClr val="A40800"/>
                </a:solidFill>
                <a:latin typeface="Courier" charset="0"/>
                <a:ea typeface="ＭＳ Ｐゴシック" charset="0"/>
                <a:cs typeface="Courier" charset="0"/>
                <a:sym typeface="Courier" charset="0"/>
              </a:rPr>
              <a:t>YOUR_EMAIL"</a:t>
            </a:r>
            <a:endParaRPr lang="en-US" sz="2500" dirty="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license          </a:t>
            </a:r>
            <a:r>
              <a:rPr lang="en-US" sz="2500" dirty="0">
                <a:solidFill>
                  <a:srgbClr val="A40800"/>
                </a:solidFill>
                <a:latin typeface="Courier" charset="0"/>
                <a:ea typeface="ＭＳ Ｐゴシック" charset="0"/>
                <a:cs typeface="Courier" charset="0"/>
                <a:sym typeface="Courier" charset="0"/>
              </a:rPr>
              <a:t>"All rights reserved"</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description      </a:t>
            </a:r>
            <a:r>
              <a:rPr lang="en-US" sz="2500" dirty="0">
                <a:solidFill>
                  <a:srgbClr val="A40800"/>
                </a:solidFill>
                <a:latin typeface="Courier" charset="0"/>
                <a:ea typeface="ＭＳ Ｐゴシック" charset="0"/>
                <a:cs typeface="Courier" charset="0"/>
                <a:sym typeface="Courier" charset="0"/>
              </a:rPr>
              <a:t>"Installs/Configures </a:t>
            </a:r>
            <a:r>
              <a:rPr lang="en-US" sz="2500" dirty="0" err="1">
                <a:solidFill>
                  <a:srgbClr val="A40800"/>
                </a:solidFill>
                <a:latin typeface="Courier" charset="0"/>
                <a:ea typeface="ＭＳ Ｐゴシック" charset="0"/>
                <a:cs typeface="Courier" charset="0"/>
                <a:sym typeface="Courier" charset="0"/>
              </a:rPr>
              <a:t>motd</a:t>
            </a:r>
            <a:r>
              <a:rPr lang="en-US" sz="2500" dirty="0">
                <a:solidFill>
                  <a:srgbClr val="A40800"/>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err="1" smtClean="0">
                <a:solidFill>
                  <a:schemeClr val="tx1"/>
                </a:solidFill>
                <a:latin typeface="Courier" charset="0"/>
                <a:ea typeface="ＭＳ Ｐゴシック" charset="0"/>
                <a:cs typeface="Courier" charset="0"/>
                <a:sym typeface="Courier" charset="0"/>
              </a:rPr>
              <a:t>long_description</a:t>
            </a:r>
            <a:r>
              <a:rPr lang="en-US" sz="2500" dirty="0" smtClean="0">
                <a:solidFill>
                  <a:schemeClr val="tx1"/>
                </a:solidFill>
                <a:latin typeface="Courier" charset="0"/>
                <a:ea typeface="ＭＳ Ｐゴシック" charset="0"/>
                <a:cs typeface="Courier" charset="0"/>
                <a:sym typeface="Courier" charset="0"/>
              </a:rPr>
              <a:t> </a:t>
            </a:r>
            <a:r>
              <a:rPr lang="en-US" sz="2500" dirty="0" err="1">
                <a:solidFill>
                  <a:srgbClr val="3F691E"/>
                </a:solidFill>
                <a:latin typeface="Courier" charset="0"/>
                <a:ea typeface="ＭＳ Ｐゴシック" charset="0"/>
                <a:cs typeface="Courier" charset="0"/>
                <a:sym typeface="Courier" charset="0"/>
              </a:rPr>
              <a:t>IO</a:t>
            </a:r>
            <a:r>
              <a:rPr lang="en-US" sz="2500" dirty="0" err="1">
                <a:solidFill>
                  <a:schemeClr val="tx1"/>
                </a:solidFill>
                <a:latin typeface="Courier" charset="0"/>
                <a:ea typeface="ＭＳ Ｐゴシック" charset="0"/>
                <a:cs typeface="Courier" charset="0"/>
                <a:sym typeface="Courier" charset="0"/>
              </a:rPr>
              <a:t>.read</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.join</a:t>
            </a:r>
            <a:r>
              <a:rPr lang="en-US" sz="2500" dirty="0">
                <a:solidFill>
                  <a:schemeClr val="tx1"/>
                </a:solidFill>
                <a:latin typeface="Courier" charset="0"/>
                <a:ea typeface="ＭＳ Ｐゴシック" charset="0"/>
                <a:cs typeface="Courier" charset="0"/>
                <a:sym typeface="Courier" charset="0"/>
              </a:rPr>
              <a:t>(</a:t>
            </a:r>
            <a:r>
              <a:rPr lang="en-US" sz="2500" dirty="0" err="1">
                <a:solidFill>
                  <a:srgbClr val="3F691E"/>
                </a:solidFill>
                <a:latin typeface="Courier" charset="0"/>
                <a:ea typeface="ＭＳ Ｐゴシック" charset="0"/>
                <a:cs typeface="Courier" charset="0"/>
                <a:sym typeface="Courier" charset="0"/>
              </a:rPr>
              <a:t>File</a:t>
            </a:r>
            <a:r>
              <a:rPr lang="en-US" sz="2500" dirty="0" err="1">
                <a:solidFill>
                  <a:schemeClr val="tx1"/>
                </a:solidFill>
                <a:latin typeface="Courier" charset="0"/>
                <a:ea typeface="ＭＳ Ｐゴシック" charset="0"/>
                <a:cs typeface="Courier" charset="0"/>
                <a:sym typeface="Courier" charset="0"/>
              </a:rPr>
              <a:t>.dirname</a:t>
            </a:r>
            <a:r>
              <a:rPr lang="en-US" sz="2500" dirty="0">
                <a:solidFill>
                  <a:schemeClr val="tx1"/>
                </a:solidFill>
                <a:latin typeface="Courier" charset="0"/>
                <a:ea typeface="ＭＳ Ｐゴシック" charset="0"/>
                <a:cs typeface="Courier" charset="0"/>
                <a:sym typeface="Courier" charset="0"/>
              </a:rPr>
              <a:t>(</a:t>
            </a:r>
            <a:r>
              <a:rPr lang="en-US" sz="2500" dirty="0">
                <a:solidFill>
                  <a:srgbClr val="A40800"/>
                </a:solidFill>
                <a:latin typeface="Courier" charset="0"/>
                <a:ea typeface="ＭＳ Ｐゴシック" charset="0"/>
                <a:cs typeface="Courier" charset="0"/>
                <a:sym typeface="Courier" charset="0"/>
              </a:rPr>
              <a:t>__FILE__</a:t>
            </a:r>
            <a:r>
              <a:rPr lang="en-US" sz="2500" dirty="0">
                <a:solidFill>
                  <a:schemeClr val="tx1"/>
                </a:solidFill>
                <a:latin typeface="Courier" charset="0"/>
                <a:ea typeface="ＭＳ Ｐゴシック" charset="0"/>
                <a:cs typeface="Courier" charset="0"/>
                <a:sym typeface="Courier" charset="0"/>
              </a:rPr>
              <a:t>), </a:t>
            </a:r>
            <a:r>
              <a:rPr lang="en-US" altLang="ja-JP" sz="2500" dirty="0" smtClean="0">
                <a:solidFill>
                  <a:srgbClr val="A40800"/>
                </a:solidFill>
                <a:latin typeface="Arial"/>
                <a:ea typeface="ＭＳ Ｐゴシック" charset="0"/>
                <a:cs typeface="Courier" charset="0"/>
                <a:sym typeface="Courier" charset="0"/>
              </a:rPr>
              <a:t>'</a:t>
            </a:r>
            <a:r>
              <a:rPr lang="en-US" sz="2500" dirty="0" err="1" smtClean="0">
                <a:solidFill>
                  <a:srgbClr val="A40800"/>
                </a:solidFill>
                <a:latin typeface="Courier" charset="0"/>
                <a:ea typeface="ＭＳ Ｐゴシック" charset="0"/>
                <a:cs typeface="Courier" charset="0"/>
                <a:sym typeface="Courier" charset="0"/>
              </a:rPr>
              <a:t>README.md</a:t>
            </a:r>
            <a:r>
              <a:rPr lang="en-US" altLang="ja-JP" sz="2500" dirty="0" smtClean="0">
                <a:solidFill>
                  <a:srgbClr val="A40800"/>
                </a:solidFill>
                <a:latin typeface="Arial"/>
                <a:ea typeface="ＭＳ Ｐゴシック" charset="0"/>
                <a:cs typeface="Courier" charset="0"/>
                <a:sym typeface="Courier" charset="0"/>
              </a:rPr>
              <a:t>'</a:t>
            </a:r>
            <a:r>
              <a:rPr lang="en-US" sz="2500" dirty="0" smtClean="0">
                <a:solidFill>
                  <a:schemeClr val="tx1"/>
                </a:solidFill>
                <a:latin typeface="Courier" charset="0"/>
                <a:ea typeface="ＭＳ Ｐゴシック" charset="0"/>
                <a:cs typeface="Courier" charset="0"/>
                <a:sym typeface="Courier" charset="0"/>
              </a:rPr>
              <a:t>)</a:t>
            </a:r>
            <a:r>
              <a:rPr lang="en-US" sz="2500" dirty="0">
                <a:solidFill>
                  <a:schemeClr val="tx1"/>
                </a:solidFill>
                <a:latin typeface="Courier" charset="0"/>
                <a:ea typeface="ＭＳ Ｐゴシック" charset="0"/>
                <a:cs typeface="Courier" charset="0"/>
                <a:sym typeface="Courier" charset="0"/>
              </a:rPr>
              <a:t>) version          </a:t>
            </a:r>
            <a:r>
              <a:rPr lang="en-US" sz="2500" dirty="0">
                <a:solidFill>
                  <a:srgbClr val="A40800"/>
                </a:solidFill>
                <a:latin typeface="Courier" charset="0"/>
                <a:ea typeface="ＭＳ Ｐゴシック" charset="0"/>
                <a:cs typeface="Courier" charset="0"/>
                <a:sym typeface="Courier" charset="0"/>
              </a:rPr>
              <a:t>"0.1.0"</a:t>
            </a:r>
            <a:r>
              <a:rPr lang="en-US" sz="2500" dirty="0">
                <a:solidFill>
                  <a:schemeClr val="tx1"/>
                </a:solidFill>
                <a:latin typeface="Courier" charset="0"/>
                <a:ea typeface="ＭＳ Ｐゴシック" charset="0"/>
                <a:cs typeface="Courier" charset="0"/>
                <a:sym typeface="Courier" charset="0"/>
              </a:rPr>
              <a:t> </a:t>
            </a:r>
            <a:endParaRPr lang="en-US" sz="2500" dirty="0" smtClean="0">
              <a:solidFill>
                <a:schemeClr val="tx1"/>
              </a:solidFill>
              <a:latin typeface="Courier" charset="0"/>
              <a:ea typeface="ＭＳ Ｐゴシック" charset="0"/>
              <a:cs typeface="Courier" charset="0"/>
              <a:sym typeface="Courier" charset="0"/>
            </a:endParaRPr>
          </a:p>
          <a:p>
            <a:pPr algn="l"/>
            <a:r>
              <a:rPr lang="en-US" sz="2500" dirty="0" smtClean="0">
                <a:solidFill>
                  <a:schemeClr val="tx1"/>
                </a:solidFill>
                <a:latin typeface="Courier" charset="0"/>
                <a:ea typeface="ＭＳ Ｐゴシック" charset="0"/>
                <a:cs typeface="Courier" charset="0"/>
                <a:sym typeface="Courier" charset="0"/>
              </a:rPr>
              <a:t>depends </a:t>
            </a:r>
            <a:r>
              <a:rPr lang="en-US" sz="2500" dirty="0">
                <a:solidFill>
                  <a:srgbClr val="A40800"/>
                </a:solidFill>
                <a:latin typeface="Courier" charset="0"/>
                <a:ea typeface="ＭＳ Ｐゴシック" charset="0"/>
                <a:cs typeface="Courier" charset="0"/>
                <a:sym typeface="Courier" charset="0"/>
              </a:rPr>
              <a:t>"</a:t>
            </a:r>
            <a:r>
              <a:rPr lang="en-US" sz="2500" dirty="0" err="1">
                <a:solidFill>
                  <a:srgbClr val="A40800"/>
                </a:solidFill>
                <a:latin typeface="Courier" charset="0"/>
                <a:ea typeface="ＭＳ Ｐゴシック" charset="0"/>
                <a:cs typeface="Courier" charset="0"/>
                <a:sym typeface="Courier" charset="0"/>
              </a:rPr>
              <a:t>pci</a:t>
            </a:r>
            <a:r>
              <a:rPr lang="en-US" sz="2500" dirty="0">
                <a:solidFill>
                  <a:srgbClr val="A40800"/>
                </a:solidFill>
                <a:latin typeface="Courier" charset="0"/>
                <a:ea typeface="ＭＳ Ｐゴシック" charset="0"/>
                <a:cs typeface="Courier" charset="0"/>
                <a:sym typeface="Courier" charset="0"/>
              </a:rPr>
              <a:t>"</a:t>
            </a:r>
          </a:p>
        </p:txBody>
      </p:sp>
      <p:sp>
        <p:nvSpPr>
          <p:cNvPr id="681986" name="Rectangle 2"/>
          <p:cNvSpPr>
            <a:spLocks noGrp="1" noChangeArrowheads="1"/>
          </p:cNvSpPr>
          <p:nvPr>
            <p:ph type="title"/>
          </p:nvPr>
        </p:nvSpPr>
        <p:spPr>
          <a:ln/>
        </p:spPr>
        <p:txBody>
          <a:bodyPr/>
          <a:lstStyle/>
          <a:p>
            <a:r>
              <a:rPr lang="en-US" sz="3500" dirty="0" smtClean="0"/>
              <a:t>Linux Exercise</a:t>
            </a:r>
            <a:r>
              <a:rPr lang="en-US" sz="3500" dirty="0"/>
              <a:t>: Add a dependency on the PCI cookbook to the MOTD cookbook</a:t>
            </a:r>
          </a:p>
        </p:txBody>
      </p:sp>
      <p:sp>
        <p:nvSpPr>
          <p:cNvPr id="681987" name="Rectangle 3"/>
          <p:cNvSpPr>
            <a:spLocks/>
          </p:cNvSpPr>
          <p:nvPr/>
        </p:nvSpPr>
        <p:spPr bwMode="auto">
          <a:xfrm>
            <a:off x="889794" y="4876800"/>
            <a:ext cx="2756169" cy="4318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1988" name="Rectangle 4"/>
          <p:cNvSpPr>
            <a:spLocks/>
          </p:cNvSpPr>
          <p:nvPr/>
        </p:nvSpPr>
        <p:spPr bwMode="auto">
          <a:xfrm>
            <a:off x="1118394" y="5562600"/>
            <a:ext cx="14352402" cy="23495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81989"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81990" name="Rectangle 6"/>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cookbooks/motd/metadata.rb</a:t>
            </a:r>
          </a:p>
        </p:txBody>
      </p:sp>
      <p:sp>
        <p:nvSpPr>
          <p:cNvPr id="681991" name="Rectangle 7"/>
          <p:cNvSpPr>
            <a:spLocks noGrp="1" noChangeArrowheads="1"/>
          </p:cNvSpPr>
          <p:nvPr>
            <p:ph type="body" idx="1"/>
          </p:nvPr>
        </p:nvSpPr>
        <p:spPr bwMode="auto">
          <a:xfrm>
            <a:off x="800178" y="6375400"/>
            <a:ext cx="14669933" cy="2679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0" bIns="45720" numCol="1" anchor="t" anchorCtr="0" compatLnSpc="1">
            <a:prstTxWarp prst="textNoShape">
              <a:avLst/>
            </a:prstTxWarp>
          </a:bodyPr>
          <a:lstStyle/>
          <a:p>
            <a:r>
              <a:rPr lang="en-US"/>
              <a:t>Cookbooks that depend on other cookbooks will cause the dependent cookbook to be downloaded to the client, and evaluated</a:t>
            </a:r>
          </a:p>
        </p:txBody>
      </p:sp>
    </p:spTree>
    <p:extLst>
      <p:ext uri="{BB962C8B-B14F-4D97-AF65-F5344CB8AC3E}">
        <p14:creationId xmlns:p14="http://schemas.microsoft.com/office/powerpoint/2010/main" val="3868451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73C7932A-8FAD-5442-926E-64E6ADC443FF}" type="slidenum">
              <a:rPr lang="en-US"/>
              <a:pPr/>
              <a:t>288</a:t>
            </a:fld>
            <a:endParaRPr lang="en-US"/>
          </a:p>
        </p:txBody>
      </p:sp>
      <p:sp>
        <p:nvSpPr>
          <p:cNvPr id="685058" name="Rectangle 2"/>
          <p:cNvSpPr>
            <a:spLocks noGrp="1" noChangeArrowheads="1"/>
          </p:cNvSpPr>
          <p:nvPr>
            <p:ph type="title"/>
          </p:nvPr>
        </p:nvSpPr>
        <p:spPr>
          <a:ln/>
        </p:spPr>
        <p:txBody>
          <a:bodyPr/>
          <a:lstStyle/>
          <a:p>
            <a:r>
              <a:rPr lang="en-US" sz="6400"/>
              <a:t>Exercise: Upload the motd cookbook</a:t>
            </a:r>
          </a:p>
        </p:txBody>
      </p:sp>
      <p:sp>
        <p:nvSpPr>
          <p:cNvPr id="685059" name="Rectangle 3"/>
          <p:cNvSpPr>
            <a:spLocks/>
          </p:cNvSpPr>
          <p:nvPr/>
        </p:nvSpPr>
        <p:spPr bwMode="auto">
          <a:xfrm>
            <a:off x="819230" y="3911600"/>
            <a:ext cx="14606427" cy="2260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a:solidFill>
                  <a:srgbClr val="FFFFFF"/>
                </a:solidFill>
                <a:latin typeface="Courier" charset="0"/>
                <a:ea typeface="ＭＳ Ｐゴシック" charset="0"/>
                <a:cs typeface="Courier" charset="0"/>
                <a:sym typeface="Courier" charset="0"/>
              </a:rPr>
              <a:t>motd</a:t>
            </a:r>
            <a:r>
              <a:rPr lang="en-US" sz="4800" dirty="0">
                <a:solidFill>
                  <a:srgbClr val="FFFFFF"/>
                </a:solidFill>
                <a:latin typeface="Courier" charset="0"/>
                <a:ea typeface="ＭＳ Ｐゴシック" charset="0"/>
                <a:cs typeface="Courier" charset="0"/>
                <a:sym typeface="Courier" charset="0"/>
              </a:rPr>
              <a:t>             [0.1.0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
        <p:nvSpPr>
          <p:cNvPr id="6" name="TextBox 5"/>
          <p:cNvSpPr txBox="1"/>
          <p:nvPr/>
        </p:nvSpPr>
        <p:spPr>
          <a:xfrm>
            <a:off x="737394" y="2057400"/>
            <a:ext cx="10893727" cy="1569660"/>
          </a:xfrm>
          <a:prstGeom prst="rect">
            <a:avLst/>
          </a:prstGeom>
          <a:noFill/>
        </p:spPr>
        <p:txBody>
          <a:bodyPr wrap="none" rtlCol="0">
            <a:spAutoFit/>
          </a:bodyPr>
          <a:lstStyle/>
          <a:p>
            <a:r>
              <a:rPr lang="en-US" sz="4800" dirty="0" smtClean="0"/>
              <a:t>Upload the MOTD cookbook, since you </a:t>
            </a:r>
            <a:br>
              <a:rPr lang="en-US" sz="4800" dirty="0" smtClean="0"/>
            </a:br>
            <a:r>
              <a:rPr lang="en-US" sz="4800" dirty="0" smtClean="0"/>
              <a:t>made changes to it</a:t>
            </a:r>
            <a:endParaRPr lang="en-US" sz="4800" dirty="0"/>
          </a:p>
        </p:txBody>
      </p:sp>
    </p:spTree>
    <p:extLst>
      <p:ext uri="{BB962C8B-B14F-4D97-AF65-F5344CB8AC3E}">
        <p14:creationId xmlns:p14="http://schemas.microsoft.com/office/powerpoint/2010/main" val="2507897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36E3EBB2-1BFC-9F44-A0FD-0A0FA956F29D}" type="slidenum">
              <a:rPr lang="en-US"/>
              <a:pPr/>
              <a:t>289</a:t>
            </a:fld>
            <a:endParaRPr lang="en-US"/>
          </a:p>
        </p:txBody>
      </p:sp>
      <p:sp>
        <p:nvSpPr>
          <p:cNvPr id="68608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686082" name="Rectangle 2"/>
          <p:cNvSpPr>
            <a:spLocks/>
          </p:cNvSpPr>
          <p:nvPr/>
        </p:nvSpPr>
        <p:spPr bwMode="auto">
          <a:xfrm>
            <a:off x="825581" y="3213100"/>
            <a:ext cx="14606427" cy="5575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3000" dirty="0">
                <a:solidFill>
                  <a:srgbClr val="FFFFFF"/>
                </a:solidFill>
                <a:latin typeface="Courier" charset="0"/>
                <a:ea typeface="ＭＳ Ｐゴシック" charset="0"/>
                <a:cs typeface="Courier" charset="0"/>
                <a:sym typeface="Courier" charset="0"/>
              </a:rPr>
              <a:t>Forking chef instance to converge...Starting Chef Client, version 11.8.2*** Chef 11.8.2 ***Chef-client </a:t>
            </a:r>
            <a:r>
              <a:rPr lang="en-US" sz="3000" dirty="0" err="1">
                <a:solidFill>
                  <a:srgbClr val="FFFFFF"/>
                </a:solidFill>
                <a:latin typeface="Courier" charset="0"/>
                <a:ea typeface="ＭＳ Ｐゴシック" charset="0"/>
                <a:cs typeface="Courier" charset="0"/>
                <a:sym typeface="Courier" charset="0"/>
              </a:rPr>
              <a:t>pid</a:t>
            </a:r>
            <a:r>
              <a:rPr lang="en-US" sz="3000" dirty="0">
                <a:solidFill>
                  <a:srgbClr val="FFFFFF"/>
                </a:solidFill>
                <a:latin typeface="Courier" charset="0"/>
                <a:ea typeface="ＭＳ Ｐゴシック" charset="0"/>
                <a:cs typeface="Courier" charset="0"/>
                <a:sym typeface="Courier" charset="0"/>
              </a:rPr>
              <a:t>: 15152Run List is [recipe[apache], recipe[</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]]Run List expands to [apache, </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]Starting Chef Run for </a:t>
            </a:r>
            <a:r>
              <a:rPr lang="en-US" sz="3000" dirty="0" err="1" smtClean="0">
                <a:solidFill>
                  <a:srgbClr val="FFFFFF"/>
                </a:solidFill>
                <a:latin typeface="Courier" charset="0"/>
                <a:ea typeface="ＭＳ Ｐゴシック" charset="0"/>
                <a:cs typeface="Courier" charset="0"/>
                <a:sym typeface="Courier" charset="0"/>
              </a:rPr>
              <a:t>linuxnode</a:t>
            </a:r>
            <a:r>
              <a:rPr lang="en-US" sz="3000" dirty="0" smtClean="0">
                <a:solidFill>
                  <a:srgbClr val="FFFFFF"/>
                </a:solidFill>
                <a:latin typeface="Courier" charset="0"/>
                <a:ea typeface="ＭＳ Ｐゴシック" charset="0"/>
                <a:cs typeface="Courier" charset="0"/>
                <a:sym typeface="Courier" charset="0"/>
              </a:rPr>
              <a:t>…    </a:t>
            </a:r>
            <a:r>
              <a:rPr lang="en-US" sz="3000" dirty="0">
                <a:solidFill>
                  <a:srgbClr val="FFFFFF"/>
                </a:solidFill>
                <a:latin typeface="Courier" charset="0"/>
                <a:ea typeface="ＭＳ Ｐゴシック" charset="0"/>
                <a:cs typeface="Courier" charset="0"/>
                <a:sym typeface="Courier" charset="0"/>
              </a:rPr>
              <a:t>- update content in file /etc/</a:t>
            </a:r>
            <a:r>
              <a:rPr lang="en-US" sz="3000" dirty="0" err="1">
                <a:solidFill>
                  <a:srgbClr val="FFFFFF"/>
                </a:solidFill>
                <a:latin typeface="Courier" charset="0"/>
                <a:ea typeface="ＭＳ Ｐゴシック" charset="0"/>
                <a:cs typeface="Courier" charset="0"/>
                <a:sym typeface="Courier" charset="0"/>
              </a:rPr>
              <a:t>motd</a:t>
            </a:r>
            <a:r>
              <a:rPr lang="en-US" sz="3000" dirty="0">
                <a:solidFill>
                  <a:srgbClr val="FFFFFF"/>
                </a:solidFill>
                <a:latin typeface="Courier" charset="0"/>
                <a:ea typeface="ＭＳ Ｐゴシック" charset="0"/>
                <a:cs typeface="Courier" charset="0"/>
                <a:sym typeface="Courier" charset="0"/>
              </a:rPr>
              <a:t> from e3b0c4 to 62ebb9        (new content is binary, diff output suppressed)    - restore </a:t>
            </a:r>
            <a:r>
              <a:rPr lang="en-US" sz="3000" dirty="0" err="1">
                <a:solidFill>
                  <a:srgbClr val="FFFFFF"/>
                </a:solidFill>
                <a:latin typeface="Courier" charset="0"/>
                <a:ea typeface="ＭＳ Ｐゴシック" charset="0"/>
                <a:cs typeface="Courier" charset="0"/>
                <a:sym typeface="Courier" charset="0"/>
              </a:rPr>
              <a:t>selinux</a:t>
            </a:r>
            <a:r>
              <a:rPr lang="en-US" sz="3000" dirty="0">
                <a:solidFill>
                  <a:srgbClr val="FFFFFF"/>
                </a:solidFill>
                <a:latin typeface="Courier" charset="0"/>
                <a:ea typeface="ＭＳ Ｐゴシック" charset="0"/>
                <a:cs typeface="Courier" charset="0"/>
                <a:sym typeface="Courier" charset="0"/>
              </a:rPr>
              <a:t> security </a:t>
            </a:r>
            <a:r>
              <a:rPr lang="en-US" sz="3000" dirty="0" err="1">
                <a:solidFill>
                  <a:srgbClr val="FFFFFF"/>
                </a:solidFill>
                <a:latin typeface="Courier" charset="0"/>
                <a:ea typeface="ＭＳ Ｐゴシック" charset="0"/>
                <a:cs typeface="Courier" charset="0"/>
                <a:sym typeface="Courier" charset="0"/>
              </a:rPr>
              <a:t>contextChef</a:t>
            </a:r>
            <a:r>
              <a:rPr lang="en-US" sz="3000" dirty="0">
                <a:solidFill>
                  <a:srgbClr val="FFFFFF"/>
                </a:solidFill>
                <a:latin typeface="Courier" charset="0"/>
                <a:ea typeface="ＭＳ Ｐゴシック" charset="0"/>
                <a:cs typeface="Courier" charset="0"/>
                <a:sym typeface="Courier" charset="0"/>
              </a:rPr>
              <a:t> Run complete in 6.81035877 </a:t>
            </a:r>
            <a:r>
              <a:rPr lang="en-US" sz="3000" dirty="0" err="1">
                <a:solidFill>
                  <a:srgbClr val="FFFFFF"/>
                </a:solidFill>
                <a:latin typeface="Courier" charset="0"/>
                <a:ea typeface="ＭＳ Ｐゴシック" charset="0"/>
                <a:cs typeface="Courier" charset="0"/>
                <a:sym typeface="Courier" charset="0"/>
              </a:rPr>
              <a:t>secondsRemoving</a:t>
            </a:r>
            <a:r>
              <a:rPr lang="en-US" sz="3000" dirty="0">
                <a:solidFill>
                  <a:srgbClr val="FFFFFF"/>
                </a:solidFill>
                <a:latin typeface="Courier" charset="0"/>
                <a:ea typeface="ＭＳ Ｐゴシック" charset="0"/>
                <a:cs typeface="Courier" charset="0"/>
                <a:sym typeface="Courier" charset="0"/>
              </a:rPr>
              <a:t> cookbooks/apache/files/default/index2.html from the cache; it is no longer needed by chef-</a:t>
            </a:r>
            <a:r>
              <a:rPr lang="en-US" sz="3000" dirty="0" err="1">
                <a:solidFill>
                  <a:srgbClr val="FFFFFF"/>
                </a:solidFill>
                <a:latin typeface="Courier" charset="0"/>
                <a:ea typeface="ＭＳ Ｐゴシック" charset="0"/>
                <a:cs typeface="Courier" charset="0"/>
                <a:sym typeface="Courier" charset="0"/>
              </a:rPr>
              <a:t>client.Running</a:t>
            </a:r>
            <a:r>
              <a:rPr lang="en-US" sz="3000" dirty="0">
                <a:solidFill>
                  <a:srgbClr val="FFFFFF"/>
                </a:solidFill>
                <a:latin typeface="Courier" charset="0"/>
                <a:ea typeface="ＭＳ Ｐゴシック" charset="0"/>
                <a:cs typeface="Courier" charset="0"/>
                <a:sym typeface="Courier" charset="0"/>
              </a:rPr>
              <a:t> report </a:t>
            </a:r>
            <a:r>
              <a:rPr lang="en-US" sz="3000" dirty="0" err="1">
                <a:solidFill>
                  <a:srgbClr val="FFFFFF"/>
                </a:solidFill>
                <a:latin typeface="Courier" charset="0"/>
                <a:ea typeface="ＭＳ Ｐゴシック" charset="0"/>
                <a:cs typeface="Courier" charset="0"/>
                <a:sym typeface="Courier" charset="0"/>
              </a:rPr>
              <a:t>handlersReport</a:t>
            </a:r>
            <a:r>
              <a:rPr lang="en-US" sz="3000" dirty="0">
                <a:solidFill>
                  <a:srgbClr val="FFFFFF"/>
                </a:solidFill>
                <a:latin typeface="Courier" charset="0"/>
                <a:ea typeface="ＭＳ Ｐゴシック" charset="0"/>
                <a:cs typeface="Courier" charset="0"/>
                <a:sym typeface="Courier" charset="0"/>
              </a:rPr>
              <a:t> handlers </a:t>
            </a:r>
            <a:r>
              <a:rPr lang="en-US" sz="3000" dirty="0" err="1">
                <a:solidFill>
                  <a:srgbClr val="FFFFFF"/>
                </a:solidFill>
                <a:latin typeface="Courier" charset="0"/>
                <a:ea typeface="ＭＳ Ｐゴシック" charset="0"/>
                <a:cs typeface="Courier" charset="0"/>
                <a:sym typeface="Courier" charset="0"/>
              </a:rPr>
              <a:t>completeChef</a:t>
            </a:r>
            <a:r>
              <a:rPr lang="en-US" sz="3000" dirty="0">
                <a:solidFill>
                  <a:srgbClr val="FFFFFF"/>
                </a:solidFill>
                <a:latin typeface="Courier" charset="0"/>
                <a:ea typeface="ＭＳ Ｐゴシック" charset="0"/>
                <a:cs typeface="Courier" charset="0"/>
                <a:sym typeface="Courier" charset="0"/>
              </a:rPr>
              <a:t> Client finished, 1 resources </a:t>
            </a:r>
            <a:r>
              <a:rPr lang="en-US" sz="3000" dirty="0" err="1">
                <a:solidFill>
                  <a:srgbClr val="FFFFFF"/>
                </a:solidFill>
                <a:latin typeface="Courier" charset="0"/>
                <a:ea typeface="ＭＳ Ｐゴシック" charset="0"/>
                <a:cs typeface="Courier" charset="0"/>
                <a:sym typeface="Courier" charset="0"/>
              </a:rPr>
              <a:t>updatedSending</a:t>
            </a:r>
            <a:r>
              <a:rPr lang="en-US" sz="3000" dirty="0">
                <a:solidFill>
                  <a:srgbClr val="FFFFFF"/>
                </a:solidFill>
                <a:latin typeface="Courier" charset="0"/>
                <a:ea typeface="ＭＳ Ｐゴシック" charset="0"/>
                <a:cs typeface="Courier" charset="0"/>
                <a:sym typeface="Courier" charset="0"/>
              </a:rPr>
              <a:t> resource update report (run-id: f923449e-cc7b-45f7-a9fb-ac1da3653557)</a:t>
            </a:r>
          </a:p>
        </p:txBody>
      </p:sp>
      <p:sp>
        <p:nvSpPr>
          <p:cNvPr id="686083" name="Rectangle 3"/>
          <p:cNvSpPr>
            <a:spLocks noGrp="1" noChangeArrowheads="1"/>
          </p:cNvSpPr>
          <p:nvPr>
            <p:ph type="title"/>
          </p:nvPr>
        </p:nvSpPr>
        <p:spPr>
          <a:ln/>
        </p:spPr>
        <p:txBody>
          <a:bodyPr/>
          <a:lstStyle/>
          <a:p>
            <a:r>
              <a:rPr lang="en-US"/>
              <a:t>Exercise: Re-run the Chef Client</a:t>
            </a:r>
          </a:p>
        </p:txBody>
      </p:sp>
      <p:sp>
        <p:nvSpPr>
          <p:cNvPr id="686084" name="Rectangle 4"/>
          <p:cNvSpPr>
            <a:spLocks/>
          </p:cNvSpPr>
          <p:nvPr/>
        </p:nvSpPr>
        <p:spPr bwMode="auto">
          <a:xfrm>
            <a:off x="1499394" y="358140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800" b="1" dirty="0">
                <a:solidFill>
                  <a:srgbClr val="558E28"/>
                </a:solidFill>
                <a:ea typeface="ＭＳ Ｐゴシック" charset="0"/>
                <a:cs typeface="Gill Sans" charset="0"/>
              </a:rPr>
              <a:t>WIN!</a:t>
            </a:r>
          </a:p>
        </p:txBody>
      </p:sp>
    </p:spTree>
    <p:extLst>
      <p:ext uri="{BB962C8B-B14F-4D97-AF65-F5344CB8AC3E}">
        <p14:creationId xmlns:p14="http://schemas.microsoft.com/office/powerpoint/2010/main" val="15816712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686084"/>
                                        </p:tgtEl>
                                        <p:attrNameLst>
                                          <p:attrName>style.visibility</p:attrName>
                                        </p:attrNameLst>
                                      </p:cBhvr>
                                      <p:to>
                                        <p:strVal val="visible"/>
                                      </p:to>
                                    </p:set>
                                    <p:anim calcmode="lin" valueType="num">
                                      <p:cBhvr>
                                        <p:cTn id="7" dur="75" fill="hold"/>
                                        <p:tgtEl>
                                          <p:spTgt spid="686084"/>
                                        </p:tgtEl>
                                        <p:attrNameLst>
                                          <p:attrName>ppt_w</p:attrName>
                                        </p:attrNameLst>
                                      </p:cBhvr>
                                      <p:tavLst>
                                        <p:tav tm="0">
                                          <p:val>
                                            <p:strVal val="4*#ppt_w"/>
                                          </p:val>
                                        </p:tav>
                                        <p:tav tm="100000">
                                          <p:val>
                                            <p:strVal val="#ppt_w"/>
                                          </p:val>
                                        </p:tav>
                                      </p:tavLst>
                                    </p:anim>
                                    <p:anim calcmode="lin" valueType="num">
                                      <p:cBhvr>
                                        <p:cTn id="8" dur="75" fill="hold"/>
                                        <p:tgtEl>
                                          <p:spTgt spid="68608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a:t>
            </a:r>
            <a:r>
              <a:rPr lang="en-US" dirty="0" smtClean="0"/>
              <a:t>language</a:t>
            </a:r>
          </a:p>
          <a:p>
            <a:pPr lvl="2"/>
            <a:r>
              <a:rPr lang="en-US" dirty="0" smtClean="0"/>
              <a:t>Chef is based on Ruby</a:t>
            </a:r>
          </a:p>
          <a:p>
            <a:pPr lvl="2"/>
            <a:r>
              <a:rPr lang="en-US" dirty="0" smtClean="0"/>
              <a:t>Ruby is easy to learn</a:t>
            </a:r>
          </a:p>
          <a:p>
            <a:pPr lvl="2"/>
            <a:r>
              <a:rPr lang="en-US" dirty="0" smtClean="0"/>
              <a:t>If/then + variables == </a:t>
            </a:r>
            <a:r>
              <a:rPr lang="en-US" dirty="0" smtClean="0"/>
              <a:t>you</a:t>
            </a:r>
            <a:r>
              <a:rPr lang="fr-FR" dirty="0"/>
              <a:t>'</a:t>
            </a:r>
            <a:r>
              <a:rPr lang="en-US" dirty="0" smtClean="0"/>
              <a:t>re </a:t>
            </a:r>
            <a:r>
              <a:rPr lang="en-US" dirty="0" smtClean="0"/>
              <a:t>good!</a:t>
            </a:r>
            <a:endParaRPr lang="en-US" dirty="0"/>
          </a:p>
          <a:p>
            <a:r>
              <a:rPr lang="en-US" dirty="0" smtClean="0"/>
              <a:t>The </a:t>
            </a:r>
            <a:r>
              <a:rPr lang="en-US" dirty="0"/>
              <a:t>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a:t>
            </a:r>
            <a:r>
              <a:rPr lang="en-US" dirty="0" smtClean="0"/>
              <a:t>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Rectangle 1"/>
          <p:cNvSpPr>
            <a:spLocks/>
          </p:cNvSpPr>
          <p:nvPr/>
        </p:nvSpPr>
        <p:spPr bwMode="auto">
          <a:xfrm>
            <a:off x="825581" y="5867400"/>
            <a:ext cx="14606427" cy="29718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000" dirty="0">
                <a:solidFill>
                  <a:srgbClr val="FFFFFF"/>
                </a:solidFill>
                <a:latin typeface="Courier" charset="0"/>
                <a:ea typeface="ＭＳ Ｐゴシック" charset="0"/>
                <a:cs typeface="Courier" charset="0"/>
                <a:sym typeface="Courier" charset="0"/>
              </a:rPr>
              <a:t>This server is property of </a:t>
            </a:r>
            <a:r>
              <a:rPr lang="en-US" sz="4000" dirty="0" smtClean="0">
                <a:solidFill>
                  <a:srgbClr val="FFFFFF"/>
                </a:solidFill>
                <a:latin typeface="Courier" charset="0"/>
                <a:ea typeface="ＭＳ Ｐゴシック" charset="0"/>
                <a:cs typeface="Courier" charset="0"/>
                <a:sym typeface="Courier" charset="0"/>
              </a:rPr>
              <a:t>Chef</a:t>
            </a:r>
          </a:p>
          <a:p>
            <a:pPr algn="l"/>
            <a:r>
              <a:rPr lang="en-US" sz="4000" dirty="0">
                <a:solidFill>
                  <a:srgbClr val="FFFFFF"/>
                </a:solidFill>
                <a:latin typeface="Courier" charset="0"/>
                <a:ea typeface="ＭＳ Ｐゴシック" charset="0"/>
                <a:cs typeface="Courier" charset="0"/>
                <a:sym typeface="Courier" charset="0"/>
              </a:rPr>
              <a:t> </a:t>
            </a:r>
            <a:r>
              <a:rPr lang="en-US" sz="4000" dirty="0" smtClean="0">
                <a:solidFill>
                  <a:srgbClr val="FFFFFF"/>
                </a:solidFill>
                <a:latin typeface="Courier" charset="0"/>
                <a:ea typeface="ＭＳ Ｐゴシック" charset="0"/>
                <a:cs typeface="Courier" charset="0"/>
                <a:sym typeface="Courier" charset="0"/>
              </a:rPr>
              <a:t> This </a:t>
            </a:r>
            <a:r>
              <a:rPr lang="en-US" sz="4000" dirty="0">
                <a:solidFill>
                  <a:srgbClr val="FFFFFF"/>
                </a:solidFill>
                <a:latin typeface="Courier" charset="0"/>
                <a:ea typeface="ＭＳ Ｐゴシック" charset="0"/>
                <a:cs typeface="Courier" charset="0"/>
                <a:sym typeface="Courier" charset="0"/>
              </a:rPr>
              <a:t>server is in-scope for PCI compliance</a:t>
            </a:r>
          </a:p>
        </p:txBody>
      </p:sp>
      <p:sp>
        <p:nvSpPr>
          <p:cNvPr id="688130" name="Rectangle 2"/>
          <p:cNvSpPr>
            <a:spLocks/>
          </p:cNvSpPr>
          <p:nvPr/>
        </p:nvSpPr>
        <p:spPr bwMode="auto">
          <a:xfrm>
            <a:off x="800178" y="43434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cat /etc/</a:t>
            </a:r>
            <a:r>
              <a:rPr lang="en-US" sz="4800" dirty="0" err="1">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
        <p:nvSpPr>
          <p:cNvPr id="688131" name="Rectangle 3"/>
          <p:cNvSpPr>
            <a:spLocks noGrp="1" noChangeArrowheads="1"/>
          </p:cNvSpPr>
          <p:nvPr>
            <p:ph type="title"/>
          </p:nvPr>
        </p:nvSpPr>
        <p:spPr>
          <a:ln/>
        </p:spPr>
        <p:txBody>
          <a:bodyPr/>
          <a:lstStyle/>
          <a:p>
            <a:r>
              <a:rPr lang="en-US"/>
              <a:t>Exercise: Check your work</a:t>
            </a:r>
          </a:p>
        </p:txBody>
      </p:sp>
      <p:sp>
        <p:nvSpPr>
          <p:cNvPr id="5" name="Rectangle 2"/>
          <p:cNvSpPr>
            <a:spLocks/>
          </p:cNvSpPr>
          <p:nvPr/>
        </p:nvSpPr>
        <p:spPr bwMode="auto">
          <a:xfrm>
            <a:off x="786762" y="29718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rn</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chef-client</a:t>
            </a:r>
            <a:endParaRPr lang="en-US" sz="4800" dirty="0">
              <a:solidFill>
                <a:srgbClr val="FFFFFF"/>
              </a:solidFill>
              <a:latin typeface="Courier" charset="0"/>
              <a:ea typeface="ＭＳ Ｐゴシック" charset="0"/>
              <a:cs typeface="Courier" charset="0"/>
              <a:sym typeface="Courier" charset="0"/>
            </a:endParaRPr>
          </a:p>
        </p:txBody>
      </p:sp>
      <p:sp>
        <p:nvSpPr>
          <p:cNvPr id="6" name="Rectangle 2"/>
          <p:cNvSpPr>
            <a:spLocks/>
          </p:cNvSpPr>
          <p:nvPr/>
        </p:nvSpPr>
        <p:spPr bwMode="auto">
          <a:xfrm>
            <a:off x="813594" y="1600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b="1" dirty="0" err="1" smtClean="0">
                <a:solidFill>
                  <a:srgbClr val="FFFFFF"/>
                </a:solidFill>
                <a:latin typeface="Courier" charset="0"/>
                <a:ea typeface="ＭＳ Ｐゴシック" charset="0"/>
                <a:cs typeface="Courier" charset="0"/>
                <a:sym typeface="Courier" charset="0"/>
              </a:rPr>
              <a:t>ws</a:t>
            </a:r>
            <a:r>
              <a:rPr lang="en-US" sz="4800" b="1" dirty="0" smtClean="0">
                <a:solidFill>
                  <a:srgbClr val="FFFFFF"/>
                </a:solidFill>
                <a:latin typeface="Courier" charset="0"/>
                <a:ea typeface="ＭＳ Ｐゴシック" charset="0"/>
                <a:cs typeface="Courier" charset="0"/>
                <a:sym typeface="Courier" charset="0"/>
              </a:rPr>
              <a:t>&gt; </a:t>
            </a:r>
            <a:r>
              <a:rPr lang="en-US" sz="4800" dirty="0" smtClean="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motd</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7243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knife </a:t>
            </a:r>
            <a:r>
              <a:rPr lang="en-US" sz="4800" dirty="0" smtClean="0">
                <a:solidFill>
                  <a:srgbClr val="FFFFFF"/>
                </a:solidFill>
                <a:latin typeface="Courier" charset="0"/>
                <a:ea typeface="ＭＳ Ｐゴシック" charset="0"/>
                <a:cs typeface="Courier" charset="0"/>
                <a:sym typeface="Courier" charset="0"/>
              </a:rPr>
              <a:t>node show &lt;</a:t>
            </a:r>
            <a:r>
              <a:rPr lang="en-US" sz="4800" i="1" dirty="0" err="1" smtClean="0">
                <a:solidFill>
                  <a:srgbClr val="FFFFFF"/>
                </a:solidFill>
                <a:latin typeface="Courier" charset="0"/>
                <a:ea typeface="ＭＳ Ｐゴシック" charset="0"/>
                <a:cs typeface="Courier" charset="0"/>
                <a:sym typeface="Courier" charset="0"/>
              </a:rPr>
              <a:t>nodename</a:t>
            </a:r>
            <a:r>
              <a:rPr lang="en-US" sz="4800" smtClean="0">
                <a:solidFill>
                  <a:srgbClr val="FFFFFF"/>
                </a:solidFill>
                <a:latin typeface="Courier" charset="0"/>
                <a:ea typeface="ＭＳ Ｐゴシック" charset="0"/>
                <a:cs typeface="Courier" charset="0"/>
                <a:sym typeface="Courier" charset="0"/>
              </a:rPr>
              <a:t>&gt; -</a:t>
            </a:r>
            <a:r>
              <a:rPr lang="en-US" sz="4800" dirty="0">
                <a:solidFill>
                  <a:srgbClr val="FFFFFF"/>
                </a:solidFill>
                <a:latin typeface="Courier" charset="0"/>
                <a:ea typeface="ＭＳ Ｐゴシック" charset="0"/>
                <a:cs typeface="Courier" charset="0"/>
                <a:sym typeface="Courier" charset="0"/>
              </a:rPr>
              <a:t>a </a:t>
            </a:r>
            <a:r>
              <a:rPr lang="en-US" sz="4800" dirty="0" err="1">
                <a:solidFill>
                  <a:srgbClr val="FFFFFF"/>
                </a:solidFill>
                <a:latin typeface="Courier" charset="0"/>
                <a:ea typeface="ＭＳ Ｐゴシック" charset="0"/>
                <a:cs typeface="Courier" charset="0"/>
                <a:sym typeface="Courier" charset="0"/>
              </a:rPr>
              <a:t>pci</a:t>
            </a:r>
            <a:endParaRPr lang="en-US" sz="4800" dirty="0">
              <a:solidFill>
                <a:srgbClr val="FFFFFF"/>
              </a:solidFill>
              <a:latin typeface="Courier" charset="0"/>
              <a:ea typeface="ＭＳ Ｐゴシック" charset="0"/>
              <a:cs typeface="Courier" charset="0"/>
              <a:sym typeface="Courier" charset="0"/>
            </a:endParaRPr>
          </a:p>
        </p:txBody>
      </p:sp>
      <p:sp>
        <p:nvSpPr>
          <p:cNvPr id="689154" name="Rectangle 2"/>
          <p:cNvSpPr>
            <a:spLocks noGrp="1" noChangeArrowheads="1"/>
          </p:cNvSpPr>
          <p:nvPr>
            <p:ph type="title"/>
          </p:nvPr>
        </p:nvSpPr>
        <p:spPr>
          <a:ln/>
        </p:spPr>
        <p:txBody>
          <a:bodyPr/>
          <a:lstStyle/>
          <a:p>
            <a:r>
              <a:rPr lang="en-US" sz="5300" dirty="0"/>
              <a:t>Exercise: Show your test </a:t>
            </a:r>
            <a:r>
              <a:rPr lang="en-US" sz="5300" dirty="0" smtClean="0"/>
              <a:t>node</a:t>
            </a:r>
            <a:r>
              <a:rPr lang="en-US" sz="5300" dirty="0">
                <a:latin typeface="Arial"/>
              </a:rPr>
              <a:t>'</a:t>
            </a:r>
            <a:r>
              <a:rPr lang="en-US" sz="5300" dirty="0" smtClean="0"/>
              <a:t>s </a:t>
            </a:r>
            <a:r>
              <a:rPr lang="en-US" sz="5300" dirty="0" err="1"/>
              <a:t>pci</a:t>
            </a:r>
            <a:r>
              <a:rPr lang="en-US" sz="5300" dirty="0"/>
              <a:t> attribute</a:t>
            </a:r>
          </a:p>
        </p:txBody>
      </p:sp>
      <p:sp>
        <p:nvSpPr>
          <p:cNvPr id="689155" name="Rectangle 3"/>
          <p:cNvSpPr>
            <a:spLocks/>
          </p:cNvSpPr>
          <p:nvPr/>
        </p:nvSpPr>
        <p:spPr bwMode="auto">
          <a:xfrm>
            <a:off x="825581" y="3657600"/>
            <a:ext cx="14606427" cy="51816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lstStyle/>
          <a:p>
            <a:pPr algn="l"/>
            <a:endParaRPr lang="en-US" sz="4800" dirty="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1 items </a:t>
            </a:r>
            <a:r>
              <a:rPr lang="en-US" sz="4800" dirty="0" smtClean="0">
                <a:solidFill>
                  <a:srgbClr val="FFFFFF"/>
                </a:solidFill>
                <a:latin typeface="Courier" charset="0"/>
                <a:ea typeface="ＭＳ Ｐゴシック" charset="0"/>
                <a:cs typeface="Courier" charset="0"/>
                <a:sym typeface="Courier" charset="0"/>
              </a:rPr>
              <a:t>found</a:t>
            </a:r>
          </a:p>
          <a:p>
            <a:pPr algn="l"/>
            <a:r>
              <a:rPr lang="en-US" sz="4800" dirty="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linuxnode</a:t>
            </a:r>
            <a:r>
              <a:rPr lang="en-US" sz="4800" dirty="0" smtClean="0">
                <a:solidFill>
                  <a:srgbClr val="FFFFFF"/>
                </a:solidFill>
                <a:latin typeface="Courier" charset="0"/>
                <a:ea typeface="ＭＳ Ｐゴシック" charset="0"/>
                <a:cs typeface="Courier" charset="0"/>
                <a:sym typeface="Courier" charset="0"/>
              </a:rPr>
              <a:t>:  </a:t>
            </a: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pci</a:t>
            </a:r>
            <a:r>
              <a:rPr lang="en-US" sz="4800" dirty="0">
                <a:solidFill>
                  <a:srgbClr val="FFFFFF"/>
                </a:solidFill>
                <a:latin typeface="Courier" charset="0"/>
                <a:ea typeface="ＭＳ Ｐゴシック" charset="0"/>
                <a:cs typeface="Courier" charset="0"/>
                <a:sym typeface="Courier" charset="0"/>
              </a:rPr>
              <a:t>:    </a:t>
            </a:r>
            <a:endParaRPr lang="en-US" sz="4800" dirty="0" smtClean="0">
              <a:solidFill>
                <a:srgbClr val="FFFFFF"/>
              </a:solidFill>
              <a:latin typeface="Courier" charset="0"/>
              <a:ea typeface="ＭＳ Ｐゴシック" charset="0"/>
              <a:cs typeface="Courier" charset="0"/>
              <a:sym typeface="Courier" charset="0"/>
            </a:endParaRPr>
          </a:p>
          <a:p>
            <a:pPr algn="l"/>
            <a:r>
              <a:rPr lang="en-US" sz="4800" dirty="0">
                <a:solidFill>
                  <a:srgbClr val="FFFFFF"/>
                </a:solidFill>
                <a:latin typeface="Courier" charset="0"/>
                <a:ea typeface="ＭＳ Ｐゴシック" charset="0"/>
                <a:cs typeface="Courier" charset="0"/>
                <a:sym typeface="Courier" charset="0"/>
              </a:rPr>
              <a:t>	</a:t>
            </a:r>
            <a:r>
              <a:rPr lang="en-US" sz="4800" dirty="0" smtClean="0">
                <a:solidFill>
                  <a:srgbClr val="FFFFFF"/>
                </a:solidFill>
                <a:latin typeface="Courier" charset="0"/>
                <a:ea typeface="ＭＳ Ｐゴシック" charset="0"/>
                <a:cs typeface="Courier" charset="0"/>
                <a:sym typeface="Courier" charset="0"/>
              </a:rPr>
              <a:t>		</a:t>
            </a:r>
            <a:r>
              <a:rPr lang="en-US" sz="4800" dirty="0" err="1" smtClean="0">
                <a:solidFill>
                  <a:srgbClr val="FFFFFF"/>
                </a:solidFill>
                <a:latin typeface="Courier" charset="0"/>
                <a:ea typeface="ＭＳ Ｐゴシック" charset="0"/>
                <a:cs typeface="Courier" charset="0"/>
                <a:sym typeface="Courier" charset="0"/>
              </a:rPr>
              <a:t>in_scope</a:t>
            </a:r>
            <a:r>
              <a:rPr lang="en-US" sz="4800" dirty="0">
                <a:solidFill>
                  <a:srgbClr val="FFFFFF"/>
                </a:solidFill>
                <a:latin typeface="Courier" charset="0"/>
                <a:ea typeface="ＭＳ Ｐゴシック" charset="0"/>
                <a:cs typeface="Courier" charset="0"/>
                <a:sym typeface="Courier" charset="0"/>
              </a:rPr>
              <a:t>: true</a:t>
            </a:r>
          </a:p>
          <a:p>
            <a:pPr algn="l"/>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83706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3700"/>
              <a:t>Cookbook Attributes are applied for all downloaded cookbooks!</a:t>
            </a:r>
          </a:p>
        </p:txBody>
      </p:sp>
      <p:sp>
        <p:nvSpPr>
          <p:cNvPr id="684034" name="Rectangle 2"/>
          <p:cNvSpPr>
            <a:spLocks noGrp="1" noChangeArrowheads="1"/>
          </p:cNvSpPr>
          <p:nvPr>
            <p:ph type="body" idx="1"/>
          </p:nvPr>
        </p:nvSpPr>
        <p:spPr>
          <a:ln/>
        </p:spPr>
        <p:txBody>
          <a:bodyPr/>
          <a:lstStyle/>
          <a:p>
            <a:r>
              <a:rPr lang="en-US" dirty="0"/>
              <a:t>Cookbooks downloaded as dependencies will have their attribute files </a:t>
            </a:r>
            <a:r>
              <a:rPr lang="en-US" dirty="0" smtClean="0"/>
              <a:t>evaluated, even </a:t>
            </a:r>
            <a:r>
              <a:rPr lang="en-US" dirty="0"/>
              <a:t>if there is no recipe from the cookbook in the run-</a:t>
            </a:r>
            <a:r>
              <a:rPr lang="en-US" dirty="0" smtClean="0"/>
              <a:t>list</a:t>
            </a:r>
          </a:p>
          <a:p>
            <a:r>
              <a:rPr lang="en-US" dirty="0" smtClean="0"/>
              <a:t>If you are including a recipe from another cookbook, you must add a 'depends' to </a:t>
            </a:r>
            <a:r>
              <a:rPr lang="en-US" dirty="0" err="1" smtClean="0"/>
              <a:t>metadata.rb</a:t>
            </a:r>
            <a:endParaRPr lang="en-US" dirty="0" smtClean="0"/>
          </a:p>
          <a:p>
            <a:pPr lvl="3"/>
            <a:r>
              <a:rPr lang="en-US" dirty="0" err="1" smtClean="0"/>
              <a:t>include_recipe</a:t>
            </a:r>
            <a:r>
              <a:rPr lang="en-US" dirty="0" smtClean="0"/>
              <a:t> is discussed later in the course.</a:t>
            </a:r>
          </a:p>
        </p:txBody>
      </p:sp>
    </p:spTree>
    <p:extLst>
      <p:ext uri="{BB962C8B-B14F-4D97-AF65-F5344CB8AC3E}">
        <p14:creationId xmlns:p14="http://schemas.microsoft.com/office/powerpoint/2010/main" val="1840554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xfrm>
            <a:off x="786761" y="177800"/>
            <a:ext cx="14657233" cy="1117600"/>
          </a:xfrm>
          <a:ln/>
        </p:spPr>
        <p:txBody>
          <a:bodyPr/>
          <a:lstStyle/>
          <a:p>
            <a:r>
              <a:rPr lang="en-US" sz="4800" dirty="0"/>
              <a:t>Exercise: </a:t>
            </a:r>
            <a:r>
              <a:rPr lang="en-US" sz="4800" dirty="0" smtClean="0"/>
              <a:t>Change </a:t>
            </a:r>
            <a:r>
              <a:rPr lang="en-US" sz="4800" dirty="0"/>
              <a:t>attribute to false</a:t>
            </a:r>
          </a:p>
        </p:txBody>
      </p:sp>
      <p:sp>
        <p:nvSpPr>
          <p:cNvPr id="684034" name="Rectangle 2"/>
          <p:cNvSpPr>
            <a:spLocks noGrp="1" noChangeArrowheads="1"/>
          </p:cNvSpPr>
          <p:nvPr>
            <p:ph type="body" idx="1"/>
          </p:nvPr>
        </p:nvSpPr>
        <p:spPr>
          <a:xfrm>
            <a:off x="280194" y="4038600"/>
            <a:ext cx="15773400" cy="4572000"/>
          </a:xfrm>
          <a:ln/>
        </p:spPr>
        <p:txBody>
          <a:bodyPr/>
          <a:lstStyle/>
          <a:p>
            <a:pPr marL="914400" indent="-914400">
              <a:buFont typeface="+mj-lt"/>
              <a:buAutoNum type="arabicPeriod"/>
            </a:pPr>
            <a:r>
              <a:rPr lang="en-US" dirty="0" smtClean="0"/>
              <a:t>Change the attribute to </a:t>
            </a:r>
            <a:r>
              <a:rPr lang="en-US" b="1" dirty="0" smtClean="0"/>
              <a:t>false </a:t>
            </a:r>
            <a:r>
              <a:rPr lang="en-US" dirty="0" smtClean="0"/>
              <a:t>and</a:t>
            </a:r>
            <a:r>
              <a:rPr lang="en-US" b="1" dirty="0" smtClean="0"/>
              <a:t> </a:t>
            </a:r>
            <a:r>
              <a:rPr lang="en-US" dirty="0"/>
              <a:t>u</a:t>
            </a:r>
            <a:r>
              <a:rPr lang="en-US" dirty="0" smtClean="0"/>
              <a:t>pload the cookbook</a:t>
            </a:r>
            <a:endParaRPr lang="en-US" dirty="0"/>
          </a:p>
          <a:p>
            <a:pPr marL="914400" indent="-914400">
              <a:buFont typeface="+mj-lt"/>
              <a:buAutoNum type="arabicPeriod"/>
            </a:pPr>
            <a:r>
              <a:rPr lang="en-US" dirty="0" smtClean="0"/>
              <a:t>Make sure </a:t>
            </a:r>
            <a:r>
              <a:rPr lang="en-US" b="1" dirty="0" err="1" smtClean="0"/>
              <a:t>log_level</a:t>
            </a:r>
            <a:r>
              <a:rPr lang="en-US" b="1" dirty="0" smtClean="0"/>
              <a:t> is set to :info </a:t>
            </a:r>
            <a:r>
              <a:rPr lang="en-US" smtClean="0"/>
              <a:t>(in </a:t>
            </a:r>
            <a:r>
              <a:rPr lang="en-US" dirty="0"/>
              <a:t>/etc/chef/</a:t>
            </a:r>
            <a:r>
              <a:rPr lang="en-US" dirty="0" err="1"/>
              <a:t>client.rb</a:t>
            </a:r>
            <a:r>
              <a:rPr lang="en-US" dirty="0"/>
              <a:t>)</a:t>
            </a:r>
            <a:endParaRPr lang="en-US" dirty="0" smtClean="0"/>
          </a:p>
          <a:p>
            <a:pPr marL="914400" indent="-914400">
              <a:buFont typeface="+mj-lt"/>
              <a:buAutoNum type="arabicPeriod"/>
            </a:pPr>
            <a:r>
              <a:rPr lang="en-US" dirty="0" smtClean="0"/>
              <a:t>converge the node</a:t>
            </a:r>
          </a:p>
          <a:p>
            <a:pPr marL="914400" indent="-914400">
              <a:buFont typeface="+mj-lt"/>
              <a:buAutoNum type="arabicPeriod"/>
            </a:pPr>
            <a:r>
              <a:rPr lang="en-US" dirty="0" smtClean="0"/>
              <a:t>See the changes in the </a:t>
            </a:r>
            <a:r>
              <a:rPr lang="en-US" b="1" dirty="0" smtClean="0"/>
              <a:t>/etc/</a:t>
            </a:r>
            <a:r>
              <a:rPr lang="en-US" b="1" dirty="0" err="1" smtClean="0"/>
              <a:t>motd</a:t>
            </a:r>
            <a:r>
              <a:rPr lang="en-US" dirty="0" smtClean="0"/>
              <a:t> file</a:t>
            </a:r>
          </a:p>
          <a:p>
            <a:pPr marL="914400" indent="-914400">
              <a:buFont typeface="+mj-lt"/>
              <a:buAutoNum type="arabicPeriod"/>
            </a:pPr>
            <a:r>
              <a:rPr lang="en-US" dirty="0" smtClean="0"/>
              <a:t>Show the </a:t>
            </a:r>
            <a:r>
              <a:rPr lang="en-US" dirty="0" err="1" smtClean="0"/>
              <a:t>pci.in_scope</a:t>
            </a:r>
            <a:r>
              <a:rPr lang="en-US" dirty="0" smtClean="0"/>
              <a:t> attribute from the command line</a:t>
            </a:r>
          </a:p>
          <a:p>
            <a:endParaRPr lang="en-US" dirty="0" smtClean="0"/>
          </a:p>
        </p:txBody>
      </p:sp>
      <p:sp>
        <p:nvSpPr>
          <p:cNvPr id="5" name="Rectangle 1"/>
          <p:cNvSpPr>
            <a:spLocks/>
          </p:cNvSpPr>
          <p:nvPr/>
        </p:nvSpPr>
        <p:spPr bwMode="auto">
          <a:xfrm>
            <a:off x="356394" y="2457450"/>
            <a:ext cx="14631829"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default[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pci</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a:t>
            </a:r>
            <a:r>
              <a:rPr lang="en-US" sz="4100" dirty="0">
                <a:solidFill>
                  <a:srgbClr val="C4413D"/>
                </a:solidFill>
                <a:latin typeface="Courier" charset="0"/>
                <a:ea typeface="ＭＳ Ｐゴシック" charset="0"/>
                <a:cs typeface="Courier" charset="0"/>
                <a:sym typeface="Courier" charset="0"/>
              </a:rPr>
              <a:t>"</a:t>
            </a:r>
            <a:r>
              <a:rPr lang="en-US" sz="4100" dirty="0" err="1">
                <a:solidFill>
                  <a:srgbClr val="C4413D"/>
                </a:solidFill>
                <a:latin typeface="Courier" charset="0"/>
                <a:ea typeface="ＭＳ Ｐゴシック" charset="0"/>
                <a:cs typeface="Courier" charset="0"/>
                <a:sym typeface="Courier" charset="0"/>
              </a:rPr>
              <a:t>in_scope</a:t>
            </a:r>
            <a:r>
              <a:rPr lang="en-US" sz="4100" dirty="0">
                <a:solidFill>
                  <a:srgbClr val="C4413D"/>
                </a:solidFill>
                <a:latin typeface="Courier" charset="0"/>
                <a:ea typeface="ＭＳ Ｐゴシック" charset="0"/>
                <a:cs typeface="Courier" charset="0"/>
                <a:sym typeface="Courier" charset="0"/>
              </a:rPr>
              <a:t>"</a:t>
            </a:r>
            <a:r>
              <a:rPr lang="en-US" sz="4100" dirty="0">
                <a:solidFill>
                  <a:schemeClr val="tx1"/>
                </a:solidFill>
                <a:latin typeface="Courier" charset="0"/>
                <a:ea typeface="ＭＳ Ｐゴシック" charset="0"/>
                <a:cs typeface="Courier" charset="0"/>
                <a:sym typeface="Courier" charset="0"/>
              </a:rPr>
              <a:t>] = </a:t>
            </a:r>
            <a:r>
              <a:rPr lang="en-US" sz="4100" dirty="0">
                <a:solidFill>
                  <a:srgbClr val="C4413D"/>
                </a:solidFill>
                <a:latin typeface="Courier" charset="0"/>
                <a:ea typeface="ＭＳ Ｐゴシック" charset="0"/>
                <a:cs typeface="Courier" charset="0"/>
                <a:sym typeface="Courier" charset="0"/>
              </a:rPr>
              <a:t>false</a:t>
            </a:r>
          </a:p>
        </p:txBody>
      </p:sp>
      <p:sp>
        <p:nvSpPr>
          <p:cNvPr id="6" name="Rectangle 2"/>
          <p:cNvSpPr>
            <a:spLocks/>
          </p:cNvSpPr>
          <p:nvPr/>
        </p:nvSpPr>
        <p:spPr bwMode="auto">
          <a:xfrm>
            <a:off x="1357446" y="1701800"/>
            <a:ext cx="1340074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dirty="0">
                <a:solidFill>
                  <a:schemeClr val="tx1"/>
                </a:solidFill>
                <a:latin typeface="Courier" charset="0"/>
                <a:ea typeface="ＭＳ Ｐゴシック" charset="0"/>
                <a:cs typeface="Courier" charset="0"/>
                <a:sym typeface="Courier" charset="0"/>
              </a:rPr>
              <a:t>OPEN IN EDITOR</a:t>
            </a:r>
            <a:r>
              <a:rPr lang="en-US" b="1" dirty="0" smtClean="0">
                <a:solidFill>
                  <a:schemeClr val="tx1"/>
                </a:solidFill>
                <a:latin typeface="Courier" charset="0"/>
                <a:ea typeface="ＭＳ Ｐゴシック" charset="0"/>
                <a:cs typeface="Courier" charset="0"/>
                <a:sym typeface="Courier" charset="0"/>
              </a:rPr>
              <a:t>: </a:t>
            </a:r>
            <a:r>
              <a:rPr lang="en-US" dirty="0">
                <a:latin typeface="Courier" charset="0"/>
                <a:ea typeface="ＭＳ Ｐゴシック" charset="0"/>
                <a:cs typeface="Courier" charset="0"/>
                <a:sym typeface="Courier" charset="0"/>
              </a:rPr>
              <a:t>cookbooks/</a:t>
            </a:r>
            <a:r>
              <a:rPr lang="en-US" dirty="0" err="1">
                <a:latin typeface="Courier" charset="0"/>
                <a:ea typeface="ＭＳ Ｐゴシック" charset="0"/>
                <a:cs typeface="Courier" charset="0"/>
                <a:sym typeface="Courier" charset="0"/>
              </a:rPr>
              <a:t>pci</a:t>
            </a:r>
            <a:r>
              <a:rPr lang="en-US" dirty="0">
                <a:latin typeface="Courier" charset="0"/>
                <a:ea typeface="ＭＳ Ｐゴシック" charset="0"/>
                <a:cs typeface="Courier" charset="0"/>
                <a:sym typeface="Courier" charset="0"/>
              </a:rPr>
              <a:t>/attributes/default.rb</a:t>
            </a:r>
          </a:p>
          <a:p>
            <a:pPr algn="l"/>
            <a:endParaRPr lang="en-US" b="1"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448735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ChangeArrowheads="1"/>
          </p:cNvSpPr>
          <p:nvPr>
            <p:ph type="title"/>
          </p:nvPr>
        </p:nvSpPr>
        <p:spPr>
          <a:ln/>
        </p:spPr>
        <p:txBody>
          <a:bodyPr/>
          <a:lstStyle/>
          <a:p>
            <a:r>
              <a:rPr lang="en-US" sz="4400" dirty="0" smtClean="0"/>
              <a:t>Exercise: Find the /etc/</a:t>
            </a:r>
            <a:r>
              <a:rPr lang="en-US" sz="4400" dirty="0" err="1" smtClean="0"/>
              <a:t>motd</a:t>
            </a:r>
            <a:r>
              <a:rPr lang="en-US" sz="4400" dirty="0" smtClean="0"/>
              <a:t> backup</a:t>
            </a:r>
            <a:endParaRPr lang="en-US" sz="4400" dirty="0"/>
          </a:p>
        </p:txBody>
      </p:sp>
      <p:sp>
        <p:nvSpPr>
          <p:cNvPr id="684034" name="Rectangle 2"/>
          <p:cNvSpPr>
            <a:spLocks noGrp="1" noChangeArrowheads="1"/>
          </p:cNvSpPr>
          <p:nvPr>
            <p:ph type="body" idx="1"/>
          </p:nvPr>
        </p:nvSpPr>
        <p:spPr>
          <a:ln/>
        </p:spPr>
        <p:txBody>
          <a:bodyPr/>
          <a:lstStyle/>
          <a:p>
            <a:r>
              <a:rPr lang="en-US" dirty="0" smtClean="0"/>
              <a:t>Look at your chef-client run output</a:t>
            </a:r>
          </a:p>
          <a:p>
            <a:r>
              <a:rPr lang="en-US" dirty="0" smtClean="0"/>
              <a:t>In the log output, find the location where chef-client placed the </a:t>
            </a:r>
            <a:r>
              <a:rPr lang="en-US" b="1" dirty="0" smtClean="0"/>
              <a:t>/etc/</a:t>
            </a:r>
            <a:r>
              <a:rPr lang="en-US" b="1" dirty="0" err="1" smtClean="0"/>
              <a:t>motd</a:t>
            </a:r>
            <a:r>
              <a:rPr lang="en-US" b="1" dirty="0" smtClean="0"/>
              <a:t> </a:t>
            </a:r>
            <a:r>
              <a:rPr lang="en-US" dirty="0" smtClean="0"/>
              <a:t>backup</a:t>
            </a:r>
          </a:p>
          <a:p>
            <a:r>
              <a:rPr lang="en-US" dirty="0" smtClean="0"/>
              <a:t>View the backup file</a:t>
            </a:r>
          </a:p>
        </p:txBody>
      </p:sp>
    </p:spTree>
    <p:extLst>
      <p:ext uri="{BB962C8B-B14F-4D97-AF65-F5344CB8AC3E}">
        <p14:creationId xmlns:p14="http://schemas.microsoft.com/office/powerpoint/2010/main" val="677639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smtClean="0">
                <a:latin typeface="Courier"/>
                <a:cs typeface="Courier"/>
              </a:rPr>
              <a:t>Package (Linux)</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782894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Attributes, Templates, and Cookbook Dependencies</a:t>
            </a:r>
            <a:endParaRPr lang="en-US" dirty="0">
              <a:sym typeface="Arial Bold" charset="0"/>
            </a:endParaRPr>
          </a:p>
        </p:txBody>
      </p:sp>
      <p:sp>
        <p:nvSpPr>
          <p:cNvPr id="3" name="TextBox 2"/>
          <p:cNvSpPr txBox="1"/>
          <p:nvPr/>
        </p:nvSpPr>
        <p:spPr>
          <a:xfrm>
            <a:off x="889794" y="4953000"/>
            <a:ext cx="5891356" cy="523220"/>
          </a:xfrm>
          <a:prstGeom prst="rect">
            <a:avLst/>
          </a:prstGeom>
          <a:noFill/>
        </p:spPr>
        <p:txBody>
          <a:bodyPr wrap="none" rtlCol="0">
            <a:spAutoFit/>
          </a:bodyPr>
          <a:lstStyle/>
          <a:p>
            <a:pPr>
              <a:defRPr/>
            </a:pPr>
            <a:r>
              <a:rPr lang="en-US" dirty="0">
                <a:solidFill>
                  <a:schemeClr val="bg1"/>
                </a:solidFill>
                <a:sym typeface="Arial Bold" charset="0"/>
              </a:rPr>
              <a:t>Writing a </a:t>
            </a:r>
            <a:r>
              <a:rPr lang="en-US" dirty="0" smtClean="0">
                <a:solidFill>
                  <a:schemeClr val="bg1"/>
                </a:solidFill>
                <a:sym typeface="Arial Bold" charset="0"/>
              </a:rPr>
              <a:t>Windows </a:t>
            </a:r>
            <a:r>
              <a:rPr lang="en-US" dirty="0" smtClean="0">
                <a:solidFill>
                  <a:schemeClr val="bg1"/>
                </a:solidFill>
              </a:rPr>
              <a:t>Hosts </a:t>
            </a:r>
            <a:r>
              <a:rPr lang="en-US" dirty="0">
                <a:solidFill>
                  <a:schemeClr val="bg1"/>
                </a:solidFill>
                <a:sym typeface="Arial Bold" charset="0"/>
              </a:rPr>
              <a:t>Cookbook</a:t>
            </a:r>
            <a:endParaRPr lang="en-US" dirty="0">
              <a:solidFill>
                <a:schemeClr val="bg1"/>
              </a:solidFill>
              <a:sym typeface="Arial" charset="0"/>
            </a:endParaRPr>
          </a:p>
        </p:txBody>
      </p:sp>
    </p:spTree>
    <p:extLst>
      <p:ext uri="{BB962C8B-B14F-4D97-AF65-F5344CB8AC3E}">
        <p14:creationId xmlns:p14="http://schemas.microsoft.com/office/powerpoint/2010/main" val="4159626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noGrp="1" noChangeArrowheads="1"/>
          </p:cNvSpPr>
          <p:nvPr>
            <p:ph type="title"/>
          </p:nvPr>
        </p:nvSpPr>
        <p:spPr>
          <a:ln/>
        </p:spPr>
        <p:txBody>
          <a:bodyPr/>
          <a:lstStyle/>
          <a:p>
            <a:r>
              <a:rPr lang="en-US"/>
              <a:t>Lesson Objectives</a:t>
            </a:r>
          </a:p>
        </p:txBody>
      </p:sp>
      <p:sp>
        <p:nvSpPr>
          <p:cNvPr id="617474"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Use </a:t>
            </a:r>
            <a:r>
              <a:rPr lang="en-US" dirty="0"/>
              <a:t>ERB Templates in Chef</a:t>
            </a:r>
          </a:p>
          <a:p>
            <a:pPr lvl="1"/>
            <a:r>
              <a:rPr lang="en-US" dirty="0" smtClean="0"/>
              <a:t>Specify </a:t>
            </a:r>
            <a:r>
              <a:rPr lang="en-US" dirty="0"/>
              <a:t>cookbook dependencies</a:t>
            </a:r>
          </a:p>
          <a:p>
            <a:pPr lvl="1"/>
            <a:r>
              <a:rPr lang="en-US" dirty="0"/>
              <a:t>Perform the cookbook </a:t>
            </a:r>
            <a:r>
              <a:rPr lang="en-US" dirty="0" smtClean="0"/>
              <a:t>creation</a:t>
            </a:r>
            <a:r>
              <a:rPr lang="en-US" dirty="0"/>
              <a:t>, upload, and test loop</a:t>
            </a:r>
          </a:p>
        </p:txBody>
      </p:sp>
    </p:spTree>
    <p:extLst>
      <p:ext uri="{BB962C8B-B14F-4D97-AF65-F5344CB8AC3E}">
        <p14:creationId xmlns:p14="http://schemas.microsoft.com/office/powerpoint/2010/main" val="3084171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To comply with local regulations, we need to block access from our Windows servers located in the country of </a:t>
            </a:r>
            <a:r>
              <a:rPr lang="en-US" dirty="0" err="1" smtClean="0"/>
              <a:t>Fitzmandia</a:t>
            </a:r>
            <a:r>
              <a:rPr lang="en-US" dirty="0" smtClean="0"/>
              <a:t> to the New York Times website.</a:t>
            </a:r>
          </a:p>
          <a:p>
            <a:pPr eaLnBrk="1" hangingPunct="1"/>
            <a:endParaRPr lang="en-US" sz="2400" b="1" dirty="0" smtClean="0"/>
          </a:p>
          <a:p>
            <a:pPr eaLnBrk="1" hangingPunct="1"/>
            <a:r>
              <a:rPr lang="en-US" b="1" dirty="0" smtClean="0"/>
              <a:t>How: </a:t>
            </a:r>
            <a:r>
              <a:rPr lang="en-US" dirty="0" smtClean="0"/>
              <a:t>We will use the Windows hosts file to set the New York Times IP address to 0.0.0.0.</a:t>
            </a:r>
          </a:p>
          <a:p>
            <a:pPr eaLnBrk="1" hangingPunct="1"/>
            <a:endParaRPr lang="en-US" sz="2400"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Windows server.</a:t>
            </a:r>
          </a:p>
        </p:txBody>
      </p:sp>
    </p:spTree>
    <p:extLst>
      <p:ext uri="{BB962C8B-B14F-4D97-AF65-F5344CB8AC3E}">
        <p14:creationId xmlns:p14="http://schemas.microsoft.com/office/powerpoint/2010/main" val="595966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a:t>
            </a:r>
            <a:r>
              <a:rPr lang="en-US" dirty="0" smtClean="0"/>
              <a:t>do not have </a:t>
            </a:r>
            <a:r>
              <a:rPr lang="en-US" dirty="0"/>
              <a:t>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2494702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dirty="0" smtClean="0"/>
              <a:t>Chef Fundamentals</a:t>
            </a:r>
            <a:endParaRPr lang="en-US" dirty="0"/>
          </a:p>
        </p:txBody>
      </p:sp>
      <p:sp>
        <p:nvSpPr>
          <p:cNvPr id="40962" name="Rectangle 2"/>
          <p:cNvSpPr>
            <a:spLocks noGrp="1" noChangeArrowheads="1"/>
          </p:cNvSpPr>
          <p:nvPr>
            <p:ph type="body" idx="1"/>
          </p:nvPr>
        </p:nvSpPr>
        <p:spPr>
          <a:ln/>
        </p:spPr>
        <p:txBody>
          <a:bodyPr/>
          <a:lstStyle/>
          <a:p>
            <a:r>
              <a:rPr lang="en-US" dirty="0" smtClean="0"/>
              <a:t>Class Start </a:t>
            </a:r>
            <a:r>
              <a:rPr lang="en-US" dirty="0" smtClean="0"/>
              <a:t>Time:</a:t>
            </a:r>
          </a:p>
          <a:p>
            <a:r>
              <a:rPr lang="en-US" dirty="0" smtClean="0"/>
              <a:t>We'll take a break about once an hour</a:t>
            </a:r>
          </a:p>
          <a:p>
            <a:r>
              <a:rPr lang="en-US" dirty="0" smtClean="0"/>
              <a:t>We'll </a:t>
            </a:r>
            <a:r>
              <a:rPr lang="en-US" dirty="0"/>
              <a:t>break for </a:t>
            </a:r>
            <a:r>
              <a:rPr lang="en-US" dirty="0" smtClean="0"/>
              <a:t>lunch</a:t>
            </a:r>
            <a:r>
              <a:rPr lang="en-US" dirty="0" smtClean="0"/>
              <a:t>:</a:t>
            </a:r>
            <a:endParaRPr lang="en-US" dirty="0" smtClean="0"/>
          </a:p>
          <a:p>
            <a:r>
              <a:rPr lang="en-US" dirty="0" smtClean="0"/>
              <a:t>Class End Time</a:t>
            </a:r>
            <a:r>
              <a:rPr lang="en-US" dirty="0" smtClean="0"/>
              <a:t>:</a:t>
            </a:r>
            <a:endParaRPr lang="en-US" b="1" dirty="0" smtClean="0"/>
          </a:p>
        </p:txBody>
      </p:sp>
    </p:spTree>
    <p:extLst>
      <p:ext uri="{BB962C8B-B14F-4D97-AF65-F5344CB8AC3E}">
        <p14:creationId xmlns:p14="http://schemas.microsoft.com/office/powerpoint/2010/main" val="869511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Chef Overview – The Call Flow</a:t>
            </a:r>
            <a:endParaRPr lang="en-US" dirty="0"/>
          </a:p>
        </p:txBody>
      </p:sp>
    </p:spTree>
    <p:extLst>
      <p:ext uri="{BB962C8B-B14F-4D97-AF65-F5344CB8AC3E}">
        <p14:creationId xmlns:p14="http://schemas.microsoft.com/office/powerpoint/2010/main" val="4068527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4273457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813594" y="177800"/>
            <a:ext cx="14630400" cy="1117600"/>
          </a:xfrm>
        </p:spPr>
        <p:txBody>
          <a:bodyPr/>
          <a:lstStyle/>
          <a:p>
            <a:pPr>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cookbook named </a:t>
            </a:r>
            <a:r>
              <a:rPr lang="en-US" sz="4800" dirty="0" smtClean="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
        <p:nvSpPr>
          <p:cNvPr id="5" name="TextBox 4"/>
          <p:cNvSpPr txBox="1"/>
          <p:nvPr/>
        </p:nvSpPr>
        <p:spPr>
          <a:xfrm>
            <a:off x="737394" y="2133600"/>
            <a:ext cx="12058409" cy="830997"/>
          </a:xfrm>
          <a:prstGeom prst="rect">
            <a:avLst/>
          </a:prstGeom>
          <a:noFill/>
        </p:spPr>
        <p:txBody>
          <a:bodyPr wrap="none" rtlCol="0">
            <a:spAutoFit/>
          </a:bodyPr>
          <a:lstStyle/>
          <a:p>
            <a:r>
              <a:rPr lang="en-US" sz="4800" dirty="0" smtClean="0"/>
              <a:t>Create a new cookbook named 'datacenter'</a:t>
            </a:r>
            <a:endParaRPr lang="en-US" sz="4800" dirty="0"/>
          </a:p>
        </p:txBody>
      </p:sp>
    </p:spTree>
    <p:extLst>
      <p:ext uri="{BB962C8B-B14F-4D97-AF65-F5344CB8AC3E}">
        <p14:creationId xmlns:p14="http://schemas.microsoft.com/office/powerpoint/2010/main" val="1774759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280194" y="2457450"/>
            <a:ext cx="1562100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Fitzmandia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a:xfrm>
            <a:off x="800273" y="152400"/>
            <a:ext cx="14657233" cy="1117600"/>
          </a:xfrm>
        </p:spPr>
        <p:txBody>
          <a:bodyPr/>
          <a:lstStyle/>
          <a:p>
            <a:pPr eaLnBrk="1" hangingPunct="1">
              <a:defRPr/>
            </a:pPr>
            <a:r>
              <a:rPr lang="en-US" sz="4400" dirty="0" smtClean="0">
                <a:sym typeface="Arial Bold" charset="0"/>
              </a:rPr>
              <a:t>Windows Exercise: Create </a:t>
            </a:r>
            <a:r>
              <a:rPr lang="en-US" sz="4400" dirty="0">
                <a:sym typeface="Arial Bold" charset="0"/>
              </a:rPr>
              <a:t>a default.rb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a:spcBef>
                <a:spcPts val="1100"/>
              </a:spcBef>
            </a:pPr>
            <a:r>
              <a:rPr lang="en-US" sz="4000" dirty="0" smtClean="0"/>
              <a:t>The </a:t>
            </a:r>
            <a:r>
              <a:rPr lang="en-US" sz="4000" dirty="0" smtClean="0"/>
              <a:t>'datacenter</a:t>
            </a:r>
            <a:r>
              <a:rPr lang="en-US" sz="4000" dirty="0" smtClean="0"/>
              <a:t>'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1854545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a:t>
            </a:r>
            <a:r>
              <a:rPr lang="en-US" sz="5400" dirty="0" smtClean="0"/>
              <a:t>s E</a:t>
            </a:r>
            <a:r>
              <a:rPr lang="en-US" sz="5400" dirty="0" smtClean="0">
                <a:sym typeface="Arial Bold" charset="0"/>
              </a:rPr>
              <a:t>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Upload </a:t>
            </a:r>
            <a:r>
              <a:rPr lang="en-US" sz="5400" dirty="0">
                <a:sym typeface="Arial Bold" charset="0"/>
              </a:rPr>
              <a:t>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133600"/>
            <a:ext cx="9047970" cy="830997"/>
          </a:xfrm>
          <a:prstGeom prst="rect">
            <a:avLst/>
          </a:prstGeom>
          <a:noFill/>
        </p:spPr>
        <p:txBody>
          <a:bodyPr wrap="none" rtlCol="0">
            <a:spAutoFit/>
          </a:bodyPr>
          <a:lstStyle/>
          <a:p>
            <a:r>
              <a:rPr lang="en-US" sz="4800" dirty="0" smtClean="0"/>
              <a:t>Upload the </a:t>
            </a:r>
            <a:r>
              <a:rPr lang="en-US" sz="4800" smtClean="0"/>
              <a:t>datacenter cookbook</a:t>
            </a:r>
            <a:endParaRPr lang="en-US" sz="4800" dirty="0"/>
          </a:p>
        </p:txBody>
      </p:sp>
    </p:spTree>
    <p:extLst>
      <p:ext uri="{BB962C8B-B14F-4D97-AF65-F5344CB8AC3E}">
        <p14:creationId xmlns:p14="http://schemas.microsoft.com/office/powerpoint/2010/main" val="130276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Windows 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6" name="TextBox 5"/>
          <p:cNvSpPr txBox="1"/>
          <p:nvPr/>
        </p:nvSpPr>
        <p:spPr>
          <a:xfrm>
            <a:off x="737394" y="2057400"/>
            <a:ext cx="11114942" cy="830997"/>
          </a:xfrm>
          <a:prstGeom prst="rect">
            <a:avLst/>
          </a:prstGeom>
          <a:noFill/>
        </p:spPr>
        <p:txBody>
          <a:bodyPr wrap="none" rtlCol="0">
            <a:spAutoFit/>
          </a:bodyPr>
          <a:lstStyle/>
          <a:p>
            <a:r>
              <a:rPr lang="en-US" sz="4800" dirty="0" smtClean="0"/>
              <a:t>Create the new cookbook named 'hosts'</a:t>
            </a:r>
            <a:endParaRPr lang="en-US" sz="4800" dirty="0"/>
          </a:p>
        </p:txBody>
      </p:sp>
    </p:spTree>
    <p:extLst>
      <p:ext uri="{BB962C8B-B14F-4D97-AF65-F5344CB8AC3E}">
        <p14:creationId xmlns:p14="http://schemas.microsoft.com/office/powerpoint/2010/main" val="843589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a:t>
            </a:r>
            <a:r>
              <a:rPr lang="en-US" sz="4100" dirty="0" smtClean="0">
                <a:solidFill>
                  <a:srgbClr val="0091CE"/>
                </a:solidFill>
                <a:latin typeface="Courier"/>
                <a:ea typeface="Courier"/>
                <a:cs typeface="Courier"/>
                <a:sym typeface="Courier"/>
              </a:rPr>
              <a:t>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330200"/>
            <a:ext cx="14782800" cy="1117600"/>
          </a:xfrm>
        </p:spPr>
        <p:txBody>
          <a:bodyPr/>
          <a:lstStyle/>
          <a:p>
            <a:pPr eaLnBrk="1" hangingPunct="1">
              <a:defRPr/>
            </a:pPr>
            <a:r>
              <a:rPr lang="en-US" sz="5400" dirty="0" smtClean="0">
                <a:sym typeface="Arial Bold" charset="0"/>
              </a:rPr>
              <a:t>Windows Exercise</a:t>
            </a:r>
            <a:r>
              <a:rPr lang="en-US" sz="5400" dirty="0">
                <a:sym typeface="Arial Bold" charset="0"/>
              </a:rPr>
              <a:t>: </a:t>
            </a:r>
            <a:r>
              <a:rPr lang="en-US" sz="5400" dirty="0" smtClean="0">
                <a:sym typeface="Arial Bold" charset="0"/>
              </a:rPr>
              <a:t/>
            </a:r>
            <a:br>
              <a:rPr lang="en-US" sz="5400" dirty="0" smtClean="0">
                <a:sym typeface="Arial Bold" charset="0"/>
              </a:rPr>
            </a:br>
            <a:r>
              <a:rPr lang="en-US" sz="5400" dirty="0" smtClean="0">
                <a:sym typeface="Arial Bold" charset="0"/>
              </a:rPr>
              <a:t>Open </a:t>
            </a:r>
            <a:r>
              <a:rPr lang="en-US" sz="5400" dirty="0">
                <a:sym typeface="Arial Bold" charset="0"/>
              </a:rPr>
              <a:t>the default recipe in your editor</a:t>
            </a:r>
          </a:p>
        </p:txBody>
      </p:sp>
    </p:spTree>
    <p:extLst>
      <p:ext uri="{BB962C8B-B14F-4D97-AF65-F5344CB8AC3E}">
        <p14:creationId xmlns:p14="http://schemas.microsoft.com/office/powerpoint/2010/main" val="36967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2891DF55-6F72-BF4E-8972-DE252BB23645}" type="slidenum">
              <a:rPr lang="en-US"/>
              <a:pPr/>
              <a:t>306</a:t>
            </a:fld>
            <a:endParaRPr lang="en-US"/>
          </a:p>
        </p:txBody>
      </p:sp>
      <p:sp>
        <p:nvSpPr>
          <p:cNvPr id="629761" name="Rectangle 1"/>
          <p:cNvSpPr>
            <a:spLocks noGrp="1" noChangeArrowheads="1"/>
          </p:cNvSpPr>
          <p:nvPr>
            <p:ph type="title"/>
          </p:nvPr>
        </p:nvSpPr>
        <p:spPr>
          <a:ln/>
        </p:spPr>
        <p:txBody>
          <a:bodyPr/>
          <a:lstStyle/>
          <a:p>
            <a:r>
              <a:rPr lang="en-US"/>
              <a:t>What resource should we use?</a:t>
            </a:r>
          </a:p>
        </p:txBody>
      </p:sp>
      <p:sp>
        <p:nvSpPr>
          <p:cNvPr id="629762" name="Rectangle 2"/>
          <p:cNvSpPr>
            <a:spLocks noGrp="1" noChangeArrowheads="1"/>
          </p:cNvSpPr>
          <p:nvPr>
            <p:ph type="body" idx="1"/>
          </p:nvPr>
        </p:nvSpPr>
        <p:spPr>
          <a:ln/>
        </p:spPr>
        <p:txBody>
          <a:bodyPr/>
          <a:lstStyle/>
          <a:p>
            <a:r>
              <a:rPr lang="en-US" dirty="0"/>
              <a:t>We could try and use a </a:t>
            </a:r>
            <a:r>
              <a:rPr lang="en-US" dirty="0">
                <a:latin typeface="Courier New" charset="0"/>
                <a:cs typeface="Courier New" charset="0"/>
                <a:sym typeface="Courier New" charset="0"/>
              </a:rPr>
              <a:t>cookbook_file</a:t>
            </a:r>
            <a:r>
              <a:rPr lang="en-US" dirty="0"/>
              <a:t> </a:t>
            </a:r>
            <a:r>
              <a:rPr lang="en-US" dirty="0" smtClean="0"/>
              <a:t>resource here</a:t>
            </a:r>
            <a:r>
              <a:rPr lang="en-US" dirty="0"/>
              <a:t>, and rely on the file copy rules</a:t>
            </a:r>
          </a:p>
          <a:p>
            <a:pPr lvl="2"/>
            <a:r>
              <a:rPr lang="en-US" dirty="0" smtClean="0"/>
              <a:t>This would create the exact same file on each server</a:t>
            </a:r>
            <a:endParaRPr lang="en-US" dirty="0"/>
          </a:p>
          <a:p>
            <a:r>
              <a:rPr lang="en-US" dirty="0"/>
              <a:t>Obviously, </a:t>
            </a:r>
            <a:r>
              <a:rPr lang="en-US" dirty="0" smtClean="0"/>
              <a:t>that</a:t>
            </a:r>
            <a:r>
              <a:rPr lang="en-US" dirty="0">
                <a:latin typeface="Arial"/>
              </a:rPr>
              <a:t> </a:t>
            </a:r>
            <a:r>
              <a:rPr lang="en-US" dirty="0" smtClean="0">
                <a:latin typeface="Arial"/>
              </a:rPr>
              <a:t>is</a:t>
            </a:r>
            <a:r>
              <a:rPr lang="en-US" dirty="0" smtClean="0"/>
              <a:t> </a:t>
            </a:r>
            <a:r>
              <a:rPr lang="en-US" dirty="0"/>
              <a:t>dramatically inefficient</a:t>
            </a:r>
          </a:p>
          <a:p>
            <a:r>
              <a:rPr lang="en-US" dirty="0"/>
              <a:t>Instead, we will render a </a:t>
            </a:r>
            <a:r>
              <a:rPr lang="en-US" b="1" dirty="0" smtClean="0">
                <a:latin typeface="Arial Bold" charset="0"/>
                <a:cs typeface="Arial Bold" charset="0"/>
                <a:sym typeface="Arial Bold" charset="0"/>
              </a:rPr>
              <a:t>template resource</a:t>
            </a:r>
            <a:r>
              <a:rPr lang="en-US" dirty="0" smtClean="0"/>
              <a:t> </a:t>
            </a:r>
            <a:r>
              <a:rPr lang="en-US" dirty="0"/>
              <a:t>- a file that is a mixture of the contents we want, and embedded Ruby code </a:t>
            </a:r>
          </a:p>
        </p:txBody>
      </p:sp>
    </p:spTree>
    <p:extLst>
      <p:ext uri="{BB962C8B-B14F-4D97-AF65-F5344CB8AC3E}">
        <p14:creationId xmlns:p14="http://schemas.microsoft.com/office/powerpoint/2010/main" val="146775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Copyright </a:t>
            </a:r>
            <a:r>
              <a:rPr lang="en-US" sz="2800" dirty="0">
                <a:solidFill>
                  <a:srgbClr val="0091CE"/>
                </a:solidFill>
                <a:latin typeface="Courier"/>
                <a:ea typeface="Courier"/>
                <a:cs typeface="Courier"/>
                <a:sym typeface="Courier"/>
              </a:rPr>
              <a:t>2013, 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972271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428598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05671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15367794" y="26543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4400" dirty="0" smtClean="0"/>
              <a:t>Describe </a:t>
            </a:r>
            <a:r>
              <a:rPr lang="en-US" sz="4400" dirty="0"/>
              <a:t>how Chef thinks about Infrastructure </a:t>
            </a:r>
            <a:r>
              <a:rPr lang="en-US" sz="4400" dirty="0" smtClean="0"/>
              <a:t>Automation</a:t>
            </a:r>
            <a:endParaRPr lang="en-US" sz="4400" dirty="0"/>
          </a:p>
          <a:p>
            <a:endParaRPr lang="en-US" sz="2000" dirty="0" smtClean="0"/>
          </a:p>
          <a:p>
            <a:r>
              <a:rPr lang="en-US" sz="4400" dirty="0" smtClean="0"/>
              <a:t>Identify the three major system components </a:t>
            </a:r>
            <a:r>
              <a:rPr lang="en-US" sz="4400" dirty="0"/>
              <a:t>in the Chef </a:t>
            </a:r>
            <a:r>
              <a:rPr lang="en-US" sz="4400" dirty="0" smtClean="0"/>
              <a:t>ecosystem:</a:t>
            </a:r>
            <a:endParaRPr lang="en-US" sz="4400" dirty="0"/>
          </a:p>
          <a:p>
            <a:pPr lvl="3"/>
            <a:r>
              <a:rPr lang="en-US" sz="4400" b="1" dirty="0" smtClean="0"/>
              <a:t>Workstation</a:t>
            </a:r>
          </a:p>
          <a:p>
            <a:pPr lvl="3"/>
            <a:r>
              <a:rPr lang="en-US" sz="4400" b="1" dirty="0" smtClean="0"/>
              <a:t>Chef Server</a:t>
            </a:r>
          </a:p>
          <a:p>
            <a:pPr lvl="3"/>
            <a:r>
              <a:rPr lang="en-US" sz="4400" b="1" dirty="0" smtClean="0"/>
              <a:t>Node</a:t>
            </a:r>
          </a:p>
        </p:txBody>
      </p:sp>
    </p:spTree>
    <p:extLst>
      <p:ext uri="{BB962C8B-B14F-4D97-AF65-F5344CB8AC3E}">
        <p14:creationId xmlns:p14="http://schemas.microsoft.com/office/powerpoint/2010/main" val="38292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100594" y="2603500"/>
            <a:ext cx="6858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703198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a:solidFill>
                  <a:srgbClr val="C632FD"/>
                </a:solidFill>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508794" y="3200400"/>
            <a:ext cx="10896600" cy="5461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136942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6"/>
          <p:cNvSpPr>
            <a:spLocks/>
          </p:cNvSpPr>
          <p:nvPr/>
        </p:nvSpPr>
        <p:spPr bwMode="auto">
          <a:xfrm>
            <a:off x="11405394" y="32004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Rectangle 6"/>
          <p:cNvSpPr>
            <a:spLocks/>
          </p:cNvSpPr>
          <p:nvPr/>
        </p:nvSpPr>
        <p:spPr bwMode="auto">
          <a:xfrm>
            <a:off x="2413794" y="4876800"/>
            <a:ext cx="1143000" cy="6096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3602702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smtClean="0">
                <a:solidFill>
                  <a:srgbClr val="C632FD"/>
                </a:solidFill>
                <a:latin typeface="Courier"/>
                <a:ea typeface="Courier"/>
                <a:cs typeface="Courier"/>
                <a:sym typeface="Courier"/>
              </a:rPr>
              <a:t>	&lt;</a:t>
            </a:r>
            <a:r>
              <a:rPr lang="en-US" sz="3700" dirty="0">
                <a:solidFill>
                  <a:srgbClr val="C632FD"/>
                </a:solidFill>
                <a:latin typeface="Courier"/>
                <a:ea typeface="Courier"/>
                <a:cs typeface="Courier"/>
                <a:sym typeface="Courier"/>
              </a:rPr>
              <a:t>% </a:t>
            </a:r>
            <a:r>
              <a:rPr lang="en-US" sz="3700" dirty="0">
                <a:latin typeface="Courier"/>
                <a:ea typeface="Courier"/>
                <a:cs typeface="Courier"/>
                <a:sym typeface="Courier"/>
              </a:rPr>
              <a:t>when </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Fitzmandia</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a:solidFill>
                  <a:srgbClr val="C632FD"/>
                </a:solidFill>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a:t>
            </a:r>
            <a:r>
              <a:rPr lang="en-US" sz="3700" dirty="0" smtClean="0">
                <a:latin typeface="Courier"/>
                <a:ea typeface="Courier"/>
                <a:cs typeface="Courier"/>
                <a:sym typeface="Courier"/>
              </a:rPr>
              <a:t>		0.0.0.0    </a:t>
            </a:r>
            <a:r>
              <a:rPr lang="en-US" sz="3700" dirty="0" err="1" smtClean="0">
                <a:latin typeface="Courier"/>
                <a:ea typeface="Courier"/>
                <a:cs typeface="Courier"/>
                <a:sym typeface="Courier"/>
              </a:rPr>
              <a:t>www.nytimes.com</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Open </a:t>
            </a:r>
            <a:r>
              <a:rPr lang="en-US" sz="4800" dirty="0" err="1" smtClean="0">
                <a:sym typeface="Arial Bold" charset="0"/>
              </a:rPr>
              <a:t>hosts.erb</a:t>
            </a:r>
            <a:r>
              <a:rPr lang="en-US" sz="4800" dirty="0" smtClean="0">
                <a:sym typeface="Arial Bold" charset="0"/>
              </a:rPr>
              <a:t> </a:t>
            </a:r>
            <a:r>
              <a:rPr lang="en-US" sz="48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cookbooks\hosts\templates\default\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6" name="Rectangle 5"/>
          <p:cNvSpPr txBox="1">
            <a:spLocks noChangeArrowheads="1"/>
          </p:cNvSpPr>
          <p:nvPr/>
        </p:nvSpPr>
        <p:spPr bwMode="auto">
          <a:xfrm>
            <a:off x="800178" y="5892800"/>
            <a:ext cx="1466993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a:buClr>
                <a:srgbClr val="D34825"/>
              </a:buClr>
              <a:buSzPct val="120000"/>
            </a:pPr>
            <a:r>
              <a:rPr lang="en-US" sz="3800" smtClean="0">
                <a:solidFill>
                  <a:srgbClr val="222320"/>
                </a:solidFill>
              </a:rPr>
              <a:t>To embed a value within an ERB template:</a:t>
            </a:r>
          </a:p>
          <a:p>
            <a:pPr marL="1079500" lvl="1">
              <a:spcBef>
                <a:spcPts val="1450"/>
              </a:spcBef>
              <a:buClr>
                <a:srgbClr val="D34825"/>
              </a:buClr>
              <a:buSzPct val="120000"/>
            </a:pPr>
            <a:r>
              <a:rPr lang="en-US" sz="3800" smtClean="0">
                <a:solidFill>
                  <a:srgbClr val="222320"/>
                </a:solidFill>
              </a:rPr>
              <a:t>Start with </a:t>
            </a:r>
            <a:r>
              <a:rPr lang="en-US" sz="3800" smtClean="0">
                <a:solidFill>
                  <a:srgbClr val="222320"/>
                </a:solidFill>
                <a:latin typeface="Courier" charset="0"/>
                <a:cs typeface="Courier" charset="0"/>
                <a:sym typeface="Courier" charset="0"/>
              </a:rPr>
              <a:t>&lt;%=</a:t>
            </a:r>
            <a:endParaRPr lang="en-US" sz="3800" smtClean="0">
              <a:solidFill>
                <a:srgbClr val="222320"/>
              </a:solidFill>
              <a:latin typeface="Courier" charset="0"/>
              <a:sym typeface="Courier" charset="0"/>
            </a:endParaRPr>
          </a:p>
          <a:p>
            <a:pPr marL="1079500" lvl="1">
              <a:spcBef>
                <a:spcPts val="1450"/>
              </a:spcBef>
              <a:buClr>
                <a:srgbClr val="D34825"/>
              </a:buClr>
              <a:buSzPct val="120000"/>
            </a:pPr>
            <a:r>
              <a:rPr lang="en-US" sz="3800" smtClean="0">
                <a:solidFill>
                  <a:srgbClr val="222320"/>
                </a:solidFill>
              </a:rPr>
              <a:t>Write your Ruby expression - most commonly a node attribute</a:t>
            </a:r>
          </a:p>
          <a:p>
            <a:pPr marL="1079500" lvl="1">
              <a:spcBef>
                <a:spcPts val="1450"/>
              </a:spcBef>
              <a:buClr>
                <a:srgbClr val="D34825"/>
              </a:buClr>
              <a:buSzPct val="120000"/>
            </a:pPr>
            <a:r>
              <a:rPr lang="en-US" sz="3800" smtClean="0">
                <a:solidFill>
                  <a:srgbClr val="222320"/>
                </a:solidFill>
              </a:rPr>
              <a:t>End with </a:t>
            </a:r>
            <a:r>
              <a:rPr lang="en-US" sz="3800" smtClean="0">
                <a:solidFill>
                  <a:srgbClr val="222320"/>
                </a:solidFill>
                <a:latin typeface="Courier" charset="0"/>
                <a:cs typeface="Courier" charset="0"/>
                <a:sym typeface="Courier" charset="0"/>
              </a:rPr>
              <a:t>%&gt;</a:t>
            </a:r>
            <a:endParaRPr lang="en-US" sz="3800" dirty="0">
              <a:solidFill>
                <a:srgbClr val="222320"/>
              </a:solidFill>
              <a:latin typeface="Courier" charset="0"/>
              <a:sym typeface="Courier" charset="0"/>
            </a:endParaRPr>
          </a:p>
        </p:txBody>
      </p:sp>
    </p:spTree>
    <p:extLst>
      <p:ext uri="{BB962C8B-B14F-4D97-AF65-F5344CB8AC3E}">
        <p14:creationId xmlns:p14="http://schemas.microsoft.com/office/powerpoint/2010/main" val="325399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1938451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127794" y="1854200"/>
            <a:ext cx="160020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a:solidFill>
                  <a:srgbClr val="FFFFFF"/>
                </a:solidFill>
                <a:latin typeface="Courier" charset="0"/>
                <a:ea typeface="ＭＳ Ｐゴシック" charset="0"/>
                <a:cs typeface="Courier" charset="0"/>
                <a:sym typeface="Courier" charset="0"/>
              </a:rPr>
              <a:t>run_list add </a:t>
            </a:r>
            <a:r>
              <a:rPr lang="en-US" sz="3800" dirty="0" smtClean="0">
                <a:solidFill>
                  <a:srgbClr val="FFFFFF"/>
                </a:solidFill>
                <a:latin typeface="Courier" charset="0"/>
                <a:ea typeface="ＭＳ Ｐゴシック" charset="0"/>
                <a:cs typeface="Courier" charset="0"/>
                <a:sym typeface="Courier" charset="0"/>
              </a:rPr>
              <a:t>&lt;</a:t>
            </a:r>
            <a:r>
              <a:rPr lang="en-US" sz="3800" i="1" dirty="0" err="1" smtClean="0">
                <a:solidFill>
                  <a:srgbClr val="FFFFFF"/>
                </a:solidFill>
                <a:latin typeface="Courier" charset="0"/>
                <a:ea typeface="ＭＳ Ｐゴシック" charset="0"/>
                <a:cs typeface="Courier" charset="0"/>
                <a:sym typeface="Courier" charset="0"/>
              </a:rPr>
              <a:t>nodename</a:t>
            </a:r>
            <a:r>
              <a:rPr lang="en-US" sz="3800" dirty="0" smtClean="0">
                <a:solidFill>
                  <a:srgbClr val="FFFFFF"/>
                </a:solidFill>
                <a:latin typeface="Courier" charset="0"/>
                <a:ea typeface="ＭＳ Ｐゴシック" charset="0"/>
                <a:cs typeface="Courier" charset="0"/>
                <a:sym typeface="Courier" charset="0"/>
              </a:rPr>
              <a:t>&gt; 'recipe[hosts]'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a:t>
            </a:r>
            <a:r>
              <a:rPr lang="en-US" sz="4800" dirty="0" smtClean="0">
                <a:sym typeface="Arial Bold" charset="0"/>
              </a:rPr>
              <a:t>node's </a:t>
            </a:r>
            <a:r>
              <a:rPr lang="en-US" sz="4800" dirty="0">
                <a:sym typeface="Arial Bold" charset="0"/>
              </a:rPr>
              <a:t>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err="1" smtClean="0">
                <a:solidFill>
                  <a:srgbClr val="FFFFFF"/>
                </a:solidFill>
                <a:latin typeface="Courier" charset="0"/>
                <a:ea typeface="ＭＳ Ｐゴシック" charset="0"/>
                <a:cs typeface="Courier" charset="0"/>
                <a:sym typeface="Courier" charset="0"/>
              </a:rPr>
              <a:t>windowsnode</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0380930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923149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a:solidFill>
                  <a:srgbClr val="D90B00"/>
                </a:solidFill>
                <a:ea typeface="ＭＳ Ｐゴシック" charset="0"/>
                <a:cs typeface="Gill Sans" charset="0"/>
              </a:rPr>
              <a:t>FAIL!</a:t>
            </a:r>
          </a:p>
        </p:txBody>
      </p:sp>
    </p:spTree>
    <p:extLst>
      <p:ext uri="{BB962C8B-B14F-4D97-AF65-F5344CB8AC3E}">
        <p14:creationId xmlns:p14="http://schemas.microsoft.com/office/powerpoint/2010/main" val="34296400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1209686A-5471-8E45-8B56-8B107B8F6743}" type="slidenum">
              <a:rPr lang="en-US"/>
              <a:pPr/>
              <a:t>317</a:t>
            </a:fld>
            <a:endParaRPr lang="en-US"/>
          </a:p>
        </p:txBody>
      </p:sp>
      <p:sp>
        <p:nvSpPr>
          <p:cNvPr id="664577" name="Rectangle 1"/>
          <p:cNvSpPr>
            <a:spLocks noGrp="1" noChangeArrowheads="1"/>
          </p:cNvSpPr>
          <p:nvPr>
            <p:ph type="title"/>
          </p:nvPr>
        </p:nvSpPr>
        <p:spPr>
          <a:ln/>
        </p:spPr>
        <p:txBody>
          <a:bodyPr/>
          <a:lstStyle/>
          <a:p>
            <a:r>
              <a:rPr lang="en-US" sz="4500"/>
              <a:t>You probably see this at the bottom of your screen...</a:t>
            </a:r>
          </a:p>
        </p:txBody>
      </p:sp>
      <p:sp>
        <p:nvSpPr>
          <p:cNvPr id="664578" name="Rectangle 2"/>
          <p:cNvSpPr>
            <a:spLocks noGrp="1" noChangeArrowheads="1"/>
          </p:cNvSpPr>
          <p:nvPr>
            <p:ph type="body" idx="1"/>
          </p:nvPr>
        </p:nvSpPr>
        <p:spPr>
          <a:xfrm>
            <a:off x="825581" y="1879600"/>
            <a:ext cx="14606427" cy="6731000"/>
          </a:xfrm>
          <a:ln/>
        </p:spPr>
        <p:txBody>
          <a:bodyPr/>
          <a:lstStyle/>
          <a:p>
            <a:pPr marL="0" indent="0">
              <a:buNone/>
            </a:pPr>
            <a:r>
              <a:rPr lang="en-US" sz="1900" dirty="0"/>
              <a:t>Template Context:</a:t>
            </a:r>
          </a:p>
          <a:p>
            <a:pPr marL="0" indent="0">
              <a:buNone/>
            </a:pPr>
            <a:r>
              <a:rPr lang="en-US" sz="1900" dirty="0"/>
              <a:t>-----------------</a:t>
            </a:r>
          </a:p>
          <a:p>
            <a:pPr marL="0" indent="0">
              <a:buNone/>
            </a:pPr>
            <a:r>
              <a:rPr lang="en-US" sz="1900" dirty="0"/>
              <a:t>on line #2</a:t>
            </a:r>
          </a:p>
          <a:p>
            <a:pPr marL="0" indent="0">
              <a:buNone/>
            </a:pPr>
            <a:r>
              <a:rPr lang="en-US" sz="2000" dirty="0" smtClean="0"/>
              <a:t>1: #</a:t>
            </a:r>
            <a:r>
              <a:rPr lang="en-US" sz="2000" dirty="0"/>
              <a:t>This file is managed by the server &lt;%= node["</a:t>
            </a:r>
            <a:r>
              <a:rPr lang="en-US" sz="2000" dirty="0" err="1"/>
              <a:t>fqdn</a:t>
            </a:r>
            <a:r>
              <a:rPr lang="en-US" sz="2000" dirty="0"/>
              <a:t>"] %&gt;</a:t>
            </a:r>
          </a:p>
          <a:p>
            <a:pPr marL="0" indent="0">
              <a:buNone/>
            </a:pPr>
            <a:r>
              <a:rPr lang="en-US" sz="2000" dirty="0" smtClean="0"/>
              <a:t>2: &lt;</a:t>
            </a:r>
            <a:r>
              <a:rPr lang="en-US" sz="2000" dirty="0"/>
              <a:t>% case node["datacenter"]["location"] -%&gt;</a:t>
            </a:r>
          </a:p>
          <a:p>
            <a:pPr marL="0" indent="0">
              <a:buNone/>
            </a:pPr>
            <a:r>
              <a:rPr lang="en-US" sz="2000" dirty="0" smtClean="0"/>
              <a:t>3: &lt;</a:t>
            </a:r>
            <a:r>
              <a:rPr lang="en-US" sz="2000" dirty="0"/>
              <a:t>% when </a:t>
            </a:r>
            <a:r>
              <a:rPr lang="en-US" sz="2000" dirty="0" smtClean="0"/>
              <a:t>"</a:t>
            </a:r>
            <a:r>
              <a:rPr lang="en-US" sz="2000" dirty="0" err="1" smtClean="0"/>
              <a:t>Fitzmandia</a:t>
            </a:r>
            <a:r>
              <a:rPr lang="en-US" sz="2000" dirty="0"/>
              <a:t>" -%&gt;</a:t>
            </a:r>
          </a:p>
          <a:p>
            <a:pPr marL="0" indent="0">
              <a:buNone/>
            </a:pPr>
            <a:r>
              <a:rPr lang="en-US" sz="2000" dirty="0" smtClean="0"/>
              <a:t>4:</a:t>
            </a:r>
            <a:r>
              <a:rPr lang="en-US" sz="2000" dirty="0"/>
              <a:t>    0.0.0.0    </a:t>
            </a:r>
            <a:r>
              <a:rPr lang="en-US" sz="2000" dirty="0" err="1" smtClean="0"/>
              <a:t>www.nytimes.com</a:t>
            </a:r>
            <a:endParaRPr lang="en-US" sz="2000" dirty="0"/>
          </a:p>
          <a:p>
            <a:pPr marL="0" indent="0">
              <a:buNone/>
            </a:pPr>
            <a:r>
              <a:rPr lang="en-US" sz="2000" dirty="0" smtClean="0"/>
              <a:t>5: &lt;</a:t>
            </a:r>
            <a:r>
              <a:rPr lang="en-US" sz="2000" dirty="0"/>
              <a:t>% end -%&gt;</a:t>
            </a:r>
            <a:endParaRPr lang="en-US" sz="1900" dirty="0"/>
          </a:p>
          <a:p>
            <a:pPr marL="0" indent="0">
              <a:buNone/>
            </a:pPr>
            <a:r>
              <a:rPr lang="en-US" sz="1900" dirty="0"/>
              <a:t>[2014-01-06T09:14:37-05:00] INFO: Running queued delayed notifications before re-raising exception</a:t>
            </a:r>
          </a:p>
          <a:p>
            <a:pPr marL="0" indent="0">
              <a:buNone/>
            </a:pPr>
            <a:r>
              <a:rPr lang="en-US" sz="1900" dirty="0"/>
              <a:t>[2014-01-06T09:14:37-05:00] ERROR: Running exception handlers</a:t>
            </a:r>
          </a:p>
          <a:p>
            <a:pPr marL="0" indent="0">
              <a:buNone/>
            </a:pPr>
            <a:r>
              <a:rPr lang="en-US" sz="1900" dirty="0"/>
              <a:t>[2014-01-06T09:14:37-05:00] ERROR: Exception handlers complete</a:t>
            </a:r>
          </a:p>
          <a:p>
            <a:pPr marL="0" indent="0">
              <a:buNone/>
            </a:pPr>
            <a:r>
              <a:rPr lang="en-US" sz="1900" dirty="0"/>
              <a:t>[2014-01-06T09:14:37-05:00] FATAL: </a:t>
            </a:r>
            <a:r>
              <a:rPr lang="en-US" sz="1900" dirty="0" err="1"/>
              <a:t>Stacktrace</a:t>
            </a:r>
            <a:r>
              <a:rPr lang="en-US" sz="1900" dirty="0"/>
              <a:t> dumped to /var/chef/cache/chef-</a:t>
            </a:r>
            <a:r>
              <a:rPr lang="en-US" sz="1900" dirty="0" err="1"/>
              <a:t>stacktrace.out</a:t>
            </a:r>
            <a:endParaRPr lang="en-US" sz="1900" dirty="0"/>
          </a:p>
          <a:p>
            <a:pPr marL="0" indent="0">
              <a:buNone/>
            </a:pPr>
            <a:r>
              <a:rPr lang="en-US" sz="1900" dirty="0"/>
              <a:t>Chef Client failed. 0 resources updated</a:t>
            </a:r>
          </a:p>
          <a:p>
            <a:pPr marL="0" indent="0">
              <a:buNone/>
            </a:pPr>
            <a:r>
              <a:rPr lang="en-US" sz="1900" dirty="0"/>
              <a:t>[2014-01-06T09:14:37-05:00] INFO: Sending resource update report (run-id: c001b9d5-c2f6-4026-9cc6-ff0901aa563c)</a:t>
            </a:r>
          </a:p>
          <a:p>
            <a:pPr marL="0" indent="0">
              <a:buNone/>
            </a:pPr>
            <a:r>
              <a:rPr lang="en-US" sz="1900" dirty="0"/>
              <a:t>[2014-01-06T09:14:37-05:00] ERROR: "\xE2" from ASCII-8BIT to UTF-8</a:t>
            </a:r>
          </a:p>
          <a:p>
            <a:pPr marL="0" indent="0">
              <a:buNone/>
            </a:pPr>
            <a:r>
              <a:rPr lang="en-US" sz="1900" dirty="0"/>
              <a:t>[2014-01-06T09:14:37-05:00] FATAL: Chef::Exceptions::</a:t>
            </a:r>
            <a:r>
              <a:rPr lang="en-US" sz="1900" dirty="0" err="1"/>
              <a:t>ChildConvergeError</a:t>
            </a:r>
            <a:r>
              <a:rPr lang="en-US" sz="1900" dirty="0"/>
              <a:t>: Chef run process exited unsuccessfully (exit code 1)</a:t>
            </a:r>
          </a:p>
          <a:p>
            <a:pPr marL="0" indent="0">
              <a:buNone/>
            </a:pPr>
            <a:endParaRPr lang="en-US" sz="1900" dirty="0"/>
          </a:p>
        </p:txBody>
      </p:sp>
    </p:spTree>
    <p:extLst>
      <p:ext uri="{BB962C8B-B14F-4D97-AF65-F5344CB8AC3E}">
        <p14:creationId xmlns:p14="http://schemas.microsoft.com/office/powerpoint/2010/main" val="355735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8001782" y="8826500"/>
            <a:ext cx="215921" cy="215900"/>
          </a:xfrm>
          <a:prstGeom prst="rect">
            <a:avLst/>
          </a:prstGeom>
        </p:spPr>
        <p:txBody>
          <a:bodyPr/>
          <a:lstStyle/>
          <a:p>
            <a:fld id="{FD5F6F56-3CA6-8546-A4BC-CEF7A7884BCF}" type="slidenum">
              <a:rPr lang="en-US"/>
              <a:pPr/>
              <a:t>318</a:t>
            </a:fld>
            <a:endParaRPr lang="en-US"/>
          </a:p>
        </p:txBody>
      </p:sp>
      <p:sp>
        <p:nvSpPr>
          <p:cNvPr id="667649" name="Rectangle 1"/>
          <p:cNvSpPr>
            <a:spLocks noGrp="1" noChangeArrowheads="1"/>
          </p:cNvSpPr>
          <p:nvPr>
            <p:ph type="title"/>
          </p:nvPr>
        </p:nvSpPr>
        <p:spPr>
          <a:ln/>
        </p:spPr>
        <p:txBody>
          <a:bodyPr/>
          <a:lstStyle/>
          <a:p>
            <a:r>
              <a:rPr lang="en-US"/>
              <a:t>Scroll up</a:t>
            </a:r>
          </a:p>
        </p:txBody>
      </p:sp>
      <p:sp>
        <p:nvSpPr>
          <p:cNvPr id="667650" name="Rectangle 2"/>
          <p:cNvSpPr>
            <a:spLocks noGrp="1" noChangeArrowheads="1"/>
          </p:cNvSpPr>
          <p:nvPr>
            <p:ph type="body" idx="1"/>
          </p:nvPr>
        </p:nvSpPr>
        <p:spPr>
          <a:xfrm>
            <a:off x="812880" y="1828800"/>
            <a:ext cx="14631829" cy="3022600"/>
          </a:xfrm>
          <a:ln/>
        </p:spPr>
        <p:txBody>
          <a:bodyPr/>
          <a:lstStyle/>
          <a:p>
            <a:r>
              <a:rPr lang="en-US" sz="4300"/>
              <a:t>In this case, Chef actually knows exactly what went wrong.</a:t>
            </a:r>
          </a:p>
          <a:p>
            <a:r>
              <a:rPr lang="en-US" sz="4300"/>
              <a:t>Scroll up to find out.</a:t>
            </a:r>
          </a:p>
        </p:txBody>
      </p:sp>
      <p:sp>
        <p:nvSpPr>
          <p:cNvPr id="667651" name="Rectangle 3"/>
          <p:cNvSpPr>
            <a:spLocks/>
          </p:cNvSpPr>
          <p:nvPr/>
        </p:nvSpPr>
        <p:spPr bwMode="auto">
          <a:xfrm>
            <a:off x="825581" y="3708400"/>
            <a:ext cx="14606427" cy="4927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nchor="ctr"/>
          <a:lstStyle/>
          <a:p>
            <a:pPr algn="l"/>
            <a:r>
              <a:rPr lang="en-US" sz="2400" dirty="0">
                <a:solidFill>
                  <a:srgbClr val="FFFFFF"/>
                </a:solidFill>
                <a:latin typeface="Courier" charset="0"/>
                <a:ea typeface="ＭＳ Ｐゴシック" charset="0"/>
                <a:cs typeface="Courier" charset="0"/>
                <a:sym typeface="Courier" charset="0"/>
              </a:rPr>
              <a:t>================================================================================Error executing action `create` on resource 'template</a:t>
            </a:r>
            <a:r>
              <a:rPr lang="en-US" sz="2400" dirty="0" smtClean="0">
                <a:solidFill>
                  <a:srgbClr val="FFFFFF"/>
                </a:solidFill>
                <a:latin typeface="Courier" charset="0"/>
                <a:ea typeface="ＭＳ Ｐゴシック" charset="0"/>
                <a:cs typeface="Courier" charset="0"/>
                <a:sym typeface="Courier" charset="0"/>
              </a:rPr>
              <a:t>[c:\Windows\System32\driver\etc\hosts</a:t>
            </a:r>
            <a:r>
              <a:rPr lang="en-US" sz="2400" dirty="0" smtClean="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===============================================================================Chef::</a:t>
            </a:r>
            <a:r>
              <a:rPr lang="en-US" sz="2400" dirty="0" err="1">
                <a:solidFill>
                  <a:srgbClr val="FFFFFF"/>
                </a:solidFill>
                <a:latin typeface="Courier" charset="0"/>
                <a:ea typeface="ＭＳ Ｐゴシック" charset="0"/>
                <a:cs typeface="Courier" charset="0"/>
                <a:sym typeface="Courier" charset="0"/>
              </a:rPr>
              <a:t>Mixin</a:t>
            </a:r>
            <a:r>
              <a:rPr lang="en-US" sz="2400" dirty="0">
                <a:solidFill>
                  <a:srgbClr val="FFFFFF"/>
                </a:solidFill>
                <a:latin typeface="Courier" charset="0"/>
                <a:ea typeface="ＭＳ Ｐゴシック" charset="0"/>
                <a:cs typeface="Courier" charset="0"/>
                <a:sym typeface="Courier" charset="0"/>
              </a:rPr>
              <a:t>::Template::</a:t>
            </a:r>
            <a:r>
              <a:rPr lang="en-US" sz="2400" dirty="0" err="1">
                <a:solidFill>
                  <a:srgbClr val="FFFFFF"/>
                </a:solidFill>
                <a:latin typeface="Courier" charset="0"/>
                <a:ea typeface="ＭＳ Ｐゴシック" charset="0"/>
                <a:cs typeface="Courier" charset="0"/>
                <a:sym typeface="Courier" charset="0"/>
              </a:rPr>
              <a:t>TemplateError</a:t>
            </a:r>
            <a:r>
              <a:rPr lang="en-US" sz="2400" dirty="0">
                <a:solidFill>
                  <a:srgbClr val="FFFFFF"/>
                </a:solidFill>
                <a:latin typeface="Courier" charset="0"/>
                <a:ea typeface="ＭＳ Ｐゴシック" charset="0"/>
                <a:cs typeface="Courier" charset="0"/>
                <a:sym typeface="Courier" charset="0"/>
              </a:rPr>
              <a:t>------------------------------------undefined method `[]' for </a:t>
            </a:r>
            <a:r>
              <a:rPr lang="en-US" sz="2400" dirty="0" err="1">
                <a:solidFill>
                  <a:srgbClr val="FFFFFF"/>
                </a:solidFill>
                <a:latin typeface="Courier" charset="0"/>
                <a:ea typeface="ＭＳ Ｐゴシック" charset="0"/>
                <a:cs typeface="Courier" charset="0"/>
                <a:sym typeface="Courier" charset="0"/>
              </a:rPr>
              <a:t>nil:NilClassResource</a:t>
            </a:r>
            <a:r>
              <a:rPr lang="en-US" sz="2400" dirty="0">
                <a:solidFill>
                  <a:srgbClr val="FFFFFF"/>
                </a:solidFill>
                <a:latin typeface="Courier" charset="0"/>
                <a:ea typeface="ＭＳ Ｐゴシック" charset="0"/>
                <a:cs typeface="Courier" charset="0"/>
                <a:sym typeface="Courier" charset="0"/>
              </a:rPr>
              <a:t> Declaration:---------------------# In </a:t>
            </a:r>
            <a:r>
              <a:rPr lang="en-US" sz="2400" dirty="0" smtClean="0">
                <a:solidFill>
                  <a:srgbClr val="FFFFFF"/>
                </a:solidFill>
                <a:latin typeface="Courier" charset="0"/>
                <a:ea typeface="ＭＳ Ｐゴシック" charset="0"/>
                <a:cs typeface="Courier" charset="0"/>
                <a:sym typeface="Courier" charset="0"/>
              </a:rPr>
              <a:t>c:\</a:t>
            </a:r>
            <a:r>
              <a:rPr lang="en-US" sz="2400" dirty="0" err="1" smtClean="0">
                <a:solidFill>
                  <a:srgbClr val="FFFFFF"/>
                </a:solidFill>
                <a:latin typeface="Courier" charset="0"/>
                <a:ea typeface="ＭＳ Ｐゴシック" charset="0"/>
                <a:cs typeface="Courier" charset="0"/>
                <a:sym typeface="Courier" charset="0"/>
              </a:rPr>
              <a:t>opscode</a:t>
            </a:r>
            <a:r>
              <a:rPr lang="en-US" sz="2400" dirty="0" smtClean="0">
                <a:solidFill>
                  <a:srgbClr val="FFFFFF"/>
                </a:solidFill>
                <a:latin typeface="Courier" charset="0"/>
                <a:ea typeface="ＭＳ Ｐゴシック" charset="0"/>
                <a:cs typeface="Courier" charset="0"/>
                <a:sym typeface="Courier" charset="0"/>
              </a:rPr>
              <a:t>\cache\cookbooks\hosts\recipes\default.rb </a:t>
            </a:r>
            <a:r>
              <a:rPr lang="en-US" sz="2400" dirty="0">
                <a:solidFill>
                  <a:srgbClr val="FFFFFF"/>
                </a:solidFill>
                <a:latin typeface="Courier" charset="0"/>
                <a:ea typeface="ＭＳ Ｐゴシック" charset="0"/>
                <a:cs typeface="Courier" charset="0"/>
                <a:sym typeface="Courier" charset="0"/>
              </a:rPr>
              <a:t>10: template </a:t>
            </a:r>
            <a:r>
              <a:rPr lang="en-US" sz="2400" dirty="0">
                <a:solidFill>
                  <a:srgbClr val="FFFFFF"/>
                </a:solidFill>
                <a:latin typeface="Courier" charset="0"/>
                <a:ea typeface="ＭＳ Ｐゴシック" charset="0"/>
                <a:cs typeface="Courier" charset="0"/>
                <a:sym typeface="Courier" charset="0"/>
              </a:rPr>
              <a:t>"</a:t>
            </a:r>
            <a:r>
              <a:rPr lang="en-US" sz="2400" dirty="0" smtClean="0">
                <a:solidFill>
                  <a:srgbClr val="FFFFFF"/>
                </a:solidFill>
                <a:latin typeface="Courier" charset="0"/>
                <a:ea typeface="ＭＳ Ｐゴシック" charset="0"/>
                <a:cs typeface="Courier" charset="0"/>
                <a:sym typeface="Courier" charset="0"/>
              </a:rPr>
              <a:t>c</a:t>
            </a:r>
            <a:r>
              <a:rPr lang="en-US" sz="2400" dirty="0" smtClean="0">
                <a:solidFill>
                  <a:srgbClr val="FFFFFF"/>
                </a:solidFill>
                <a:latin typeface="Courier" charset="0"/>
                <a:ea typeface="ＭＳ Ｐゴシック" charset="0"/>
                <a:cs typeface="Courier" charset="0"/>
                <a:sym typeface="Courier" charset="0"/>
              </a:rPr>
              <a:t>:\Windows\System32\drivers\etc\hosts" </a:t>
            </a:r>
            <a:r>
              <a:rPr lang="en-US" sz="2400" dirty="0">
                <a:solidFill>
                  <a:srgbClr val="FFFFFF"/>
                </a:solidFill>
                <a:latin typeface="Courier" charset="0"/>
                <a:ea typeface="ＭＳ Ｐゴシック" charset="0"/>
                <a:cs typeface="Courier" charset="0"/>
                <a:sym typeface="Courier" charset="0"/>
              </a:rPr>
              <a:t>do 11:   source </a:t>
            </a:r>
            <a:r>
              <a:rPr lang="en-US" sz="2400" dirty="0">
                <a:solidFill>
                  <a:srgbClr val="FFFFFF"/>
                </a:solidFill>
                <a:latin typeface="Courier" charset="0"/>
                <a:ea typeface="ＭＳ Ｐゴシック" charset="0"/>
                <a:cs typeface="Courier" charset="0"/>
                <a:sym typeface="Courier" charset="0"/>
              </a:rPr>
              <a:t>"</a:t>
            </a:r>
            <a:r>
              <a:rPr lang="en-US" sz="2400" dirty="0" err="1" smtClean="0">
                <a:solidFill>
                  <a:srgbClr val="FFFFFF"/>
                </a:solidFill>
                <a:latin typeface="Courier" charset="0"/>
                <a:ea typeface="ＭＳ Ｐゴシック" charset="0"/>
                <a:cs typeface="Courier" charset="0"/>
                <a:sym typeface="Courier" charset="0"/>
              </a:rPr>
              <a:t>hosts.erb</a:t>
            </a:r>
            <a:r>
              <a:rPr lang="en-US" sz="2400" dirty="0" smtClean="0">
                <a:solidFill>
                  <a:srgbClr val="FFFFFF"/>
                </a:solidFill>
                <a:latin typeface="Courier" charset="0"/>
                <a:ea typeface="ＭＳ Ｐゴシック" charset="0"/>
                <a:cs typeface="Courier" charset="0"/>
                <a:sym typeface="Courier" charset="0"/>
              </a:rPr>
              <a:t>"</a:t>
            </a:r>
            <a:endParaRPr lang="en-US" sz="2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250494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a:t>nil:NilClass error</a:t>
            </a:r>
          </a:p>
        </p:txBody>
      </p:sp>
      <p:sp>
        <p:nvSpPr>
          <p:cNvPr id="676866" name="Rectangle 2"/>
          <p:cNvSpPr>
            <a:spLocks noGrp="1" noChangeArrowheads="1"/>
          </p:cNvSpPr>
          <p:nvPr>
            <p:ph type="body" idx="1"/>
          </p:nvPr>
        </p:nvSpPr>
        <p:spPr>
          <a:ln/>
        </p:spPr>
        <p:txBody>
          <a:bodyPr/>
          <a:lstStyle/>
          <a:p>
            <a:r>
              <a:rPr lang="en-US" dirty="0"/>
              <a:t>The bottom line is when you see this </a:t>
            </a:r>
            <a:r>
              <a:rPr lang="en-US" dirty="0" smtClean="0"/>
              <a:t>ruby error</a:t>
            </a:r>
            <a:endParaRPr lang="en-US" dirty="0"/>
          </a:p>
          <a:p>
            <a:endParaRPr lang="en-US" dirty="0"/>
          </a:p>
          <a:p>
            <a:endParaRPr lang="en-US" dirty="0"/>
          </a:p>
          <a:p>
            <a:endParaRPr lang="en-US" dirty="0"/>
          </a:p>
          <a:p>
            <a:r>
              <a:rPr lang="en-US" dirty="0"/>
              <a:t>It most often means you tried to look up a node attribute that does not exist!</a:t>
            </a:r>
          </a:p>
        </p:txBody>
      </p:sp>
      <p:sp>
        <p:nvSpPr>
          <p:cNvPr id="676867"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dirty="0">
                <a:solidFill>
                  <a:schemeClr val="tx1"/>
                </a:solidFill>
                <a:latin typeface="Courier" charset="0"/>
                <a:ea typeface="ＭＳ Ｐゴシック" charset="0"/>
                <a:cs typeface="Courier" charset="0"/>
                <a:sym typeface="Courier" charset="0"/>
              </a:rPr>
              <a:t>undefined method `[]' for </a:t>
            </a:r>
            <a:r>
              <a:rPr lang="en-US" sz="4100" dirty="0" err="1">
                <a:solidFill>
                  <a:schemeClr val="tx1"/>
                </a:solidFill>
                <a:latin typeface="Courier" charset="0"/>
                <a:ea typeface="ＭＳ Ｐゴシック" charset="0"/>
                <a:cs typeface="Courier" charset="0"/>
                <a:sym typeface="Courier" charset="0"/>
              </a:rPr>
              <a:t>nil:NilClass</a:t>
            </a:r>
            <a:endParaRPr lang="en-US" sz="4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3637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The Major System Components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1200329"/>
          </a:xfrm>
          <a:prstGeom prst="rect">
            <a:avLst/>
          </a:prstGeom>
          <a:noFill/>
        </p:spPr>
        <p:txBody>
          <a:bodyPr wrap="none" rtlCol="0">
            <a:spAutoFit/>
          </a:bodyPr>
          <a:lstStyle/>
          <a:p>
            <a:r>
              <a:rPr lang="en-US" sz="3600" b="1" dirty="0" smtClean="0"/>
              <a:t>Node</a:t>
            </a:r>
          </a:p>
          <a:p>
            <a:pPr marL="571500" indent="-571500">
              <a:buFont typeface="Arial"/>
              <a:buChar char="•"/>
            </a:pP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43927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smtClean="0"/>
              <a:t>Windows Exercise</a:t>
            </a:r>
            <a:r>
              <a:rPr lang="en-US" sz="3600" dirty="0"/>
              <a:t>: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421533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a:t>
            </a:r>
            <a:r>
              <a:rPr lang="en-US" sz="4800" dirty="0">
                <a:sym typeface="Arial Bold" charset="0"/>
              </a:rPr>
              <a:t>the </a:t>
            </a:r>
            <a:r>
              <a:rPr lang="en-US" sz="4800" dirty="0" smtClean="0">
                <a:sym typeface="Arial Bold" charset="0"/>
              </a:rPr>
              <a:t>hosts cookbook</a:t>
            </a:r>
            <a:endParaRPr lang="en-US" sz="48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
        <p:nvSpPr>
          <p:cNvPr id="5" name="TextBox 4"/>
          <p:cNvSpPr txBox="1"/>
          <p:nvPr/>
        </p:nvSpPr>
        <p:spPr>
          <a:xfrm>
            <a:off x="737394" y="2057400"/>
            <a:ext cx="7610377" cy="830997"/>
          </a:xfrm>
          <a:prstGeom prst="rect">
            <a:avLst/>
          </a:prstGeom>
          <a:noFill/>
        </p:spPr>
        <p:txBody>
          <a:bodyPr wrap="none" rtlCol="0">
            <a:spAutoFit/>
          </a:bodyPr>
          <a:lstStyle/>
          <a:p>
            <a:r>
              <a:rPr lang="en-US" sz="4800" dirty="0" smtClean="0"/>
              <a:t>Upload the hosts cookbook</a:t>
            </a:r>
            <a:endParaRPr lang="en-US" sz="4800" dirty="0"/>
          </a:p>
        </p:txBody>
      </p:sp>
    </p:spTree>
    <p:extLst>
      <p:ext uri="{BB962C8B-B14F-4D97-AF65-F5344CB8AC3E}">
        <p14:creationId xmlns:p14="http://schemas.microsoft.com/office/powerpoint/2010/main" val="5859771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rgbClr val="FFFFFF"/>
                </a:solidFill>
                <a:latin typeface="Courier"/>
                <a:ea typeface="Courier"/>
                <a:cs typeface="Courier"/>
                <a:sym typeface="Courier"/>
              </a:rPr>
              <a:t>&gt; 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Re-run the Chef Client</a:t>
            </a:r>
          </a:p>
        </p:txBody>
      </p:sp>
      <p:sp>
        <p:nvSpPr>
          <p:cNvPr id="4" name="Rectangle 4"/>
          <p:cNvSpPr>
            <a:spLocks/>
          </p:cNvSpPr>
          <p:nvPr/>
        </p:nvSpPr>
        <p:spPr bwMode="auto">
          <a:xfrm>
            <a:off x="3134031" y="3822859"/>
            <a:ext cx="8409153"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8800" b="1" dirty="0" smtClean="0">
                <a:solidFill>
                  <a:srgbClr val="008000"/>
                </a:solidFill>
                <a:ea typeface="ＭＳ Ｐゴシック" charset="0"/>
                <a:cs typeface="Gill Sans" charset="0"/>
              </a:rPr>
              <a:t>WIN!</a:t>
            </a:r>
            <a:endParaRPr lang="en-US" sz="28800" b="1" dirty="0">
              <a:solidFill>
                <a:srgbClr val="008000"/>
              </a:solidFill>
              <a:ea typeface="ＭＳ Ｐゴシック" charset="0"/>
              <a:cs typeface="Gill Sans" charset="0"/>
            </a:endParaRPr>
          </a:p>
        </p:txBody>
      </p:sp>
    </p:spTree>
    <p:extLst>
      <p:ext uri="{BB962C8B-B14F-4D97-AF65-F5344CB8AC3E}">
        <p14:creationId xmlns:p14="http://schemas.microsoft.com/office/powerpoint/2010/main" val="41132413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4"/>
                                        </p:tgtEl>
                                        <p:attrNameLst>
                                          <p:attrName>style.visibility</p:attrName>
                                        </p:attrNameLst>
                                      </p:cBhvr>
                                      <p:to>
                                        <p:strVal val="visible"/>
                                      </p:to>
                                    </p:set>
                                    <p:anim calcmode="lin" valueType="num">
                                      <p:cBhvr>
                                        <p:cTn id="7" dur="75" fill="hold"/>
                                        <p:tgtEl>
                                          <p:spTgt spid="4"/>
                                        </p:tgtEl>
                                        <p:attrNameLst>
                                          <p:attrName>ppt_w</p:attrName>
                                        </p:attrNameLst>
                                      </p:cBhvr>
                                      <p:tavLst>
                                        <p:tav tm="0">
                                          <p:val>
                                            <p:strVal val="4*#ppt_w"/>
                                          </p:val>
                                        </p:tav>
                                        <p:tav tm="100000">
                                          <p:val>
                                            <p:strVal val="#ppt_w"/>
                                          </p:val>
                                        </p:tav>
                                      </p:tavLst>
                                    </p:anim>
                                    <p:anim calcmode="lin" valueType="num">
                                      <p:cBhvr>
                                        <p:cTn id="8" dur="75"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393218"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a:t>
            </a:r>
            <a:r>
              <a:rPr lang="en-US" sz="3600" dirty="0" err="1" smtClean="0">
                <a:solidFill>
                  <a:srgbClr val="FFFFFF"/>
                </a:solidFill>
                <a:latin typeface="Courier"/>
                <a:ea typeface="Courier"/>
                <a:cs typeface="Courier"/>
                <a:sym typeface="Courier"/>
              </a:rPr>
              <a:t>www.nytimes.com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86967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err="1" smtClean="0">
                <a:solidFill>
                  <a:srgbClr val="FFFFFF"/>
                </a:solidFill>
                <a:latin typeface="Courier"/>
                <a:ea typeface="Courier"/>
                <a:cs typeface="Courier"/>
                <a:sym typeface="Courier"/>
              </a:rPr>
              <a:t>rn</a:t>
            </a:r>
            <a:r>
              <a:rPr lang="en-US" dirty="0" smtClean="0">
                <a:solidFill>
                  <a:srgbClr val="FFFFFF"/>
                </a:solidFill>
                <a:latin typeface="Courier"/>
                <a:ea typeface="Courier"/>
                <a:cs typeface="Courier"/>
                <a:sym typeface="Courier"/>
              </a:rPr>
              <a:t>&gt;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Check automated backups</a:t>
            </a:r>
            <a:endParaRPr lang="en-US" sz="48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en-U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hosts.chef-20140225031457.550034</a:t>
            </a:r>
            <a:endParaRPr lang="en-US" sz="2400" dirty="0">
              <a:solidFill>
                <a:srgbClr val="FFFFFF"/>
              </a:solidFill>
              <a:latin typeface="Courier"/>
              <a:ea typeface="Courier"/>
              <a:cs typeface="Courier"/>
              <a:sym typeface="Courier"/>
            </a:endParaRPr>
          </a:p>
        </p:txBody>
      </p:sp>
      <p:sp>
        <p:nvSpPr>
          <p:cNvPr id="5" name="Rectangle 2"/>
          <p:cNvSpPr>
            <a:spLocks/>
          </p:cNvSpPr>
          <p:nvPr/>
        </p:nvSpPr>
        <p:spPr bwMode="auto">
          <a:xfrm>
            <a:off x="9652794" y="5562600"/>
            <a:ext cx="61734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3228884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FFFFFF"/>
                </a:solidFill>
                <a:latin typeface="Courier"/>
                <a:ea typeface="Courier"/>
                <a:cs typeface="Courier"/>
                <a:sym typeface="Courier"/>
              </a:rPr>
              <a:t>&gt; knife node show &lt;</a:t>
            </a:r>
            <a:r>
              <a:rPr lang="en-US" sz="4400" i="1" dirty="0" err="1" smtClean="0">
                <a:solidFill>
                  <a:srgbClr val="FFFFFF"/>
                </a:solidFill>
                <a:latin typeface="Courier"/>
                <a:ea typeface="Courier"/>
                <a:cs typeface="Courier"/>
                <a:sym typeface="Courier"/>
              </a:rPr>
              <a:t>nodename</a:t>
            </a:r>
            <a:r>
              <a:rPr lang="en-US" sz="4400" dirty="0" smtClean="0">
                <a:solidFill>
                  <a:srgbClr val="FFFFFF"/>
                </a:solidFill>
                <a:latin typeface="Courier"/>
                <a:ea typeface="Courier"/>
                <a:cs typeface="Courier"/>
                <a:sym typeface="Courier"/>
              </a:rPr>
              <a:t>&gt; </a:t>
            </a:r>
            <a:r>
              <a:rPr lang="en-US" sz="4400" dirty="0">
                <a:solidFill>
                  <a:srgbClr val="FFFFFF"/>
                </a:solidFill>
                <a:latin typeface="Courier"/>
                <a:ea typeface="Courier"/>
                <a:cs typeface="Courier"/>
                <a:sym typeface="Courier"/>
              </a:rPr>
              <a:t>-a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Show </a:t>
            </a:r>
            <a:r>
              <a:rPr lang="en-US" sz="4800" dirty="0">
                <a:sym typeface="Arial Bold" charset="0"/>
              </a:rPr>
              <a:t>your test </a:t>
            </a:r>
            <a:r>
              <a:rPr lang="en-US" sz="4800" dirty="0" smtClean="0">
                <a:sym typeface="Arial Bold" charset="0"/>
              </a:rPr>
              <a:t>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smtClean="0">
                <a:solidFill>
                  <a:srgbClr val="FFFFFF"/>
                </a:solidFill>
                <a:latin typeface="Courier"/>
                <a:ea typeface="Courier"/>
                <a:cs typeface="Courier"/>
                <a:sym typeface="Courier"/>
              </a:rPr>
              <a:t>Fitzmandia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21678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01930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"Russia"</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3462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813594" y="2971800"/>
            <a:ext cx="13335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14350" indent="-514350">
              <a:buFont typeface="+mj-lt"/>
              <a:buAutoNum type="arabicPeriod"/>
            </a:pPr>
            <a:r>
              <a:rPr lang="en-US" sz="4400" b="1" dirty="0" smtClean="0">
                <a:latin typeface="Courier"/>
                <a:ea typeface="Courier"/>
                <a:cs typeface="Courier"/>
                <a:sym typeface="Courier"/>
              </a:rPr>
              <a:t>Modify the attributes file</a:t>
            </a:r>
          </a:p>
          <a:p>
            <a:pPr marL="514350" indent="-514350">
              <a:buFont typeface="+mj-lt"/>
              <a:buAutoNum type="arabicPeriod"/>
            </a:pPr>
            <a:r>
              <a:rPr lang="en-US" sz="4400" b="1" dirty="0" smtClean="0">
                <a:solidFill>
                  <a:schemeClr val="tx1"/>
                </a:solidFill>
                <a:latin typeface="Courier"/>
                <a:ea typeface="Courier"/>
                <a:cs typeface="Courier"/>
                <a:sym typeface="Courier"/>
              </a:rPr>
              <a:t>Upload the cookbook you modified</a:t>
            </a:r>
          </a:p>
          <a:p>
            <a:pPr marL="514350" indent="-514350">
              <a:buFont typeface="+mj-lt"/>
              <a:buAutoNum type="arabicPeriod"/>
            </a:pPr>
            <a:r>
              <a:rPr lang="en-US" sz="4400" b="1" dirty="0" smtClean="0">
                <a:latin typeface="Courier"/>
                <a:ea typeface="Courier"/>
                <a:cs typeface="Courier"/>
                <a:sym typeface="Courier"/>
              </a:rPr>
              <a:t>Re-converge</a:t>
            </a:r>
          </a:p>
          <a:p>
            <a:pPr marL="514350" indent="-514350">
              <a:buFont typeface="+mj-lt"/>
              <a:buAutoNum type="arabicPeriod"/>
            </a:pPr>
            <a:r>
              <a:rPr lang="en-US" sz="4400" b="1" dirty="0" smtClean="0">
                <a:solidFill>
                  <a:schemeClr val="tx1"/>
                </a:solidFill>
                <a:latin typeface="Courier"/>
                <a:ea typeface="Courier"/>
                <a:cs typeface="Courier"/>
                <a:sym typeface="Courier"/>
              </a:rPr>
              <a:t>Look at the hosts file on the node</a:t>
            </a:r>
          </a:p>
          <a:p>
            <a:pPr lvl="2"/>
            <a:endParaRPr lang="en-US" sz="4400" b="1" dirty="0">
              <a:solidFill>
                <a:schemeClr val="tx1"/>
              </a:solidFill>
              <a:latin typeface="Courier"/>
              <a:ea typeface="Courier"/>
              <a:cs typeface="Courier"/>
              <a:sym typeface="Courier"/>
            </a:endParaRP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
        <p:nvSpPr>
          <p:cNvPr id="7" name="Rectangle 1"/>
          <p:cNvSpPr>
            <a:spLocks/>
          </p:cNvSpPr>
          <p:nvPr/>
        </p:nvSpPr>
        <p:spPr bwMode="auto">
          <a:xfrm>
            <a:off x="786762" y="58674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rn</a:t>
            </a:r>
            <a:r>
              <a:rPr lang="en-US" sz="3200" dirty="0" smtClean="0">
                <a:solidFill>
                  <a:srgbClr val="FFFFFF"/>
                </a:solidFill>
                <a:latin typeface="Courier"/>
                <a:ea typeface="Courier"/>
                <a:cs typeface="Courier"/>
                <a:sym typeface="Courier"/>
              </a:rPr>
              <a:t>&gt;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9" name="Rectangle 3"/>
          <p:cNvSpPr>
            <a:spLocks/>
          </p:cNvSpPr>
          <p:nvPr/>
        </p:nvSpPr>
        <p:spPr bwMode="auto">
          <a:xfrm>
            <a:off x="837568" y="7239000"/>
            <a:ext cx="14606426" cy="16002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3074014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356394" y="1854200"/>
            <a:ext cx="15113718"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err="1" smtClean="0">
                <a:solidFill>
                  <a:srgbClr val="FFFFFF"/>
                </a:solidFill>
                <a:latin typeface="Courier"/>
                <a:ea typeface="Courier"/>
                <a:cs typeface="Courier"/>
                <a:sym typeface="Courier"/>
              </a:rPr>
              <a:t>windowsnode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a:t>
            </a:r>
            <a:r>
              <a:rPr lang="en-US" sz="4800" dirty="0" smtClean="0">
                <a:sym typeface="Arial Bold" charset="0"/>
              </a:rPr>
              <a:t>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err="1" smtClean="0">
                <a:solidFill>
                  <a:srgbClr val="FFFFFF"/>
                </a:solidFill>
                <a:latin typeface="Courier"/>
                <a:ea typeface="Courier"/>
                <a:cs typeface="Courier"/>
                <a:sym typeface="Courier"/>
              </a:rPr>
              <a:t>windowsnode</a:t>
            </a:r>
            <a:r>
              <a:rPr lang="en-US" sz="4800" dirty="0" smtClean="0">
                <a:solidFill>
                  <a:srgbClr val="FFFFFF"/>
                </a:solidFill>
                <a:latin typeface="Courier"/>
                <a:ea typeface="Courier"/>
                <a:cs typeface="Courier"/>
                <a:sym typeface="Courier"/>
              </a:rPr>
              <a:t>:</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smtClean="0">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85666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the most important resources for configuration management!</a:t>
            </a:r>
          </a:p>
          <a:p>
            <a:pPr lvl="1" eaLnBrk="1" hangingPunct="1">
              <a:lnSpc>
                <a:spcPct val="120000"/>
              </a:lnSpc>
            </a:pPr>
            <a:r>
              <a:rPr lang="en-US" dirty="0" err="1" smtClean="0">
                <a:latin typeface="Courier"/>
                <a:cs typeface="Courier"/>
              </a:rPr>
              <a:t>Powershell_script</a:t>
            </a:r>
            <a:r>
              <a:rPr lang="en-US" dirty="0" smtClean="0">
                <a:latin typeface="Courier"/>
                <a:cs typeface="Courier"/>
              </a:rPr>
              <a:t> (Windows)</a:t>
            </a: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2315653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a:t>
            </a:r>
            <a:r>
              <a:rPr lang="en-US" dirty="0" smtClean="0"/>
              <a:t>cookbook's </a:t>
            </a:r>
            <a:r>
              <a:rPr lang="en-US" dirty="0" smtClean="0"/>
              <a:t>attribute files?</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Where are .</a:t>
            </a:r>
            <a:r>
              <a:rPr lang="en-US" dirty="0" err="1" smtClean="0"/>
              <a:t>erb</a:t>
            </a:r>
            <a:r>
              <a:rPr lang="en-US" dirty="0" smtClean="0"/>
              <a:t> files stored on the Workstation?</a:t>
            </a:r>
          </a:p>
          <a:p>
            <a:pPr marL="685800" indent="-685800" eaLnBrk="1" hangingPunct="1">
              <a:lnSpc>
                <a:spcPct val="120000"/>
              </a:lnSpc>
              <a:buFont typeface="Arial" pitchFamily="34" charset="0"/>
              <a:buChar char="•"/>
            </a:pPr>
            <a:r>
              <a:rPr lang="en-US" dirty="0" smtClean="0"/>
              <a:t>What are the most important resources in Windows configuration management?</a:t>
            </a:r>
          </a:p>
          <a:p>
            <a:pPr marL="685800" indent="-685800" eaLnBrk="1" hangingPunct="1">
              <a:lnSpc>
                <a:spcPct val="120000"/>
              </a:lnSpc>
              <a:buFont typeface="Arial" pitchFamily="34" charset="0"/>
              <a:buChar char="•"/>
            </a:pPr>
            <a:r>
              <a:rPr lang="en-US" dirty="0" smtClean="0"/>
              <a:t>Where is </a:t>
            </a:r>
            <a:r>
              <a:rPr lang="en-US" dirty="0" err="1" smtClean="0"/>
              <a:t>Fitzmandia</a:t>
            </a:r>
            <a:r>
              <a:rPr lang="en-US" dirty="0" smtClean="0"/>
              <a:t>?</a:t>
            </a:r>
          </a:p>
        </p:txBody>
      </p:sp>
    </p:spTree>
    <p:extLst>
      <p:ext uri="{BB962C8B-B14F-4D97-AF65-F5344CB8AC3E}">
        <p14:creationId xmlns:p14="http://schemas.microsoft.com/office/powerpoint/2010/main" val="1046453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Workstation</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4909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10643394" y="5715000"/>
            <a:ext cx="5257800" cy="2971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6548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89794" y="4953000"/>
            <a:ext cx="10702444" cy="954107"/>
          </a:xfrm>
          <a:prstGeom prst="rect">
            <a:avLst/>
          </a:prstGeom>
          <a:noFill/>
        </p:spPr>
        <p:txBody>
          <a:bodyPr wrap="none" rtlCol="0">
            <a:spAutoFit/>
          </a:bodyPr>
          <a:lstStyle/>
          <a:p>
            <a:r>
              <a:rPr lang="en-US" dirty="0">
                <a:solidFill>
                  <a:schemeClr val="bg1"/>
                </a:solidFill>
                <a:sym typeface="Arial Bold" charset="0"/>
              </a:rPr>
              <a:t>Refactoring the </a:t>
            </a:r>
            <a:r>
              <a:rPr lang="en-US" dirty="0" smtClean="0">
                <a:solidFill>
                  <a:schemeClr val="bg1"/>
                </a:solidFill>
                <a:sym typeface="Arial Bold" charset="0"/>
              </a:rPr>
              <a:t>Windows </a:t>
            </a:r>
            <a:r>
              <a:rPr lang="en-US" dirty="0" err="1" smtClean="0">
                <a:solidFill>
                  <a:schemeClr val="bg1"/>
                </a:solidFill>
                <a:sym typeface="Arial Bold" charset="0"/>
              </a:rPr>
              <a:t>iis_demo</a:t>
            </a:r>
            <a:r>
              <a:rPr lang="en-US" dirty="0" smtClean="0">
                <a:solidFill>
                  <a:schemeClr val="bg1"/>
                </a:solidFill>
                <a:sym typeface="Arial Bold" charset="0"/>
              </a:rPr>
              <a:t>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241086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Control idempotence manually with </a:t>
            </a:r>
            <a:r>
              <a:rPr lang="en-US" sz="4500" dirty="0" err="1" smtClean="0">
                <a:latin typeface="Courier"/>
                <a:ea typeface="Courier"/>
                <a:cs typeface="Courier"/>
                <a:sym typeface="Courier"/>
              </a:rPr>
              <a:t>not_if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smtClean="0"/>
              <a:t>Use Template Variables to dynamically generate web pages</a:t>
            </a:r>
            <a:endParaRPr lang="en-US" sz="4500" dirty="0"/>
          </a:p>
        </p:txBody>
      </p:sp>
    </p:spTree>
    <p:extLst>
      <p:ext uri="{BB962C8B-B14F-4D97-AF65-F5344CB8AC3E}">
        <p14:creationId xmlns:p14="http://schemas.microsoft.com/office/powerpoint/2010/main" val="822104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a:p>
            <a:pPr marL="685800" indent="-685800" eaLnBrk="1" hangingPunct="1">
              <a:buFont typeface="Arial" pitchFamily="34" charset="0"/>
              <a:buChar char="•"/>
            </a:pPr>
            <a:r>
              <a:rPr lang="en-US" dirty="0" smtClean="0"/>
              <a:t>First </a:t>
            </a:r>
            <a:r>
              <a:rPr lang="en-US" dirty="0" smtClean="0"/>
              <a:t>we'll </a:t>
            </a:r>
            <a:r>
              <a:rPr lang="en-US" dirty="0" smtClean="0"/>
              <a:t>write a Windows cookbook, then a Linux cookbook</a:t>
            </a:r>
          </a:p>
        </p:txBody>
      </p:sp>
    </p:spTree>
    <p:extLst>
      <p:ext uri="{BB962C8B-B14F-4D97-AF65-F5344CB8AC3E}">
        <p14:creationId xmlns:p14="http://schemas.microsoft.com/office/powerpoint/2010/main" val="3164230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br>
              <a:rPr lang="en-US" dirty="0" smtClean="0"/>
            </a:br>
            <a:endParaRPr lang="en-US" dirty="0" smtClean="0"/>
          </a:p>
        </p:txBody>
      </p:sp>
    </p:spTree>
    <p:extLst>
      <p:ext uri="{BB962C8B-B14F-4D97-AF65-F5344CB8AC3E}">
        <p14:creationId xmlns:p14="http://schemas.microsoft.com/office/powerpoint/2010/main" val="30682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a:sym typeface="Arial Bold" charset="0"/>
              </a:rPr>
              <a:t>Exercise: </a:t>
            </a:r>
            <a:r>
              <a:rPr lang="en-US" sz="5600" dirty="0" smtClean="0">
                <a:sym typeface="Arial Bold" charset="0"/>
              </a:rPr>
              <a:t>Here is what we want to see</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2" name="TextBox 1"/>
          <p:cNvSpPr txBox="1"/>
          <p:nvPr/>
        </p:nvSpPr>
        <p:spPr>
          <a:xfrm>
            <a:off x="4166394" y="6592669"/>
            <a:ext cx="7109864" cy="646331"/>
          </a:xfrm>
          <a:prstGeom prst="rect">
            <a:avLst/>
          </a:prstGeom>
          <a:noFill/>
        </p:spPr>
        <p:txBody>
          <a:bodyPr wrap="none" rtlCol="0">
            <a:spAutoFit/>
          </a:bodyPr>
          <a:lstStyle/>
          <a:p>
            <a:r>
              <a:rPr lang="en-US" sz="3600" b="1" dirty="0" smtClean="0"/>
              <a:t>Note the different port numbers</a:t>
            </a:r>
            <a:endParaRPr lang="en-US" sz="3600" b="1" dirty="0"/>
          </a:p>
        </p:txBody>
      </p:sp>
    </p:spTree>
    <p:extLst>
      <p:ext uri="{BB962C8B-B14F-4D97-AF65-F5344CB8AC3E}">
        <p14:creationId xmlns:p14="http://schemas.microsoft.com/office/powerpoint/2010/main" val="3276104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Windows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a:t>
            </a:r>
            <a:r>
              <a:rPr lang="en-US" sz="3600" dirty="0" smtClean="0">
                <a:sym typeface="Arial Bold" charset="0"/>
              </a:rPr>
              <a:t>cookboo</a:t>
            </a:r>
            <a:r>
              <a:rPr lang="en-US" sz="3600" dirty="0" smtClean="0"/>
              <a:t>k</a:t>
            </a:r>
            <a:r>
              <a:rPr lang="en-US" sz="3600" dirty="0"/>
              <a:t>'</a:t>
            </a:r>
            <a:r>
              <a:rPr lang="en-US" sz="3600" dirty="0" smtClean="0">
                <a:sym typeface="Arial Bold" charset="0"/>
              </a:rPr>
              <a:t>s </a:t>
            </a:r>
            <a:r>
              <a:rPr lang="en-US" sz="3600" dirty="0">
                <a:sym typeface="Arial Bold" charset="0"/>
              </a:rPr>
              <a:t>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530917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286000"/>
            <a:ext cx="15203385" cy="2590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t>
            </a:r>
            <a:r>
              <a:rPr lang="en-US" sz="3600" dirty="0">
                <a:latin typeface="Consolas" panose="020B0609020204030204" pitchFamily="49" charset="0"/>
                <a:cs typeface="Consolas" panose="020B0609020204030204" pitchFamily="49" charset="0"/>
              </a:rPr>
              <a:t>"</a:t>
            </a:r>
            <a:r>
              <a:rPr lang="en-US" sz="3600" dirty="0" err="1">
                <a:latin typeface="Consolas" panose="020B0609020204030204" pitchFamily="49" charset="0"/>
                <a:cs typeface="Consolas" panose="020B0609020204030204" pitchFamily="49" charset="0"/>
              </a:rPr>
              <a:t>iis_demo</a:t>
            </a:r>
            <a:r>
              <a:rPr lang="en-US" sz="3600" dirty="0">
                <a:latin typeface="Consolas" panose="020B0609020204030204" pitchFamily="49" charset="0"/>
                <a:cs typeface="Consolas" panose="020B0609020204030204" pitchFamily="49" charset="0"/>
              </a:rPr>
              <a:t>"]["</a:t>
            </a:r>
            <a:r>
              <a:rPr lang="en-US" sz="3600" dirty="0" err="1" smtClean="0">
                <a:latin typeface="Consolas" panose="020B0609020204030204" pitchFamily="49" charset="0"/>
                <a:cs typeface="Consolas" panose="020B0609020204030204" pitchFamily="49" charset="0"/>
              </a:rPr>
              <a:t>indexfile</a:t>
            </a:r>
            <a:r>
              <a:rPr lang="en-US" sz="3600" dirty="0">
                <a:latin typeface="Consolas" panose="020B0609020204030204" pitchFamily="49" charset="0"/>
                <a:cs typeface="Consolas" panose="020B0609020204030204" pitchFamily="49" charset="0"/>
              </a:rPr>
              <a:t>"] </a:t>
            </a:r>
            <a:r>
              <a:rPr lang="en-US" sz="3600" dirty="0" smtClean="0">
                <a:latin typeface="Consolas" panose="020B0609020204030204" pitchFamily="49" charset="0"/>
                <a:cs typeface="Consolas" panose="020B0609020204030204" pitchFamily="49" charset="0"/>
              </a:rPr>
              <a:t>= </a:t>
            </a:r>
            <a:r>
              <a:rPr lang="en-US" sz="3600" dirty="0">
                <a:latin typeface="Consolas" panose="020B0609020204030204" pitchFamily="49" charset="0"/>
                <a:cs typeface="Consolas" panose="020B0609020204030204" pitchFamily="49" charset="0"/>
              </a:rPr>
              <a:t>"</a:t>
            </a:r>
            <a:r>
              <a:rPr lang="en-US" sz="3600" dirty="0" smtClean="0">
                <a:latin typeface="Consolas" panose="020B0609020204030204" pitchFamily="49" charset="0"/>
                <a:cs typeface="Consolas" panose="020B0609020204030204" pitchFamily="49" charset="0"/>
              </a:rPr>
              <a:t>Default1.</a:t>
            </a:r>
            <a:r>
              <a:rPr lang="en-US" sz="3600" dirty="0">
                <a:latin typeface="Consolas" panose="020B0609020204030204" pitchFamily="49" charset="0"/>
                <a:cs typeface="Consolas" panose="020B0609020204030204" pitchFamily="49" charset="0"/>
              </a:rPr>
              <a:t>htm"</a:t>
            </a:r>
            <a:endParaRPr lang="en-US" sz="3600" dirty="0" smtClean="0">
              <a:latin typeface="Consolas" panose="020B0609020204030204" pitchFamily="49" charset="0"/>
              <a:cs typeface="Consolas" panose="020B0609020204030204" pitchFamily="49" charset="0"/>
            </a:endParaRPr>
          </a:p>
          <a:p>
            <a:endParaRPr lang="en-US" sz="3600" dirty="0" smtClean="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5240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4478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851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Windows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3975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a:p>
            <a:pPr lvl="1" eaLnBrk="1" hangingPunct="1"/>
            <a:r>
              <a:rPr lang="en-US" dirty="0" smtClean="0"/>
              <a:t>You can ignore the existing </a:t>
            </a:r>
            <a:r>
              <a:rPr lang="en-US" b="1" dirty="0" err="1" smtClean="0"/>
              <a:t>indexfile</a:t>
            </a:r>
            <a:r>
              <a:rPr lang="en-US" b="1" dirty="0" smtClean="0"/>
              <a:t> </a:t>
            </a:r>
            <a:r>
              <a:rPr lang="en-US" dirty="0" smtClean="0"/>
              <a:t>attribute</a:t>
            </a:r>
          </a:p>
        </p:txBody>
      </p:sp>
      <p:sp>
        <p:nvSpPr>
          <p:cNvPr id="8" name="Rectangle 9"/>
          <p:cNvSpPr>
            <a:spLocks/>
          </p:cNvSpPr>
          <p:nvPr/>
        </p:nvSpPr>
        <p:spPr bwMode="auto">
          <a:xfrm>
            <a:off x="584994" y="25146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6241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latin typeface="Courier"/>
              </a:rPr>
              <a:t>#cookbook_file "</a:t>
            </a:r>
            <a:r>
              <a:rPr lang="en-US" sz="2400" dirty="0">
                <a:latin typeface="Courier"/>
              </a:rPr>
              <a:t>c:\\</a:t>
            </a:r>
            <a:r>
              <a:rPr lang="en-US" sz="2400" dirty="0" err="1">
                <a:latin typeface="Courier"/>
              </a:rPr>
              <a:t>inetpub</a:t>
            </a:r>
            <a:r>
              <a:rPr lang="en-US" sz="2400" dirty="0">
                <a:latin typeface="Courier"/>
              </a:rPr>
              <a:t>\\</a:t>
            </a:r>
            <a:r>
              <a:rPr lang="en-US" sz="2400" dirty="0" err="1">
                <a:latin typeface="Courier"/>
              </a:rPr>
              <a:t>wwwroot</a:t>
            </a:r>
            <a:r>
              <a:rPr lang="en-US" sz="2400" dirty="0">
                <a:latin typeface="Courier"/>
              </a:rPr>
              <a:t>\\</a:t>
            </a:r>
            <a:r>
              <a:rPr lang="en-US" sz="2400" dirty="0" err="1">
                <a:latin typeface="Courier"/>
              </a:rPr>
              <a:t>Default.htm</a:t>
            </a:r>
            <a:r>
              <a:rPr lang="en-US" sz="2400" dirty="0">
                <a:latin typeface="Courier"/>
              </a:rPr>
              <a:t>" do</a:t>
            </a:r>
          </a:p>
          <a:p>
            <a:r>
              <a:rPr lang="en-US" sz="2400" dirty="0" smtClean="0">
                <a:latin typeface="Courier"/>
              </a:rPr>
              <a:t>#  source </a:t>
            </a:r>
            <a:r>
              <a:rPr lang="en-US" sz="2400" dirty="0">
                <a:latin typeface="Courier" charset="0"/>
                <a:ea typeface="ＭＳ Ｐゴシック" charset="0"/>
                <a:cs typeface="Courier" charset="0"/>
                <a:sym typeface="Courier" charset="0"/>
              </a:rPr>
              <a:t>node["</a:t>
            </a:r>
            <a:r>
              <a:rPr lang="en-US" sz="2400" dirty="0" err="1">
                <a:latin typeface="Courier"/>
                <a:ea typeface="Courier"/>
                <a:cs typeface="Courier"/>
                <a:sym typeface="Courier"/>
              </a:rPr>
              <a:t>iis_demo</a:t>
            </a:r>
            <a:r>
              <a:rPr lang="en-US" sz="2400" dirty="0">
                <a:latin typeface="Courier" charset="0"/>
                <a:ea typeface="ＭＳ Ｐゴシック" charset="0"/>
                <a:cs typeface="Courier" charset="0"/>
                <a:sym typeface="Courier" charset="0"/>
              </a:rPr>
              <a:t>"</a:t>
            </a:r>
            <a:r>
              <a:rPr lang="en-US" sz="2400" dirty="0">
                <a:latin typeface="Courier"/>
                <a:ea typeface="Courier"/>
                <a:cs typeface="Courier"/>
                <a:sym typeface="Courier"/>
              </a:rPr>
              <a:t>][</a:t>
            </a:r>
            <a:r>
              <a:rPr lang="en-US" sz="2400" dirty="0">
                <a:latin typeface="Courier" charset="0"/>
                <a:ea typeface="ＭＳ Ｐゴシック" charset="0"/>
                <a:cs typeface="Courier" charset="0"/>
                <a:sym typeface="Courier" charset="0"/>
              </a:rPr>
              <a:t>"</a:t>
            </a:r>
            <a:r>
              <a:rPr lang="en-US" sz="2400" dirty="0" err="1">
                <a:latin typeface="Courier"/>
                <a:ea typeface="Courier"/>
                <a:cs typeface="Courier"/>
                <a:sym typeface="Courier"/>
              </a:rPr>
              <a:t>indexfile</a:t>
            </a:r>
            <a:r>
              <a:rPr lang="en-US" sz="2400" dirty="0">
                <a:latin typeface="Courier" charset="0"/>
                <a:ea typeface="ＭＳ Ｐゴシック" charset="0"/>
                <a:cs typeface="Courier" charset="0"/>
                <a:sym typeface="Courier" charset="0"/>
              </a:rPr>
              <a:t>"]</a:t>
            </a:r>
            <a:endParaRPr lang="en-US" sz="2400" dirty="0">
              <a:latin typeface="Courier"/>
            </a:endParaRPr>
          </a:p>
          <a:p>
            <a:r>
              <a:rPr lang="en-US" sz="2400" dirty="0" smtClean="0">
                <a:latin typeface="Courier"/>
              </a:rPr>
              <a:t>#  </a:t>
            </a:r>
            <a:r>
              <a:rPr lang="en-US" sz="2400" dirty="0">
                <a:latin typeface="Courier"/>
              </a:rPr>
              <a:t>rights :read, "Everyone"</a:t>
            </a:r>
          </a:p>
          <a:p>
            <a:r>
              <a:rPr lang="en-US" sz="2400" dirty="0" smtClean="0">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Comment out the existing cookbook_file 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(or delete)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934439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a:rPr>
              <a:t>#cookbook_file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Windows Exercise</a:t>
            </a:r>
            <a:r>
              <a:rPr lang="en-US" sz="3500" dirty="0">
                <a:sym typeface="Arial Bold" charset="0"/>
              </a:rPr>
              <a:t>: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err="1"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562600"/>
            <a:ext cx="14954092" cy="1571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49295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Stop the existing default web site</a:t>
            </a:r>
          </a:p>
          <a:p>
            <a:r>
              <a:rPr lang="en-US" dirty="0" smtClean="0"/>
              <a:t>With </a:t>
            </a:r>
            <a:r>
              <a:rPr lang="en-US" dirty="0" err="1" smtClean="0">
                <a:latin typeface="Courier"/>
                <a:cs typeface="Courier"/>
              </a:rPr>
              <a:t>powershell_script</a:t>
            </a:r>
            <a:r>
              <a:rPr lang="en-US" dirty="0" smtClean="0"/>
              <a:t> resource </a:t>
            </a:r>
            <a:r>
              <a:rPr lang="en-US" dirty="0" smtClean="0"/>
              <a:t>it is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224134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Workstation</a:t>
            </a:r>
            <a:endParaRPr lang="en-US" dirty="0"/>
          </a:p>
        </p:txBody>
      </p:sp>
      <p:sp>
        <p:nvSpPr>
          <p:cNvPr id="5" name="Content Placeholder 4"/>
          <p:cNvSpPr>
            <a:spLocks noGrp="1"/>
          </p:cNvSpPr>
          <p:nvPr>
            <p:ph sz="half" idx="1"/>
          </p:nvPr>
        </p:nvSpPr>
        <p:spPr>
          <a:xfrm>
            <a:off x="800204" y="1524000"/>
            <a:ext cx="13195990" cy="7239000"/>
          </a:xfrm>
        </p:spPr>
        <p:txBody>
          <a:bodyPr/>
          <a:lstStyle/>
          <a:p>
            <a:r>
              <a:rPr lang="en-US" sz="4800" dirty="0" smtClean="0"/>
              <a:t>Write your Chef configuration here</a:t>
            </a:r>
          </a:p>
          <a:p>
            <a:pPr lvl="2"/>
            <a:r>
              <a:rPr lang="en-US" sz="4000" dirty="0" smtClean="0"/>
              <a:t>Local copy of </a:t>
            </a:r>
            <a:r>
              <a:rPr lang="en-US" sz="4000" b="1" dirty="0" smtClean="0"/>
              <a:t>all </a:t>
            </a:r>
            <a:r>
              <a:rPr lang="en-US" sz="4000" dirty="0" smtClean="0"/>
              <a:t>your Chef configuration files</a:t>
            </a:r>
          </a:p>
          <a:p>
            <a:r>
              <a:rPr lang="en-US" sz="4800" dirty="0" smtClean="0"/>
              <a:t>Upload your Chef configuration to Chef Server</a:t>
            </a:r>
          </a:p>
          <a:p>
            <a:r>
              <a:rPr lang="en-US" sz="4800" dirty="0" smtClean="0"/>
              <a:t>Your configuration can be synced with an external repo (such as </a:t>
            </a:r>
            <a:r>
              <a:rPr lang="en-US" sz="4800" dirty="0" err="1" smtClean="0"/>
              <a:t>Github</a:t>
            </a:r>
            <a:r>
              <a:rPr lang="en-US" sz="4800" dirty="0" smtClean="0"/>
              <a:t> or SVN) for:</a:t>
            </a:r>
          </a:p>
          <a:p>
            <a:pPr lvl="2"/>
            <a:r>
              <a:rPr lang="en-US" sz="4000" dirty="0" smtClean="0"/>
              <a:t>Team workflows</a:t>
            </a:r>
          </a:p>
          <a:p>
            <a:pPr lvl="2"/>
            <a:r>
              <a:rPr lang="en-US" sz="4000" dirty="0" smtClean="0"/>
              <a:t>Data backups</a:t>
            </a:r>
          </a:p>
          <a:p>
            <a:pPr lvl="2"/>
            <a:r>
              <a:rPr lang="en-US" sz="4000" dirty="0" smtClean="0"/>
              <a:t>Version control</a:t>
            </a:r>
          </a:p>
        </p:txBody>
      </p:sp>
    </p:spTree>
    <p:extLst>
      <p:ext uri="{BB962C8B-B14F-4D97-AF65-F5344CB8AC3E}">
        <p14:creationId xmlns:p14="http://schemas.microsoft.com/office/powerpoint/2010/main" val="24827879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4885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a:xfrm>
            <a:off x="800273" y="330200"/>
            <a:ext cx="14657233" cy="1117600"/>
          </a:xfrm>
        </p:spPr>
        <p:txBody>
          <a:bodyPr/>
          <a:lstStyle/>
          <a:p>
            <a:pPr eaLnBrk="1" hangingPunct="1">
              <a:defRPr/>
            </a:pPr>
            <a:r>
              <a:rPr lang="en-US" sz="5200" dirty="0" smtClean="0">
                <a:sym typeface="Rockwell" charset="0"/>
              </a:rPr>
              <a:t>Windows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"port" </a:t>
            </a:r>
            <a:r>
              <a:rPr lang="en-US" dirty="0">
                <a:solidFill>
                  <a:srgbClr val="222321"/>
                </a:solidFill>
                <a:latin typeface="Courier"/>
                <a:sym typeface="Rockwell" pitchFamily="18" charset="0"/>
              </a:rPr>
              <a:t>=&gt;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a:t>
            </a:r>
            <a:r>
              <a:rPr lang="en-US" dirty="0" smtClean="0">
                <a:solidFill>
                  <a:srgbClr val="222321"/>
                </a:solidFill>
                <a:latin typeface="Courier"/>
                <a:sym typeface="Rockwell" pitchFamily="18" charset="0"/>
              </a:rPr>
              <a:t>"port" </a:t>
            </a:r>
            <a:r>
              <a:rPr lang="en-US" dirty="0">
                <a:solidFill>
                  <a:srgbClr val="222321"/>
                </a:solidFill>
                <a:latin typeface="Courier"/>
                <a:sym typeface="Rockwell" pitchFamily="18" charset="0"/>
              </a:rPr>
              <a:t>=&gt;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36879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site_dir</a:t>
            </a:r>
            <a:r>
              <a:rPr lang="pt-BR" sz="2400" dirty="0" smtClean="0">
                <a:latin typeface="Courier"/>
                <a:cs typeface="Courier"/>
              </a:rPr>
              <a:t> </a:t>
            </a:r>
            <a:r>
              <a:rPr lang="pt-BR" sz="2400" dirty="0" smtClean="0">
                <a:solidFill>
                  <a:srgbClr val="666666"/>
                </a:solidFill>
                <a:latin typeface="Courier"/>
                <a:cs typeface="Courier"/>
              </a:rPr>
              <a:t>= </a:t>
            </a:r>
            <a:r>
              <a:rPr lang="pt-BR" sz="2400" dirty="0" smtClean="0">
                <a:solidFill>
                  <a:srgbClr val="BA2121"/>
                </a:solidFill>
                <a:latin typeface="Courier"/>
                <a:cs typeface="Courier"/>
              </a:rPr>
              <a:t>"</a:t>
            </a:r>
            <a:r>
              <a:rPr lang="pt-BR" sz="2400" b="1" dirty="0" smtClean="0">
                <a:solidFill>
                  <a:srgbClr val="BB6688"/>
                </a:solidFill>
                <a:latin typeface="Courier"/>
                <a:cs typeface="Courier"/>
              </a:rPr>
              <a:t>#{</a:t>
            </a:r>
            <a:r>
              <a:rPr lang="pt-BR" sz="2400" b="1" dirty="0" smtClean="0">
                <a:solidFill>
                  <a:srgbClr val="880000"/>
                </a:solidFill>
                <a:latin typeface="Courier"/>
                <a:cs typeface="Courier"/>
              </a:rPr>
              <a:t>ENV</a:t>
            </a:r>
            <a:r>
              <a:rPr lang="pt-BR" sz="2400" b="1" dirty="0" smtClean="0">
                <a:solidFill>
                  <a:srgbClr val="666666"/>
                </a:solidFill>
                <a:latin typeface="Courier"/>
                <a:cs typeface="Courier"/>
              </a:rPr>
              <a:t>[</a:t>
            </a:r>
            <a:r>
              <a:rPr lang="pt-BR" sz="2400" b="1" dirty="0" smtClean="0">
                <a:solidFill>
                  <a:srgbClr val="BA2121"/>
                </a:solidFill>
                <a:latin typeface="Courier"/>
                <a:cs typeface="Courier"/>
              </a:rPr>
              <a:t>'SYSTEMDRIVE'</a:t>
            </a:r>
            <a:r>
              <a:rPr lang="pt-BR" sz="2400" b="1" dirty="0" smtClean="0">
                <a:solidFill>
                  <a:srgbClr val="666666"/>
                </a:solidFill>
                <a:latin typeface="Courier"/>
                <a:cs typeface="Courier"/>
              </a:rPr>
              <a:t>]</a:t>
            </a:r>
            <a:r>
              <a:rPr lang="pt-BR" sz="2400" b="1" dirty="0" smtClean="0">
                <a:solidFill>
                  <a:srgbClr val="BB6688"/>
                </a:solidFill>
                <a:latin typeface="Courier"/>
                <a:cs typeface="Courier"/>
              </a:rPr>
              <a:t>}</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inetpub</a:t>
            </a:r>
            <a:r>
              <a:rPr lang="pt-BR" sz="2400" b="1" dirty="0" smtClean="0">
                <a:solidFill>
                  <a:srgbClr val="BB6622"/>
                </a:solidFill>
                <a:latin typeface="Courier"/>
                <a:cs typeface="Courier"/>
              </a:rPr>
              <a:t>\\</a:t>
            </a:r>
            <a:r>
              <a:rPr lang="pt-BR" sz="2400" b="1" dirty="0" err="1" smtClean="0">
                <a:solidFill>
                  <a:srgbClr val="BA2121"/>
                </a:solidFill>
                <a:latin typeface="Courier"/>
                <a:cs typeface="Courier"/>
              </a:rPr>
              <a:t>wwwroot</a:t>
            </a:r>
            <a:r>
              <a:rPr lang="pt-BR" sz="2400" b="1" dirty="0" smtClean="0">
                <a:solidFill>
                  <a:srgbClr val="BB6622"/>
                </a:solidFill>
                <a:latin typeface="Courier"/>
                <a:cs typeface="Courier"/>
              </a:rPr>
              <a:t>\\</a:t>
            </a:r>
            <a:r>
              <a:rPr lang="pt-BR" sz="2400" b="1" dirty="0" smtClean="0">
                <a:solidFill>
                  <a:srgbClr val="BB6688"/>
                </a:solidFill>
                <a:latin typeface="Courier"/>
                <a:cs typeface="Courier"/>
              </a:rPr>
              <a:t>#{</a:t>
            </a:r>
            <a:r>
              <a:rPr lang="pt-BR" sz="2400" b="1" dirty="0" err="1" smtClean="0">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04800"/>
            <a:ext cx="14657233" cy="1117600"/>
          </a:xfrm>
        </p:spPr>
        <p:txBody>
          <a:bodyPr/>
          <a:lstStyle/>
          <a:p>
            <a:pPr>
              <a:defRPr/>
            </a:pPr>
            <a:r>
              <a:rPr lang="en-US" sz="5200" dirty="0" smtClean="0">
                <a:sym typeface="Rockwell" charset="0"/>
              </a:rPr>
              <a:t>Windows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IIS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5177215" cy="1143000"/>
          </a:xfrm>
        </p:spPr>
        <p:txBody>
          <a:bodyPr/>
          <a:lstStyle/>
          <a:p>
            <a:r>
              <a:rPr lang="en-US" sz="3600" dirty="0" smtClean="0">
                <a:solidFill>
                  <a:srgbClr val="222321"/>
                </a:solidFill>
                <a:latin typeface="Arial"/>
                <a:cs typeface="Arial"/>
                <a:sym typeface="Rockwell" pitchFamily="18" charset="0"/>
              </a:rPr>
              <a:t>Create a ruby variable (for use only inside this loop) for the site directory</a:t>
            </a:r>
            <a:endParaRPr lang="en-US" sz="3600" dirty="0">
              <a:solidFill>
                <a:srgbClr val="222321"/>
              </a:solidFill>
              <a:latin typeface="Arial"/>
              <a:cs typeface="Arial"/>
              <a:sym typeface="Rockwell" pitchFamily="18" charset="0"/>
            </a:endParaRPr>
          </a:p>
        </p:txBody>
      </p:sp>
      <p:sp>
        <p:nvSpPr>
          <p:cNvPr id="279560" name="Rectangle 7"/>
          <p:cNvSpPr>
            <a:spLocks/>
          </p:cNvSpPr>
          <p:nvPr/>
        </p:nvSpPr>
        <p:spPr bwMode="auto">
          <a:xfrm>
            <a:off x="965994" y="4038600"/>
            <a:ext cx="14137150" cy="1371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16157" y="5638800"/>
            <a:ext cx="14123109" cy="53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88366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z="4800" dirty="0" smtClean="0">
                <a:sym typeface="Rockwell" charset="0"/>
              </a:rPr>
              <a:t>Windows 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a:latin typeface="Consolas" panose="020B0609020204030204" pitchFamily="49" charset="0"/>
                <a:cs typeface="Consolas" panose="020B0609020204030204" pitchFamily="49" charset="0"/>
              </a:rPr>
              <a:t>site_dir</a:t>
            </a:r>
            <a:r>
              <a:rPr lang="pt-BR" dirty="0">
                <a:latin typeface="Consolas" panose="020B0609020204030204" pitchFamily="49" charset="0"/>
                <a:cs typeface="Consolas" panose="020B0609020204030204" pitchFamily="49" charset="0"/>
              </a:rPr>
              <a:t>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err="1">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a:t>
            </a:r>
            <a:endParaRPr lang="pt-BR" b="1" dirty="0">
              <a:solidFill>
                <a:srgbClr val="BA2121"/>
              </a:solidFill>
              <a:latin typeface="Consolas" panose="020B0609020204030204" pitchFamily="49" charset="0"/>
              <a:cs typeface="Consolas" panose="020B0609020204030204" pitchFamily="49" charset="0"/>
            </a:endParaRPr>
          </a:p>
        </p:txBody>
      </p:sp>
      <p:sp>
        <p:nvSpPr>
          <p:cNvPr id="5" name="Rectangle 4"/>
          <p:cNvSpPr/>
          <p:nvPr/>
        </p:nvSpPr>
        <p:spPr>
          <a:xfrm>
            <a:off x="813594" y="3541693"/>
            <a:ext cx="14630400" cy="523220"/>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site_dir</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594900" y="3429000"/>
            <a:ext cx="43334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3" name="TextBox 2"/>
          <p:cNvSpPr txBox="1"/>
          <p:nvPr/>
        </p:nvSpPr>
        <p:spPr>
          <a:xfrm>
            <a:off x="508794" y="5791200"/>
            <a:ext cx="13691068" cy="646331"/>
          </a:xfrm>
          <a:prstGeom prst="rect">
            <a:avLst/>
          </a:prstGeom>
          <a:noFill/>
        </p:spPr>
        <p:txBody>
          <a:bodyPr wrap="none" rtlCol="0">
            <a:spAutoFit/>
          </a:bodyPr>
          <a:lstStyle/>
          <a:p>
            <a:r>
              <a:rPr lang="en-US" sz="3600" dirty="0" smtClean="0"/>
              <a:t>What do you think is the default action for the </a:t>
            </a:r>
            <a:r>
              <a:rPr lang="en-US" sz="3600" dirty="0" smtClean="0"/>
              <a:t>'directory</a:t>
            </a:r>
            <a:r>
              <a:rPr lang="en-US" sz="3600" dirty="0"/>
              <a:t>'</a:t>
            </a:r>
            <a:r>
              <a:rPr lang="en-US" sz="3600" dirty="0" smtClean="0"/>
              <a:t> </a:t>
            </a:r>
            <a:r>
              <a:rPr lang="en-US" sz="3600" dirty="0" smtClean="0"/>
              <a:t>resource?</a:t>
            </a:r>
            <a:endParaRPr lang="en-US" sz="3600" dirty="0"/>
          </a:p>
        </p:txBody>
      </p:sp>
      <p:sp>
        <p:nvSpPr>
          <p:cNvPr id="8" name="Rectangle 9"/>
          <p:cNvSpPr>
            <a:spLocks/>
          </p:cNvSpPr>
          <p:nvPr/>
        </p:nvSpPr>
        <p:spPr bwMode="auto">
          <a:xfrm>
            <a:off x="508794" y="1905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73428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5625722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err="1" smtClean="0">
                <a:sym typeface="Arial Bold" charset="0"/>
              </a:rPr>
              <a:t>Powershell_script</a:t>
            </a:r>
            <a:r>
              <a:rPr lang="en-US" sz="4900" dirty="0" smtClean="0">
                <a:sym typeface="Arial Bold" charset="0"/>
              </a:rPr>
              <a:t> resources </a:t>
            </a:r>
            <a:r>
              <a:rPr lang="en-US" sz="4900" dirty="0">
                <a:sym typeface="Arial Bold" charset="0"/>
              </a:rPr>
              <a:t>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a:t>
            </a:r>
            <a:r>
              <a:rPr lang="en-US" dirty="0" smtClean="0"/>
              <a:t>it</a:t>
            </a:r>
            <a:r>
              <a:rPr lang="en-US" dirty="0"/>
              <a:t> </a:t>
            </a:r>
            <a:r>
              <a:rPr lang="en-US" dirty="0" smtClean="0"/>
              <a:t>is</a:t>
            </a:r>
            <a:r>
              <a:rPr lang="en-US" dirty="0" smtClean="0"/>
              <a:t> </a:t>
            </a:r>
            <a:r>
              <a:rPr lang="en-US" dirty="0" smtClean="0"/>
              <a:t>up to you to make </a:t>
            </a:r>
            <a:r>
              <a:rPr lang="en-US" dirty="0" err="1" smtClean="0"/>
              <a:t>powershell_script</a:t>
            </a:r>
            <a:r>
              <a:rPr lang="en-US" dirty="0" smtClean="0"/>
              <a:t> resources idempotent</a:t>
            </a:r>
          </a:p>
        </p:txBody>
      </p:sp>
    </p:spTree>
    <p:extLst>
      <p:ext uri="{BB962C8B-B14F-4D97-AF65-F5344CB8AC3E}">
        <p14:creationId xmlns:p14="http://schemas.microsoft.com/office/powerpoint/2010/main" val="2479388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a:xfrm>
            <a:off x="800273" y="330200"/>
            <a:ext cx="14657233" cy="1117600"/>
          </a:xfrm>
        </p:spPr>
        <p:txBody>
          <a:bodyPr/>
          <a:lstStyle/>
          <a:p>
            <a:pPr eaLnBrk="1" hangingPunct="1">
              <a:defRPr/>
            </a:pPr>
            <a:r>
              <a:rPr lang="en-US" sz="5400" dirty="0" smtClean="0">
                <a:sym typeface="Arial Bold" charset="0"/>
              </a:rPr>
              <a:t>Windows: </a:t>
            </a:r>
            <a:br>
              <a:rPr lang="en-US" sz="5400" dirty="0" smtClean="0">
                <a:sym typeface="Arial Bold" charset="0"/>
              </a:rPr>
            </a:br>
            <a:r>
              <a:rPr lang="en-US" sz="5400" dirty="0" smtClean="0">
                <a:sym typeface="Arial Bold" charset="0"/>
              </a:rPr>
              <a:t>Enter </a:t>
            </a:r>
            <a:r>
              <a:rPr lang="en-US" sz="5400" dirty="0">
                <a:sym typeface="Arial Bold" charset="0"/>
              </a:rPr>
              <a:t>the </a:t>
            </a:r>
            <a:r>
              <a:rPr lang="en-US" sz="5400" dirty="0" err="1">
                <a:sym typeface="Arial Bold" charset="0"/>
              </a:rPr>
              <a:t>not_if</a:t>
            </a:r>
            <a:r>
              <a:rPr lang="en-US" sz="5400" dirty="0">
                <a:sym typeface="Arial Bold" charset="0"/>
              </a:rPr>
              <a:t> and only_if </a:t>
            </a:r>
            <a:r>
              <a:rPr lang="en-US" sz="5400" dirty="0" err="1">
                <a:sym typeface="Arial Bold" charset="0"/>
              </a:rPr>
              <a:t>metaparameters</a:t>
            </a:r>
            <a:endParaRPr lang="en-US" sz="5400" dirty="0">
              <a:sym typeface="Arial Bold" charset="0"/>
            </a:endParaRP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723452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a:t>
            </a:r>
            <a:endParaRPr lang="pt-BR" sz="2400" b="1" dirty="0" smtClean="0">
              <a:solidFill>
                <a:srgbClr val="BA2121"/>
              </a:solidFill>
              <a:latin typeface="Consolas" panose="020B0609020204030204" pitchFamily="49" charset="0"/>
              <a:cs typeface="Consolas" panose="020B0609020204030204" pitchFamily="49" charset="0"/>
            </a:endParaRP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smtClean="0">
                <a:solidFill>
                  <a:srgbClr val="BA2121"/>
                </a:solidFill>
                <a:latin typeface="Consolas" panose="020B0609020204030204" pitchFamily="49" charset="0"/>
                <a:cs typeface="Consolas" panose="020B0609020204030204" pitchFamily="49" charset="0"/>
              </a:rPr>
              <a:t>appPool</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a:t>
            </a:r>
            <a:r>
              <a:rPr lang="en-US" altLang="en-US" sz="3400" kern="0" dirty="0" smtClean="0"/>
              <a:t>does not already </a:t>
            </a:r>
            <a:r>
              <a:rPr lang="en-US" altLang="en-US" sz="3400" kern="0" dirty="0" smtClean="0"/>
              <a:t>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42053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a:xfrm>
            <a:off x="813594" y="177800"/>
            <a:ext cx="14657233" cy="1117600"/>
          </a:xfrm>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6"/>
            <a:ext cx="15851148" cy="441958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262979"/>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smtClean="0">
                <a:solidFill>
                  <a:srgbClr val="666666"/>
                </a:solidFill>
                <a:latin typeface="Courier"/>
                <a:cs typeface="Courier"/>
              </a:rPr>
              <a:t>&lt;&lt;-</a:t>
            </a:r>
            <a:r>
              <a:rPr lang="en-US" sz="2400" dirty="0" smtClean="0">
                <a:solidFill>
                  <a:srgbClr val="880000"/>
                </a:solidFill>
                <a:latin typeface="Courier"/>
                <a:cs typeface="Courier"/>
              </a:rPr>
              <a:t>EOH</a:t>
            </a:r>
          </a:p>
          <a:p>
            <a:r>
              <a:rPr lang="en-US" sz="2400" dirty="0" smtClean="0">
                <a:solidFill>
                  <a:srgbClr val="BA2121"/>
                </a:solidFill>
                <a:latin typeface="Courier"/>
                <a:cs typeface="Courier"/>
              </a:rPr>
              <a:t>       </a:t>
            </a:r>
            <a:r>
              <a:rPr lang="en-US" sz="2400" dirty="0">
                <a:solidFill>
                  <a:srgbClr val="BA2121"/>
                </a:solidFill>
                <a:latin typeface="Courier"/>
                <a:cs typeface="Courier"/>
              </a:rPr>
              <a:t>Import-Module </a:t>
            </a:r>
            <a:r>
              <a:rPr lang="en-US" sz="2400" dirty="0" err="1">
                <a:solidFill>
                  <a:srgbClr val="BA2121"/>
                </a:solidFill>
                <a:latin typeface="Courier"/>
                <a:cs typeface="Courier"/>
              </a:rPr>
              <a:t>WebAdministration</a:t>
            </a:r>
            <a:endParaRPr lang="en-US" sz="2400" dirty="0" smtClean="0">
              <a:solidFill>
                <a:srgbClr val="BA2121"/>
              </a:solidFill>
              <a:latin typeface="Courier"/>
              <a:cs typeface="Courier"/>
            </a:endParaRPr>
          </a:p>
          <a:p>
            <a:r>
              <a:rPr lang="en-US" sz="2400" dirty="0" smtClean="0">
                <a:solidFill>
                  <a:srgbClr val="BA2121"/>
                </a:solidFill>
                <a:latin typeface="Courier"/>
                <a:cs typeface="Courier"/>
              </a:rPr>
              <a:t>       if(-not(test-path IIS:\\Sites\\#{</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r>
              <a:rPr lang="en-US" sz="2400" dirty="0">
                <a:solidFill>
                  <a:srgbClr val="BA2121"/>
                </a:solidFill>
                <a:latin typeface="Courier"/>
                <a:cs typeface="Courier"/>
              </a:rPr>
              <a:t> </a:t>
            </a:r>
            <a:r>
              <a:rPr lang="en-US" sz="2400" dirty="0" smtClean="0">
                <a:solidFill>
                  <a:srgbClr val="BA2121"/>
                </a:solidFill>
                <a:latin typeface="Courier"/>
                <a:cs typeface="Courier"/>
              </a:rPr>
              <a:t>   New-</a:t>
            </a:r>
            <a:r>
              <a:rPr lang="en-US" sz="2400" dirty="0" err="1" smtClean="0">
                <a:solidFill>
                  <a:srgbClr val="BA2121"/>
                </a:solidFill>
                <a:latin typeface="Courier"/>
                <a:cs typeface="Courier"/>
              </a:rPr>
              <a:t>WebSite</a:t>
            </a:r>
            <a:r>
              <a:rPr lang="en-US" sz="2400" dirty="0" smtClean="0">
                <a:solidFill>
                  <a:srgbClr val="BA2121"/>
                </a:solidFill>
                <a:latin typeface="Courier"/>
                <a:cs typeface="Courier"/>
              </a:rPr>
              <a:t> </a:t>
            </a:r>
            <a:r>
              <a:rPr lang="en-US" sz="2400" dirty="0">
                <a:solidFill>
                  <a:srgbClr val="BA2121"/>
                </a:solidFill>
                <a:latin typeface="Courier"/>
                <a:cs typeface="Courier"/>
              </a:rPr>
              <a:t>-name #{</a:t>
            </a:r>
            <a:r>
              <a:rPr lang="en-US" sz="2400" dirty="0" err="1">
                <a:solidFill>
                  <a:srgbClr val="BA2121"/>
                </a:solidFill>
                <a:latin typeface="Courier"/>
                <a:cs typeface="Courier"/>
              </a:rPr>
              <a:t>site_name</a:t>
            </a:r>
            <a:r>
              <a:rPr lang="en-US" sz="2400" dirty="0" smtClean="0">
                <a:solidFill>
                  <a:srgbClr val="BA2121"/>
                </a:solidFill>
                <a:latin typeface="Courier"/>
                <a:cs typeface="Courier"/>
              </a:rPr>
              <a:t>} -Port #{</a:t>
            </a:r>
            <a:r>
              <a:rPr lang="en-US" sz="2400" dirty="0" err="1" smtClean="0">
                <a:solidFill>
                  <a:srgbClr val="BA2121"/>
                </a:solidFill>
                <a:latin typeface="Courier"/>
                <a:cs typeface="Courier"/>
              </a:rPr>
              <a:t>site_data</a:t>
            </a:r>
            <a:r>
              <a:rPr lang="en-US" sz="2400" dirty="0" smtClean="0">
                <a:solidFill>
                  <a:srgbClr val="BA2121"/>
                </a:solidFill>
                <a:latin typeface="Courier"/>
                <a:cs typeface="Courier"/>
              </a:rPr>
              <a:t>["port"]} -</a:t>
            </a:r>
            <a:r>
              <a:rPr lang="en-US" sz="2400" dirty="0" err="1" smtClean="0">
                <a:solidFill>
                  <a:srgbClr val="BA2121"/>
                </a:solidFill>
                <a:latin typeface="Courier"/>
                <a:cs typeface="Courier"/>
              </a:rPr>
              <a:t>PhysicalPath</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site_dir</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ApplicationPool</a:t>
            </a:r>
            <a:r>
              <a:rPr lang="en-US" sz="2400" dirty="0" smtClean="0">
                <a:solidFill>
                  <a:srgbClr val="BA2121"/>
                </a:solidFill>
                <a:latin typeface="Courier"/>
                <a:cs typeface="Courier"/>
              </a:rPr>
              <a:t> #{</a:t>
            </a:r>
            <a:r>
              <a:rPr lang="en-US" sz="2400" dirty="0" err="1" smtClean="0">
                <a:solidFill>
                  <a:srgbClr val="BA2121"/>
                </a:solidFill>
                <a:latin typeface="Courier"/>
                <a:cs typeface="Courier"/>
              </a:rPr>
              <a:t>site_name</a:t>
            </a:r>
            <a:r>
              <a:rPr lang="en-US" sz="2400" dirty="0" smtClean="0">
                <a:solidFill>
                  <a:srgbClr val="BA2121"/>
                </a:solidFill>
                <a:latin typeface="Courier"/>
                <a:cs typeface="Courier"/>
              </a:rPr>
              <a:t>}</a:t>
            </a:r>
          </a:p>
          <a:p>
            <a:r>
              <a:rPr lang="en-US" sz="2400" dirty="0" smtClean="0">
                <a:solidFill>
                  <a:srgbClr val="BA2121"/>
                </a:solidFill>
                <a:latin typeface="Courier"/>
                <a:cs typeface="Courier"/>
              </a:rPr>
              <a:t>       }</a:t>
            </a:r>
            <a:endParaRPr lang="en-US" sz="2400" dirty="0">
              <a:solidFill>
                <a:srgbClr val="BA2121"/>
              </a:solidFill>
              <a:latin typeface="Courier"/>
              <a:cs typeface="Courier"/>
            </a:endParaRPr>
          </a:p>
          <a:p>
            <a:r>
              <a:rPr lang="en-US" sz="2400" dirty="0" smtClean="0">
                <a:solidFill>
                  <a:srgbClr val="880000"/>
                </a:solidFill>
                <a:latin typeface="Courier"/>
                <a:cs typeface="Courier"/>
              </a:rPr>
              <a:t>    EOH</a:t>
            </a:r>
          </a:p>
          <a:p>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a:t>
            </a:r>
            <a:r>
              <a:rPr lang="en-US" altLang="en-US" sz="3400" kern="0" dirty="0" smtClean="0"/>
              <a:t>one does not already </a:t>
            </a:r>
            <a:r>
              <a:rPr lang="en-US" altLang="en-US" sz="3400" kern="0" dirty="0" smtClean="0"/>
              <a:t>exist. </a:t>
            </a:r>
          </a:p>
        </p:txBody>
      </p:sp>
      <p:sp>
        <p:nvSpPr>
          <p:cNvPr id="7" name="Rectangle 4"/>
          <p:cNvSpPr>
            <a:spLocks/>
          </p:cNvSpPr>
          <p:nvPr/>
        </p:nvSpPr>
        <p:spPr bwMode="auto">
          <a:xfrm>
            <a:off x="6223794"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162880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2725081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dirty="0" smtClean="0"/>
              <a:t>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286057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Windows Exercise: </a:t>
            </a:r>
            <a:br>
              <a:rPr lang="en-US" sz="4400" dirty="0" smtClean="0">
                <a:sym typeface="Rockwell" charset="0"/>
              </a:rPr>
            </a:br>
            <a:r>
              <a:rPr lang="en-US" sz="4400" dirty="0" smtClean="0">
                <a:sym typeface="Rockwell" charset="0"/>
              </a:rPr>
              <a:t>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a:solidFill>
                  <a:srgbClr val="BA2121"/>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368955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a:t>"</a:t>
            </a:r>
            <a:r>
              <a:rPr lang="en-US" sz="4000" dirty="0" smtClean="0"/>
              <a:t>If </a:t>
            </a:r>
            <a:r>
              <a:rPr lang="en-US" sz="4000" dirty="0" smtClean="0"/>
              <a:t>we delete the site, restart </a:t>
            </a:r>
            <a:r>
              <a:rPr lang="en-US" sz="4000" dirty="0" err="1" smtClean="0"/>
              <a:t>iis</a:t>
            </a:r>
            <a:r>
              <a:rPr lang="en-US" sz="4000" dirty="0"/>
              <a:t>"</a:t>
            </a:r>
            <a:endParaRPr lang="en-US" sz="4000" dirty="0" smtClean="0"/>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330715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smtClean="0">
                <a:solidFill>
                  <a:srgbClr val="222321"/>
                </a:solidFill>
                <a:latin typeface="Arial"/>
                <a:cs typeface="Arial"/>
                <a:sym typeface="Rockwell" pitchFamily="18" charset="0"/>
              </a:rPr>
              <a:t>Note</a:t>
            </a:r>
            <a:r>
              <a:rPr lang="en-US" dirty="0" smtClean="0">
                <a:solidFill>
                  <a:srgbClr val="222321"/>
                </a:solidFill>
                <a:latin typeface="Arial"/>
                <a:cs typeface="Arial"/>
                <a:sym typeface="Rockwell" pitchFamily="18" charset="0"/>
              </a:rPr>
              <a:t>: reference variables passed into the template by prefixing the variable with </a:t>
            </a:r>
            <a:r>
              <a:rPr lang="en-US" dirty="0">
                <a:solidFill>
                  <a:srgbClr val="222321"/>
                </a:solidFill>
                <a:latin typeface="Arial"/>
                <a:cs typeface="Arial"/>
                <a:sym typeface="Rockwell" pitchFamily="18" charset="0"/>
              </a:rPr>
              <a:t>an </a:t>
            </a:r>
            <a:r>
              <a:rPr lang="en-US" b="1"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a:solidFill>
                  <a:srgbClr val="DD1144"/>
                </a:solidFill>
                <a:latin typeface="Consolas" panose="020B0609020204030204" pitchFamily="49" charset="0"/>
                <a:cs typeface="Consolas" panose="020B0609020204030204" pitchFamily="49" charset="0"/>
              </a:rPr>
              <a:t>"</a:t>
            </a:r>
            <a:r>
              <a:rPr lang="en-US" dirty="0" err="1">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2992197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Converge and test your code</a:t>
            </a:r>
          </a:p>
        </p:txBody>
      </p:sp>
      <p:sp>
        <p:nvSpPr>
          <p:cNvPr id="2" name="Rectangle 1"/>
          <p:cNvSpPr/>
          <p:nvPr/>
        </p:nvSpPr>
        <p:spPr>
          <a:xfrm>
            <a:off x="508794" y="1589544"/>
            <a:ext cx="89916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94" y="4572000"/>
            <a:ext cx="5582233" cy="2743200"/>
          </a:xfrm>
          <a:prstGeom prst="rect">
            <a:avLst/>
          </a:prstGeom>
        </p:spPr>
      </p:pic>
      <p:grpSp>
        <p:nvGrpSpPr>
          <p:cNvPr id="9" name="Group 8"/>
          <p:cNvGrpSpPr/>
          <p:nvPr/>
        </p:nvGrpSpPr>
        <p:grpSpPr>
          <a:xfrm>
            <a:off x="10033794" y="1600200"/>
            <a:ext cx="5537994" cy="2667000"/>
            <a:chOff x="2794794" y="2514600"/>
            <a:chExt cx="6400800" cy="31179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12" name="TextBox 11"/>
          <p:cNvSpPr txBox="1"/>
          <p:nvPr/>
        </p:nvSpPr>
        <p:spPr>
          <a:xfrm>
            <a:off x="508794" y="4495800"/>
            <a:ext cx="9753600" cy="3477875"/>
          </a:xfrm>
          <a:prstGeom prst="rect">
            <a:avLst/>
          </a:prstGeom>
          <a:noFill/>
        </p:spPr>
        <p:txBody>
          <a:bodyPr wrap="square" rtlCol="0">
            <a:spAutoFit/>
          </a:bodyPr>
          <a:lstStyle/>
          <a:p>
            <a:pPr marL="514350" indent="-514350">
              <a:buFont typeface="+mj-lt"/>
              <a:buAutoNum type="arabicPeriod"/>
            </a:pPr>
            <a:r>
              <a:rPr lang="en-US" sz="4400" b="1" dirty="0" smtClean="0"/>
              <a:t>Upload your cookbook</a:t>
            </a:r>
          </a:p>
          <a:p>
            <a:pPr marL="514350" indent="-514350">
              <a:buFont typeface="+mj-lt"/>
              <a:buAutoNum type="arabicPeriod"/>
            </a:pPr>
            <a:r>
              <a:rPr lang="en-US" sz="4400" b="1" dirty="0" smtClean="0"/>
              <a:t>Converge your node</a:t>
            </a:r>
          </a:p>
          <a:p>
            <a:pPr marL="514350" indent="-514350">
              <a:buFont typeface="+mj-lt"/>
              <a:buAutoNum type="arabicPeriod"/>
            </a:pPr>
            <a:r>
              <a:rPr lang="en-US" sz="4400" b="1" dirty="0" smtClean="0"/>
              <a:t>Verify the new websites are working on their </a:t>
            </a:r>
            <a:br>
              <a:rPr lang="en-US" sz="4400" b="1" dirty="0" smtClean="0"/>
            </a:br>
            <a:r>
              <a:rPr lang="en-US" sz="4400" b="1" dirty="0" smtClean="0"/>
              <a:t>respective port numbers</a:t>
            </a:r>
          </a:p>
        </p:txBody>
      </p:sp>
    </p:spTree>
    <p:extLst>
      <p:ext uri="{BB962C8B-B14F-4D97-AF65-F5344CB8AC3E}">
        <p14:creationId xmlns:p14="http://schemas.microsoft.com/office/powerpoint/2010/main" val="249812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1194594" y="32545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://gist.github.com/johnfitzpatrick/</a:t>
            </a:r>
            <a:r>
              <a:rPr lang="en-US" sz="4000" dirty="0" smtClean="0">
                <a:solidFill>
                  <a:srgbClr val="BA2121"/>
                </a:solidFill>
                <a:latin typeface=""/>
                <a:hlinkClick r:id="rId3"/>
              </a:rPr>
              <a:t>9207666</a:t>
            </a:r>
            <a:r>
              <a:rPr lang="en-US" sz="4000" dirty="0" smtClean="0">
                <a:solidFill>
                  <a:srgbClr val="BA2121"/>
                </a:solidFill>
                <a:latin typeface=""/>
              </a:rPr>
              <a:t> </a:t>
            </a:r>
            <a:endParaRPr lang="en-US" sz="4000" dirty="0">
              <a:solidFill>
                <a:srgbClr val="BA2121"/>
              </a:solidFill>
              <a:latin typeface=""/>
            </a:endParaRPr>
          </a:p>
        </p:txBody>
      </p:sp>
      <p:sp>
        <p:nvSpPr>
          <p:cNvPr id="2" name="TextBox 1"/>
          <p:cNvSpPr txBox="1"/>
          <p:nvPr/>
        </p:nvSpPr>
        <p:spPr>
          <a:xfrm>
            <a:off x="889794" y="2209800"/>
            <a:ext cx="10704373" cy="1015663"/>
          </a:xfrm>
          <a:prstGeom prst="rect">
            <a:avLst/>
          </a:prstGeom>
          <a:noFill/>
        </p:spPr>
        <p:txBody>
          <a:bodyPr wrap="none" rtlCol="0">
            <a:spAutoFit/>
          </a:bodyPr>
          <a:lstStyle/>
          <a:p>
            <a:r>
              <a:rPr lang="en-US" sz="6000" dirty="0" smtClean="0"/>
              <a:t>Windows </a:t>
            </a:r>
            <a:r>
              <a:rPr lang="en-US" sz="6000" dirty="0" err="1" smtClean="0"/>
              <a:t>Powershell</a:t>
            </a:r>
            <a:r>
              <a:rPr lang="en-US" sz="6000" dirty="0" smtClean="0"/>
              <a:t> Example: </a:t>
            </a:r>
            <a:endParaRPr lang="en-US" sz="6000" dirty="0"/>
          </a:p>
        </p:txBody>
      </p:sp>
    </p:spTree>
    <p:extLst>
      <p:ext uri="{BB962C8B-B14F-4D97-AF65-F5344CB8AC3E}">
        <p14:creationId xmlns:p14="http://schemas.microsoft.com/office/powerpoint/2010/main" val="1186161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a:t>
            </a:r>
            <a:r>
              <a:rPr lang="en-US" dirty="0"/>
              <a:t>"zebras</a:t>
            </a:r>
            <a:r>
              <a:rPr lang="en-US" dirty="0" smtClean="0"/>
              <a:t>" on port "82"</a:t>
            </a:r>
          </a:p>
          <a:p>
            <a:pPr marL="749300" eaLnBrk="1" hangingPunct="1"/>
            <a:r>
              <a:rPr lang="en-US" dirty="0" smtClean="0"/>
              <a:t>Upload, converge, and see if port 82 works</a:t>
            </a:r>
          </a:p>
        </p:txBody>
      </p:sp>
    </p:spTree>
    <p:extLst>
      <p:ext uri="{BB962C8B-B14F-4D97-AF65-F5344CB8AC3E}">
        <p14:creationId xmlns:p14="http://schemas.microsoft.com/office/powerpoint/2010/main" val="267831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r>
              <a:rPr lang="en-US" sz="3600" dirty="0" smtClean="0">
                <a:sym typeface="Rockwell" pitchFamily="18" charset="0"/>
              </a:rPr>
              <a:t>, </a:t>
            </a:r>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766802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a:t>
            </a:r>
            <a:br>
              <a:rPr lang="en-US" dirty="0" smtClean="0"/>
            </a:br>
            <a:r>
              <a:rPr lang="en-US" b="1" dirty="0" err="1" smtClean="0">
                <a:latin typeface="Courier"/>
                <a:cs typeface="Courier"/>
              </a:rPr>
              <a:t>powershell_script</a:t>
            </a:r>
            <a:r>
              <a:rPr lang="en-US" b="1" dirty="0" smtClean="0">
                <a:latin typeface="Courier"/>
                <a:cs typeface="Courier"/>
              </a:rPr>
              <a:t> </a:t>
            </a:r>
            <a:r>
              <a:rPr lang="en-US" dirty="0" smtClean="0"/>
              <a:t>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3340822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a:t>Template Variables, Notifications, and Controlling </a:t>
            </a:r>
            <a:r>
              <a:rPr lang="en-US" sz="6600" dirty="0" err="1"/>
              <a:t>Idempotency</a:t>
            </a:r>
            <a:endParaRPr lang="en-US" dirty="0">
              <a:sym typeface="Arial Bold" charset="0"/>
            </a:endParaRPr>
          </a:p>
        </p:txBody>
      </p:sp>
      <p:sp>
        <p:nvSpPr>
          <p:cNvPr id="3" name="TextBox 2"/>
          <p:cNvSpPr txBox="1"/>
          <p:nvPr/>
        </p:nvSpPr>
        <p:spPr>
          <a:xfrm>
            <a:off x="872709" y="4953000"/>
            <a:ext cx="9845263" cy="954107"/>
          </a:xfrm>
          <a:prstGeom prst="rect">
            <a:avLst/>
          </a:prstGeom>
          <a:noFill/>
        </p:spPr>
        <p:txBody>
          <a:bodyPr wrap="none" rtlCol="0">
            <a:spAutoFit/>
          </a:bodyPr>
          <a:lstStyle/>
          <a:p>
            <a:r>
              <a:rPr lang="en-US" dirty="0">
                <a:solidFill>
                  <a:schemeClr val="bg1"/>
                </a:solidFill>
                <a:sym typeface="Arial Bold" charset="0"/>
              </a:rPr>
              <a:t>Refactoring </a:t>
            </a:r>
            <a:r>
              <a:rPr lang="en-US" dirty="0" smtClean="0">
                <a:solidFill>
                  <a:schemeClr val="bg1"/>
                </a:solidFill>
                <a:sym typeface="Arial Bold" charset="0"/>
              </a:rPr>
              <a:t>the Linux apache cookbook for multiple websites</a:t>
            </a:r>
            <a:endParaRPr lang="en-US" dirty="0">
              <a:solidFill>
                <a:schemeClr val="bg1"/>
              </a:solidFill>
              <a:sym typeface="Arial" charset="0"/>
            </a:endParaRPr>
          </a:p>
          <a:p>
            <a:endParaRPr lang="en-US" dirty="0">
              <a:solidFill>
                <a:schemeClr val="bg1"/>
              </a:solidFill>
            </a:endParaRPr>
          </a:p>
        </p:txBody>
      </p:sp>
    </p:spTree>
    <p:extLst>
      <p:ext uri="{BB962C8B-B14F-4D97-AF65-F5344CB8AC3E}">
        <p14:creationId xmlns:p14="http://schemas.microsoft.com/office/powerpoint/2010/main" val="2303184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dirty="0" smtClean="0">
                <a:latin typeface="Courier"/>
                <a:ea typeface="Courier"/>
                <a:cs typeface="Courier"/>
                <a:sym typeface="Courier"/>
              </a:rPr>
              <a:t>execute </a:t>
            </a:r>
            <a:r>
              <a:rPr lang="en-US" sz="4500" dirty="0" smtClean="0"/>
              <a:t>resource</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spcBef>
                <a:spcPts val="1188"/>
              </a:spcBef>
            </a:pPr>
            <a:r>
              <a:rPr lang="en-US" sz="4500" dirty="0" smtClean="0"/>
              <a:t>Describe </a:t>
            </a:r>
            <a:r>
              <a:rPr lang="en-US" sz="4500" dirty="0"/>
              <a:t>the Directory resource</a:t>
            </a:r>
          </a:p>
          <a:p>
            <a:pPr lvl="1">
              <a:spcBef>
                <a:spcPts val="1188"/>
              </a:spcBef>
            </a:pPr>
            <a:r>
              <a:rPr lang="en-US" sz="4500" dirty="0"/>
              <a:t>Implement resource notifications</a:t>
            </a:r>
          </a:p>
          <a:p>
            <a:pPr lvl="1">
              <a:spcBef>
                <a:spcPts val="1188"/>
              </a:spcBef>
            </a:pPr>
            <a:r>
              <a:rPr lang="en-US" sz="4500" dirty="0"/>
              <a:t>Use Template Variables to dynamically generate web pages</a:t>
            </a:r>
          </a:p>
        </p:txBody>
      </p:sp>
    </p:spTree>
    <p:extLst>
      <p:ext uri="{BB962C8B-B14F-4D97-AF65-F5344CB8AC3E}">
        <p14:creationId xmlns:p14="http://schemas.microsoft.com/office/powerpoint/2010/main" val="1102913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Chef Server</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Stores your system configuration</a:t>
            </a:r>
          </a:p>
          <a:p>
            <a:pPr lvl="1"/>
            <a:r>
              <a:rPr lang="en-US" sz="4300" dirty="0" smtClean="0"/>
              <a:t>Authenticates workstations and nodes </a:t>
            </a:r>
          </a:p>
          <a:p>
            <a:pPr lvl="3"/>
            <a:r>
              <a:rPr lang="en-US" sz="3700" dirty="0" smtClean="0"/>
              <a:t>("nodes" </a:t>
            </a:r>
            <a:r>
              <a:rPr lang="en-US" sz="3700" dirty="0" smtClean="0"/>
              <a:t>== </a:t>
            </a:r>
            <a:r>
              <a:rPr lang="en-US" sz="3700" dirty="0" smtClean="0"/>
              <a:t>"servers")</a:t>
            </a:r>
            <a:endParaRPr lang="en-US" sz="3700" dirty="0" smtClean="0"/>
          </a:p>
          <a:p>
            <a:pPr lvl="1"/>
            <a:r>
              <a:rPr lang="en-US" sz="4300" dirty="0" smtClean="0"/>
              <a:t>Delivers system configuration to nodes</a:t>
            </a:r>
          </a:p>
          <a:p>
            <a:pPr lvl="1"/>
            <a:r>
              <a:rPr lang="en-US" sz="4300" dirty="0" smtClean="0"/>
              <a:t>Single code base for all versions of Chef Server (as of Chef 12)</a:t>
            </a:r>
          </a:p>
          <a:p>
            <a:pPr lvl="1"/>
            <a:r>
              <a:rPr lang="en-US" sz="4300" dirty="0" smtClean="0"/>
              <a:t>Scales by design to handle continuous configuration for thousands of nodes</a:t>
            </a:r>
          </a:p>
        </p:txBody>
      </p:sp>
    </p:spTree>
    <p:extLst>
      <p:ext uri="{BB962C8B-B14F-4D97-AF65-F5344CB8AC3E}">
        <p14:creationId xmlns:p14="http://schemas.microsoft.com/office/powerpoint/2010/main" val="3142614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dirty="0" smtClean="0">
                <a:sym typeface="Arial Bold" charset="0"/>
              </a:rPr>
              <a:t>What we want to accomplish</a:t>
            </a:r>
            <a:endParaRPr lang="en-US" sz="5600" dirty="0">
              <a:sym typeface="Arial Bold"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40334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apache'</a:t>
            </a:r>
            <a:endParaRPr lang="en-US" sz="2400" dirty="0">
              <a:solidFill>
                <a:srgbClr val="BA2121"/>
              </a:solidFill>
              <a:latin typeface="Consolas" panose="020B0609020204030204" pitchFamily="49" charset="0"/>
              <a:cs typeface="Consolas" panose="020B0609020204030204" pitchFamily="49" charset="0"/>
            </a:endParaRP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cs typeface="Courier"/>
              </a:rPr>
              <a:t>/cookbooks/apache/</a:t>
            </a:r>
            <a:r>
              <a:rPr lang="en-US" dirty="0" err="1" smtClean="0">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dirty="0" smtClean="0">
                <a:sym typeface="Arial Bold" charset="0"/>
              </a:rPr>
              <a:t>Linux Exercise</a:t>
            </a:r>
            <a:r>
              <a:rPr lang="en-US" sz="3600" dirty="0">
                <a:sym typeface="Arial Bold" charset="0"/>
              </a:rPr>
              <a:t>: </a:t>
            </a:r>
            <a:r>
              <a:rPr lang="en-US" sz="3600" dirty="0" smtClean="0">
                <a:sym typeface="Arial Bold" charset="0"/>
              </a:rPr>
              <a:t/>
            </a:r>
            <a:br>
              <a:rPr lang="en-US" sz="3600" dirty="0" smtClean="0">
                <a:sym typeface="Arial Bold" charset="0"/>
              </a:rPr>
            </a:br>
            <a:r>
              <a:rPr lang="en-US" sz="3600" dirty="0" smtClean="0">
                <a:sym typeface="Arial Bold" charset="0"/>
              </a:rPr>
              <a:t>Change </a:t>
            </a:r>
            <a:r>
              <a:rPr lang="en-US" sz="3600" dirty="0">
                <a:sym typeface="Arial Bold" charset="0"/>
              </a:rPr>
              <a:t>the </a:t>
            </a:r>
            <a:r>
              <a:rPr lang="en-US" sz="3600" dirty="0" smtClean="0">
                <a:sym typeface="Arial Bold" charset="0"/>
              </a:rPr>
              <a:t>cookbook's </a:t>
            </a:r>
            <a:r>
              <a:rPr lang="en-US" sz="3600" dirty="0">
                <a:sym typeface="Arial Bold" charset="0"/>
              </a:rPr>
              <a:t>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17115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3714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latin typeface="Consolas" panose="020B0609020204030204" pitchFamily="49" charset="0"/>
                <a:cs typeface="Consolas" panose="020B0609020204030204" pitchFamily="49" charset="0"/>
              </a:rPr>
              <a:t>default[</a:t>
            </a:r>
            <a:r>
              <a:rPr lang="en-US" sz="3600" dirty="0">
                <a:latin typeface="Consolas" panose="020B0609020204030204" pitchFamily="49" charset="0"/>
                <a:cs typeface="Consolas" panose="020B0609020204030204" pitchFamily="49" charset="0"/>
              </a:rPr>
              <a:t>"apache"]["</a:t>
            </a:r>
            <a:r>
              <a:rPr lang="en-US" sz="3600" dirty="0" err="1" smtClean="0">
                <a:latin typeface="Consolas" panose="020B0609020204030204" pitchFamily="49" charset="0"/>
                <a:cs typeface="Consolas" panose="020B0609020204030204" pitchFamily="49" charset="0"/>
              </a:rPr>
              <a:t>indexfile</a:t>
            </a:r>
            <a:r>
              <a:rPr lang="en-US" sz="3600" dirty="0">
                <a:latin typeface="Consolas" panose="020B0609020204030204" pitchFamily="49" charset="0"/>
                <a:cs typeface="Consolas" panose="020B0609020204030204" pitchFamily="49" charset="0"/>
              </a:rPr>
              <a:t>"] </a:t>
            </a:r>
            <a:r>
              <a:rPr lang="en-US" sz="3600" dirty="0" smtClean="0">
                <a:latin typeface="Consolas" panose="020B0609020204030204" pitchFamily="49" charset="0"/>
                <a:cs typeface="Consolas" panose="020B0609020204030204" pitchFamily="49" charset="0"/>
              </a:rPr>
              <a:t>= </a:t>
            </a:r>
            <a:r>
              <a:rPr lang="en-US" sz="3600" dirty="0">
                <a:latin typeface="Consolas" panose="020B0609020204030204" pitchFamily="49" charset="0"/>
                <a:cs typeface="Consolas" panose="020B0609020204030204" pitchFamily="49" charset="0"/>
              </a:rPr>
              <a:t>"</a:t>
            </a:r>
            <a:r>
              <a:rPr lang="en-US" sz="3600" dirty="0" err="1" smtClean="0">
                <a:latin typeface="Consolas" panose="020B0609020204030204" pitchFamily="49" charset="0"/>
                <a:cs typeface="Consolas" panose="020B0609020204030204" pitchFamily="49" charset="0"/>
              </a:rPr>
              <a:t>index.html</a:t>
            </a:r>
            <a:r>
              <a:rPr lang="en-US" sz="3600" dirty="0" smtClean="0">
                <a:latin typeface="Consolas" panose="020B0609020204030204" pitchFamily="49" charset="0"/>
                <a:cs typeface="Consolas" panose="020B0609020204030204" pitchFamily="49" charset="0"/>
              </a:rPr>
              <a:t>"</a:t>
            </a:r>
          </a:p>
          <a:p>
            <a:endParaRPr lang="en-US" sz="3600" dirty="0">
              <a:latin typeface="Consolas" panose="020B0609020204030204" pitchFamily="49" charset="0"/>
              <a:cs typeface="Consolas" panose="020B0609020204030204" pitchFamily="49" charset="0"/>
            </a:endParaRPr>
          </a:p>
          <a:p>
            <a:r>
              <a:rPr lang="en-US" sz="3600" dirty="0" smtClean="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r>
              <a:rPr lang="en-US" sz="3600" dirty="0">
                <a:solidFill>
                  <a:srgbClr val="666666"/>
                </a:solidFill>
                <a:latin typeface="Consolas" panose="020B0609020204030204" pitchFamily="49" charset="0"/>
                <a:cs typeface="Consolas" panose="020B0609020204030204" pitchFamily="49" charset="0"/>
              </a:rPr>
              <a:t>"nose" </a:t>
            </a:r>
            <a:r>
              <a:rPr lang="en-US" sz="3600" dirty="0" smtClean="0">
                <a:solidFill>
                  <a:srgbClr val="666666"/>
                </a:solidFill>
                <a:latin typeface="Consolas" panose="020B0609020204030204" pitchFamily="49" charset="0"/>
                <a:cs typeface="Consolas" panose="020B0609020204030204" pitchFamily="49" charset="0"/>
              </a:rPr>
              <a:t>=&gt; </a:t>
            </a:r>
            <a:r>
              <a:rPr lang="en-US" sz="3600" dirty="0">
                <a:solidFill>
                  <a:srgbClr val="666666"/>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red</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"apache</a:t>
            </a:r>
            <a:r>
              <a:rPr lang="en-US" sz="3600" dirty="0" smtClean="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nose</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=&gt; </a:t>
            </a:r>
            <a:r>
              <a:rPr lang="en-US" sz="3600" dirty="0">
                <a:solidFill>
                  <a:srgbClr val="666666"/>
                </a:solidFill>
                <a:latin typeface="Consolas" panose="020B0609020204030204" pitchFamily="49" charset="0"/>
                <a:cs typeface="Consolas" panose="020B0609020204030204" pitchFamily="49" charset="0"/>
              </a:rPr>
              <a:t>"black" }</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/cookbooks/apache/attributes/default.rb</a:t>
            </a:r>
            <a:endParaRPr lang="en-US" sz="3300" dirty="0">
              <a:solidFill>
                <a:schemeClr val="tx1"/>
              </a:solidFill>
              <a:latin typeface="Courier"/>
              <a:ea typeface="Courier"/>
              <a:cs typeface="Courier"/>
              <a:sym typeface="Courier"/>
            </a:endParaRPr>
          </a:p>
        </p:txBody>
      </p:sp>
      <p:sp>
        <p:nvSpPr>
          <p:cNvPr id="414725" name="Rectangle 5"/>
          <p:cNvSpPr>
            <a:spLocks noGrp="1" noChangeArrowheads="1"/>
          </p:cNvSpPr>
          <p:nvPr>
            <p:ph type="title"/>
          </p:nvPr>
        </p:nvSpPr>
        <p:spPr/>
        <p:txBody>
          <a:bodyPr/>
          <a:lstStyle/>
          <a:p>
            <a:pPr eaLnBrk="1" hangingPunct="1">
              <a:defRPr/>
            </a:pPr>
            <a:r>
              <a:rPr lang="en-US" sz="4000" dirty="0" smtClean="0">
                <a:sym typeface="Arial Bold" charset="0"/>
              </a:rPr>
              <a:t>Linux Exercise</a:t>
            </a:r>
            <a:r>
              <a:rPr lang="en-US" sz="4000" dirty="0">
                <a:sym typeface="Arial Bold" charset="0"/>
              </a:rPr>
              <a:t>: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default.rb attribute file in the </a:t>
            </a:r>
            <a:r>
              <a:rPr lang="en-US" sz="4000" dirty="0" smtClean="0">
                <a:sym typeface="Arial Bold" charset="0"/>
              </a:rPr>
              <a:t>apache cookbook</a:t>
            </a:r>
            <a:endParaRPr lang="en-US" sz="4000" dirty="0">
              <a:sym typeface="Arial Bold" charset="0"/>
            </a:endParaRPr>
          </a:p>
        </p:txBody>
      </p:sp>
      <p:sp>
        <p:nvSpPr>
          <p:cNvPr id="277511" name="Rectangle 6"/>
          <p:cNvSpPr>
            <a:spLocks noGrp="1" noChangeArrowheads="1"/>
          </p:cNvSpPr>
          <p:nvPr>
            <p:ph type="body" idx="1"/>
          </p:nvPr>
        </p:nvSpPr>
        <p:spPr>
          <a:xfrm>
            <a:off x="787548" y="6311900"/>
            <a:ext cx="14669933" cy="3289300"/>
          </a:xfrm>
        </p:spPr>
        <p:txBody>
          <a:bodyPr/>
          <a:lstStyle/>
          <a:p>
            <a:pPr eaLnBrk="1" hangingPunct="1"/>
            <a:r>
              <a:rPr lang="en-US" sz="3600" dirty="0" smtClean="0"/>
              <a:t>We add information about the sites we need to deploy</a:t>
            </a:r>
          </a:p>
          <a:p>
            <a:pPr lvl="2"/>
            <a:r>
              <a:rPr lang="en-US" sz="3600" dirty="0" smtClean="0"/>
              <a:t>One about Clowns, running on port 80</a:t>
            </a:r>
          </a:p>
          <a:p>
            <a:pPr lvl="2"/>
            <a:r>
              <a:rPr lang="en-US" sz="3600" dirty="0" smtClean="0"/>
              <a:t>One about Bears, running on port 81</a:t>
            </a:r>
          </a:p>
          <a:p>
            <a:pPr lvl="2"/>
            <a:r>
              <a:rPr lang="en-US" sz="3600" dirty="0" smtClean="0"/>
              <a:t>You can ignore the </a:t>
            </a:r>
            <a:r>
              <a:rPr lang="en-US" sz="3600" b="1" dirty="0" err="1" smtClean="0"/>
              <a:t>indexfile</a:t>
            </a:r>
            <a:r>
              <a:rPr lang="en-US" sz="3600" b="1" dirty="0" smtClean="0"/>
              <a:t> </a:t>
            </a:r>
            <a:r>
              <a:rPr lang="en-US" sz="3600" dirty="0" smtClean="0"/>
              <a:t>attribute</a:t>
            </a:r>
          </a:p>
        </p:txBody>
      </p:sp>
      <p:sp>
        <p:nvSpPr>
          <p:cNvPr id="8" name="Rectangle 9"/>
          <p:cNvSpPr>
            <a:spLocks/>
          </p:cNvSpPr>
          <p:nvPr/>
        </p:nvSpPr>
        <p:spPr bwMode="auto">
          <a:xfrm>
            <a:off x="661194" y="2667000"/>
            <a:ext cx="12877799" cy="990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1667489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rgbClr val="000000"/>
                </a:solidFill>
                <a:latin typeface="Courier"/>
              </a:rPr>
              <a:t>#</a:t>
            </a:r>
            <a:r>
              <a:rPr lang="en-US" sz="2400" dirty="0" err="1" smtClean="0">
                <a:solidFill>
                  <a:srgbClr val="000000"/>
                </a:solidFill>
                <a:latin typeface="Courier"/>
              </a:rPr>
              <a:t>cookbook_file</a:t>
            </a:r>
            <a:r>
              <a:rPr lang="en-US" sz="2400" dirty="0" smtClean="0">
                <a:solidFill>
                  <a:srgbClr val="000000"/>
                </a:solidFill>
                <a:latin typeface="Courier"/>
              </a:rPr>
              <a:t> "/var/www/html/</a:t>
            </a:r>
            <a:r>
              <a:rPr lang="en-US" sz="2400" dirty="0" err="1" smtClean="0">
                <a:solidFill>
                  <a:srgbClr val="000000"/>
                </a:solidFill>
                <a:latin typeface="Courier"/>
              </a:rPr>
              <a:t>index.html</a:t>
            </a:r>
            <a:r>
              <a:rPr lang="en-US" sz="2400" dirty="0" smtClean="0">
                <a:solidFill>
                  <a:srgbClr val="000000"/>
                </a:solidFill>
                <a:latin typeface="Courier"/>
              </a:rPr>
              <a:t>" </a:t>
            </a:r>
            <a:r>
              <a:rPr lang="en-US" sz="2400" dirty="0">
                <a:solidFill>
                  <a:srgbClr val="000000"/>
                </a:solidFill>
                <a:latin typeface="Courier"/>
              </a:rPr>
              <a:t>do</a:t>
            </a:r>
          </a:p>
          <a:p>
            <a:r>
              <a:rPr lang="en-US" sz="2400" dirty="0" smtClean="0">
                <a:solidFill>
                  <a:srgbClr val="000000"/>
                </a:solidFill>
                <a:latin typeface="Courier"/>
              </a:rPr>
              <a:t>#  </a:t>
            </a:r>
            <a:r>
              <a:rPr lang="en-US" sz="2400" dirty="0">
                <a:solidFill>
                  <a:srgbClr val="000000"/>
                </a:solidFill>
                <a:latin typeface="Courier"/>
              </a:rPr>
              <a:t>source </a:t>
            </a:r>
            <a:r>
              <a:rPr lang="en-US" sz="2400" dirty="0">
                <a:solidFill>
                  <a:srgbClr val="000000"/>
                </a:solidFill>
                <a:latin typeface="Courier" charset="0"/>
                <a:ea typeface="ＭＳ Ｐゴシック" charset="0"/>
                <a:cs typeface="Courier" charset="0"/>
                <a:sym typeface="Courier" charset="0"/>
              </a:rPr>
              <a:t>node</a:t>
            </a:r>
            <a:r>
              <a:rPr lang="en-US" sz="2400" dirty="0" smtClean="0">
                <a:solidFill>
                  <a:srgbClr val="000000"/>
                </a:solidFill>
                <a:latin typeface="Courier" charset="0"/>
                <a:ea typeface="ＭＳ Ｐゴシック" charset="0"/>
                <a:cs typeface="Courier" charset="0"/>
                <a:sym typeface="Courier" charset="0"/>
              </a:rPr>
              <a:t>[</a:t>
            </a:r>
            <a:r>
              <a:rPr lang="en-US" sz="2400" dirty="0">
                <a:solidFill>
                  <a:srgbClr val="000000"/>
                </a:solidFill>
                <a:latin typeface="Courier"/>
              </a:rPr>
              <a:t>"</a:t>
            </a:r>
            <a:r>
              <a:rPr lang="en-US" sz="2400" dirty="0" smtClean="0">
                <a:solidFill>
                  <a:srgbClr val="000000"/>
                </a:solidFill>
                <a:latin typeface="Courier"/>
                <a:ea typeface="Courier"/>
                <a:cs typeface="Courier"/>
                <a:sym typeface="Courier"/>
              </a:rPr>
              <a:t>apache</a:t>
            </a:r>
            <a:r>
              <a:rPr lang="en-US" sz="2400" dirty="0" smtClean="0">
                <a:solidFill>
                  <a:srgbClr val="000000"/>
                </a:solidFill>
                <a:latin typeface="Courier" charset="0"/>
                <a:ea typeface="ＭＳ Ｐゴシック" charset="0"/>
                <a:cs typeface="Courier" charset="0"/>
                <a:sym typeface="Courier" charset="0"/>
              </a:rPr>
              <a:t>"</a:t>
            </a:r>
            <a:r>
              <a:rPr lang="en-US" sz="2400" dirty="0">
                <a:solidFill>
                  <a:srgbClr val="000000"/>
                </a:solidFill>
                <a:latin typeface="Courier"/>
                <a:ea typeface="Courier"/>
                <a:cs typeface="Courier"/>
                <a:sym typeface="Courier"/>
              </a:rPr>
              <a:t>][</a:t>
            </a:r>
            <a:r>
              <a:rPr lang="en-US" sz="2400" dirty="0">
                <a:solidFill>
                  <a:srgbClr val="000000"/>
                </a:solidFill>
                <a:latin typeface="Courier" charset="0"/>
                <a:ea typeface="ＭＳ Ｐゴシック" charset="0"/>
                <a:cs typeface="Courier" charset="0"/>
                <a:sym typeface="Courier" charset="0"/>
              </a:rPr>
              <a:t>"</a:t>
            </a:r>
            <a:r>
              <a:rPr lang="en-US" sz="2400" dirty="0" err="1">
                <a:solidFill>
                  <a:srgbClr val="000000"/>
                </a:solidFill>
                <a:latin typeface="Courier"/>
                <a:ea typeface="Courier"/>
                <a:cs typeface="Courier"/>
                <a:sym typeface="Courier"/>
              </a:rPr>
              <a:t>indexfile</a:t>
            </a:r>
            <a:r>
              <a:rPr lang="en-US" sz="2400" dirty="0">
                <a:solidFill>
                  <a:srgbClr val="000000"/>
                </a:solidFill>
                <a:latin typeface="Courier" charset="0"/>
                <a:ea typeface="ＭＳ Ｐゴシック" charset="0"/>
                <a:cs typeface="Courier" charset="0"/>
                <a:sym typeface="Courier" charset="0"/>
              </a:rPr>
              <a:t>"]</a:t>
            </a:r>
            <a:endParaRPr lang="en-US" sz="2400" dirty="0">
              <a:solidFill>
                <a:srgbClr val="000000"/>
              </a:solidFill>
              <a:latin typeface="Courier"/>
            </a:endParaRPr>
          </a:p>
          <a:p>
            <a:r>
              <a:rPr lang="en-US" sz="2400" dirty="0" smtClean="0">
                <a:solidFill>
                  <a:srgbClr val="000000"/>
                </a:solidFill>
                <a:latin typeface="Courier"/>
              </a:rPr>
              <a:t>#  mode "0644"</a:t>
            </a:r>
            <a:endParaRPr lang="en-US" sz="2400" dirty="0">
              <a:solidFill>
                <a:srgbClr val="000000"/>
              </a:solidFill>
              <a:latin typeface="Courier"/>
            </a:endParaRPr>
          </a:p>
          <a:p>
            <a:r>
              <a:rPr lang="en-US" sz="2400" dirty="0" smtClean="0">
                <a:solidFill>
                  <a:srgbClr val="000000"/>
                </a:solidFill>
                <a:latin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Comment out the </a:t>
            </a:r>
            <a:r>
              <a:rPr lang="en-US" sz="3500" dirty="0" smtClean="0">
                <a:sym typeface="Arial Bold" charset="0"/>
              </a:rPr>
              <a:t>'</a:t>
            </a:r>
            <a:r>
              <a:rPr lang="en-US" sz="3500" dirty="0" err="1" smtClean="0">
                <a:sym typeface="Arial Bold" charset="0"/>
              </a:rPr>
              <a:t>cookbook_file</a:t>
            </a:r>
            <a:r>
              <a:rPr lang="en-US" sz="3500" dirty="0" smtClean="0"/>
              <a:t>'</a:t>
            </a:r>
            <a:r>
              <a:rPr lang="en-US" sz="3500" dirty="0" smtClean="0">
                <a:sym typeface="Arial Bold" charset="0"/>
              </a:rPr>
              <a:t>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p:txBody>
      </p:sp>
      <p:sp>
        <p:nvSpPr>
          <p:cNvPr id="279562" name="Rectangle 9"/>
          <p:cNvSpPr>
            <a:spLocks/>
          </p:cNvSpPr>
          <p:nvPr/>
        </p:nvSpPr>
        <p:spPr bwMode="auto">
          <a:xfrm>
            <a:off x="965994" y="2590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127794" y="3505200"/>
            <a:ext cx="14954092" cy="2362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3562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127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smtClean="0">
                <a:solidFill>
                  <a:srgbClr val="BA2121"/>
                </a:solidFill>
                <a:latin typeface="Courier"/>
                <a:cs typeface="Courier"/>
              </a:rPr>
              <a:t>"</a:t>
            </a:r>
            <a:r>
              <a:rPr lang="en-US" sz="2200" dirty="0" err="1" smtClean="0">
                <a:solidFill>
                  <a:srgbClr val="BA2121"/>
                </a:solidFill>
                <a:latin typeface="Courier"/>
                <a:cs typeface="Courier"/>
              </a:rPr>
              <a:t>httpd</a:t>
            </a:r>
            <a:r>
              <a:rPr lang="en-US" sz="2200" dirty="0" smtClean="0">
                <a:solidFill>
                  <a:srgbClr val="BA2121"/>
                </a:solidFill>
                <a:latin typeface="Courier"/>
                <a:cs typeface="Courier"/>
              </a:rPr>
              <a:t>"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smtClean="0">
                <a:solidFill>
                  <a:srgbClr val="008000"/>
                </a:solidFill>
                <a:latin typeface="Courier"/>
                <a:cs typeface="Courier"/>
              </a:rPr>
              <a:t>end</a:t>
            </a:r>
            <a:endParaRPr lang="en-US" sz="2200" dirty="0">
              <a:latin typeface="Courier"/>
              <a:cs typeface="Courier"/>
            </a:endParaRPr>
          </a:p>
          <a:p>
            <a:r>
              <a:rPr lang="en-US" sz="2400" dirty="0" smtClean="0">
                <a:solidFill>
                  <a:schemeClr val="bg1">
                    <a:lumMod val="85000"/>
                  </a:schemeClr>
                </a:solidFill>
                <a:latin typeface="Courier"/>
              </a:rPr>
              <a:t>#</a:t>
            </a:r>
            <a:r>
              <a:rPr lang="en-US" sz="2400" dirty="0" err="1" smtClean="0">
                <a:solidFill>
                  <a:schemeClr val="bg1">
                    <a:lumMod val="85000"/>
                  </a:schemeClr>
                </a:solidFill>
                <a:latin typeface="Courier"/>
              </a:rPr>
              <a:t>cookbook_file</a:t>
            </a:r>
            <a:r>
              <a:rPr lang="en-US" sz="2400" dirty="0" smtClean="0">
                <a:solidFill>
                  <a:schemeClr val="bg1">
                    <a:lumMod val="85000"/>
                  </a:schemeClr>
                </a:solidFill>
                <a:latin typeface="Courier"/>
              </a:rPr>
              <a:t> "/var/www/html/</a:t>
            </a:r>
            <a:r>
              <a:rPr lang="en-US" sz="2400" dirty="0" err="1" smtClean="0">
                <a:solidFill>
                  <a:schemeClr val="bg1">
                    <a:lumMod val="85000"/>
                  </a:schemeClr>
                </a:solidFill>
                <a:latin typeface="Courier"/>
              </a:rPr>
              <a:t>index.html</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smtClean="0">
                <a:solidFill>
                  <a:schemeClr val="bg1">
                    <a:lumMod val="85000"/>
                  </a:schemeClr>
                </a:solidFill>
                <a:latin typeface="Courier"/>
                <a:ea typeface="Courier"/>
                <a:cs typeface="Courier"/>
                <a:sym typeface="Courier"/>
              </a:rPr>
              <a:t>apache</a:t>
            </a:r>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mode "0644"</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#end</a:t>
            </a:r>
          </a:p>
          <a:p>
            <a:r>
              <a:rPr lang="en-US" sz="2200" dirty="0" smtClean="0">
                <a:latin typeface="Courier"/>
                <a:cs typeface="Courier"/>
              </a:rPr>
              <a:t>execute </a:t>
            </a:r>
            <a:r>
              <a:rPr lang="en-US" sz="2200" dirty="0">
                <a:solidFill>
                  <a:srgbClr val="BA2121"/>
                </a:solidFill>
                <a:latin typeface="Courier"/>
                <a:cs typeface="Courier"/>
              </a:rPr>
              <a:t>"mv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solidFill>
                  <a:srgbClr val="BA2121"/>
                </a:solidFill>
                <a:latin typeface="Courier"/>
                <a:cs typeface="Courier"/>
              </a:rPr>
              <a:t> /etc/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welcome.conf.disabled</a:t>
            </a:r>
            <a:r>
              <a:rPr lang="en-US" sz="2200" dirty="0">
                <a:solidFill>
                  <a:srgbClr val="BA2121"/>
                </a:solidFill>
                <a:latin typeface="Courier"/>
                <a:cs typeface="Courier"/>
              </a:rPr>
              <a:t>"</a:t>
            </a:r>
            <a:r>
              <a:rPr lang="en-US" sz="2200" dirty="0">
                <a:solidFill>
                  <a:srgbClr val="FF0000"/>
                </a:solidFill>
                <a:latin typeface="Courier"/>
                <a:cs typeface="Courier"/>
              </a:rPr>
              <a:t> </a:t>
            </a:r>
            <a:r>
              <a:rPr lang="en-US" sz="2200" dirty="0">
                <a:solidFill>
                  <a:srgbClr val="008000"/>
                </a:solidFill>
                <a:latin typeface="Courier"/>
                <a:cs typeface="Courier"/>
              </a:rPr>
              <a:t>do</a:t>
            </a:r>
            <a:r>
              <a:rPr lang="en-US" sz="2200" dirty="0">
                <a:latin typeface="Courier"/>
                <a:cs typeface="Courier"/>
              </a:rPr>
              <a:t> </a:t>
            </a:r>
          </a:p>
          <a:p>
            <a:r>
              <a:rPr lang="en-US" sz="2200" dirty="0">
                <a:latin typeface="Courier"/>
                <a:cs typeface="Courier"/>
              </a:rPr>
              <a:t>  only_if </a:t>
            </a:r>
            <a:r>
              <a:rPr lang="en-US" sz="2200" dirty="0">
                <a:solidFill>
                  <a:srgbClr val="008000"/>
                </a:solidFill>
                <a:latin typeface="Courier"/>
                <a:cs typeface="Courier"/>
              </a:rPr>
              <a:t>do</a:t>
            </a:r>
          </a:p>
          <a:p>
            <a:r>
              <a:rPr lang="en-US" sz="2200" dirty="0">
                <a:latin typeface="Courier"/>
                <a:cs typeface="Courier"/>
              </a:rPr>
              <a:t>    </a:t>
            </a:r>
            <a:r>
              <a:rPr lang="en-US" sz="2200" dirty="0" err="1">
                <a:solidFill>
                  <a:srgbClr val="008000"/>
                </a:solidFill>
                <a:latin typeface="Courier"/>
                <a:cs typeface="Courier"/>
              </a:rPr>
              <a:t>File</a:t>
            </a:r>
            <a:r>
              <a:rPr lang="en-US" sz="2200" dirty="0" err="1">
                <a:latin typeface="Courier"/>
                <a:cs typeface="Courier"/>
              </a:rPr>
              <a:t>.exist</a:t>
            </a:r>
            <a:r>
              <a:rPr lang="en-US" sz="2200" dirty="0">
                <a:latin typeface="Courier"/>
                <a:cs typeface="Courier"/>
              </a:rPr>
              <a:t>?("</a:t>
            </a:r>
            <a:r>
              <a:rPr lang="en-US" sz="2200" dirty="0">
                <a:solidFill>
                  <a:srgbClr val="BA2121"/>
                </a:solidFill>
                <a:latin typeface="Courier"/>
                <a:cs typeface="Courier"/>
              </a:rPr>
              <a:t>/etc/</a:t>
            </a:r>
            <a:r>
              <a:rPr lang="en-US" sz="2200" dirty="0" err="1">
                <a:solidFill>
                  <a:srgbClr val="BA2121"/>
                </a:solidFill>
                <a:latin typeface="Courier"/>
                <a:cs typeface="Courier"/>
              </a:rPr>
              <a:t>httpd</a:t>
            </a:r>
            <a:r>
              <a:rPr lang="en-US" sz="2200" dirty="0">
                <a:solidFill>
                  <a:srgbClr val="BA2121"/>
                </a:solidFill>
                <a:latin typeface="Courier"/>
                <a:cs typeface="Courier"/>
              </a:rPr>
              <a:t>/</a:t>
            </a:r>
            <a:r>
              <a:rPr lang="en-US" sz="2200" dirty="0" err="1">
                <a:solidFill>
                  <a:srgbClr val="BA2121"/>
                </a:solidFill>
                <a:latin typeface="Courier"/>
                <a:cs typeface="Courier"/>
              </a:rPr>
              <a:t>conf.d</a:t>
            </a:r>
            <a:r>
              <a:rPr lang="en-US" sz="2200" dirty="0">
                <a:solidFill>
                  <a:srgbClr val="BA2121"/>
                </a:solidFill>
                <a:latin typeface="Courier"/>
                <a:cs typeface="Courier"/>
              </a:rPr>
              <a:t>/</a:t>
            </a:r>
            <a:r>
              <a:rPr lang="en-US" sz="2200" dirty="0" err="1">
                <a:solidFill>
                  <a:srgbClr val="BA2121"/>
                </a:solidFill>
                <a:latin typeface="Courier"/>
                <a:cs typeface="Courier"/>
              </a:rPr>
              <a:t>welcome.conf</a:t>
            </a:r>
            <a:r>
              <a:rPr lang="en-US" sz="2200" dirty="0">
                <a:latin typeface="Courier"/>
                <a:cs typeface="Courier"/>
              </a:rPr>
              <a:t>")</a:t>
            </a:r>
          </a:p>
          <a:p>
            <a:r>
              <a:rPr lang="en-US" sz="2200" dirty="0">
                <a:latin typeface="Courier"/>
                <a:cs typeface="Courier"/>
              </a:rPr>
              <a:t>  </a:t>
            </a:r>
            <a:r>
              <a:rPr lang="en-US" sz="2200" dirty="0">
                <a:solidFill>
                  <a:srgbClr val="008000"/>
                </a:solidFill>
                <a:latin typeface="Courier"/>
                <a:cs typeface="Courier"/>
              </a:rPr>
              <a:t>end</a:t>
            </a:r>
          </a:p>
          <a:p>
            <a:r>
              <a:rPr lang="en-US" sz="2200" dirty="0">
                <a:latin typeface="Courier"/>
                <a:cs typeface="Courier"/>
              </a:rPr>
              <a:t>  notifies </a:t>
            </a:r>
            <a:r>
              <a:rPr lang="en-US" sz="2200" dirty="0">
                <a:solidFill>
                  <a:srgbClr val="BA2121"/>
                </a:solidFill>
                <a:latin typeface="Courier"/>
                <a:cs typeface="Courier"/>
              </a:rPr>
              <a:t>:restart, "service[</a:t>
            </a:r>
            <a:r>
              <a:rPr lang="en-US" sz="2200" dirty="0" err="1">
                <a:solidFill>
                  <a:srgbClr val="BA2121"/>
                </a:solidFill>
                <a:latin typeface="Courier"/>
                <a:cs typeface="Courier"/>
              </a:rPr>
              <a:t>httpd</a:t>
            </a:r>
            <a:r>
              <a:rPr lang="en-US" sz="2200" dirty="0">
                <a:solidFill>
                  <a:srgbClr val="BA2121"/>
                </a:solidFill>
                <a:latin typeface="Courier"/>
                <a:cs typeface="Courier"/>
              </a:rPr>
              <a:t>]"</a:t>
            </a:r>
          </a:p>
          <a:p>
            <a:r>
              <a:rPr lang="en-US" sz="2200" dirty="0">
                <a:latin typeface="Courier"/>
                <a:cs typeface="Courier"/>
              </a:rPr>
              <a:t>end</a:t>
            </a:r>
          </a:p>
        </p:txBody>
      </p:sp>
      <p:sp>
        <p:nvSpPr>
          <p:cNvPr id="279555" name="Rectangle 2"/>
          <p:cNvSpPr>
            <a:spLocks/>
          </p:cNvSpPr>
          <p:nvPr/>
        </p:nvSpPr>
        <p:spPr bwMode="auto">
          <a:xfrm>
            <a:off x="1357446" y="1447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3716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6985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smtClean="0">
                <a:sym typeface="Arial Bold" charset="0"/>
              </a:rPr>
              <a:t>Linux Exercise</a:t>
            </a:r>
            <a:r>
              <a:rPr lang="en-US" sz="3500" dirty="0">
                <a:sym typeface="Arial Bold" charset="0"/>
              </a:rPr>
              <a:t>: </a:t>
            </a:r>
            <a:r>
              <a:rPr lang="en-US" sz="3500" dirty="0" smtClean="0">
                <a:sym typeface="Arial Bold" charset="0"/>
              </a:rPr>
              <a:t>Stop the Default Web Site with </a:t>
            </a:r>
            <a:r>
              <a:rPr lang="en-US" sz="3500" dirty="0" smtClean="0"/>
              <a:t>‘execute’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execute</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965994" y="220980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4800600"/>
            <a:ext cx="14954092" cy="2079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78030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a:solidFill>
                  <a:srgbClr val="BA2121"/>
                </a:solidFill>
                <a:latin typeface="Courier"/>
                <a:cs typeface="Courier"/>
              </a:rPr>
              <a:t>"</a:t>
            </a:r>
            <a:r>
              <a:rPr lang="en-US" sz="2400" dirty="0" smtClean="0">
                <a:solidFill>
                  <a:srgbClr val="BA2121"/>
                </a:solidFill>
                <a:latin typeface="Courier"/>
                <a:cs typeface="Courier"/>
              </a:rPr>
              <a:t>apache"</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endParaRPr lang="pt-BR" sz="2400" b="1" dirty="0">
              <a:solidFill>
                <a:srgbClr val="BA2121"/>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a:solidFill>
                  <a:srgbClr val="BA2121"/>
                </a:solidFill>
                <a:latin typeface="Courier"/>
                <a:cs typeface="Courier"/>
              </a:rPr>
              <a:t>"</a:t>
            </a:r>
            <a:r>
              <a:rPr lang="en-US" sz="3600" dirty="0" smtClean="0">
                <a:solidFill>
                  <a:srgbClr val="BA2121"/>
                </a:solidFill>
                <a:latin typeface="Courier"/>
                <a:cs typeface="Courier"/>
              </a:rPr>
              <a:t>apache</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486400"/>
            <a:ext cx="14137150" cy="838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0944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sz="5200" dirty="0" smtClean="0">
                <a:sym typeface="Rockwell" charset="0"/>
              </a:rPr>
              <a:t>Linux 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61722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nose</a:t>
            </a:r>
            <a:r>
              <a:rPr lang="en-US" dirty="0">
                <a:solidFill>
                  <a:srgbClr val="222321"/>
                </a:solidFill>
                <a:latin typeface="Courier"/>
                <a:sym typeface="Rockwell" pitchFamily="18" charset="0"/>
              </a:rPr>
              <a:t>" </a:t>
            </a:r>
            <a:r>
              <a:rPr lang="en-US" dirty="0" smtClean="0">
                <a:solidFill>
                  <a:srgbClr val="222321"/>
                </a:solidFill>
                <a:latin typeface="Courier"/>
                <a:sym typeface="Rockwell" pitchFamily="18" charset="0"/>
              </a:rPr>
              <a:t>=&gt;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red</a:t>
            </a:r>
            <a:r>
              <a:rPr lang="en-US" dirty="0">
                <a:solidFill>
                  <a:srgbClr val="222321"/>
                </a:solidFill>
                <a:latin typeface="Courier"/>
                <a:sym typeface="Rockwell" pitchFamily="18" charset="0"/>
              </a:rPr>
              <a:t>" }</a:t>
            </a:r>
          </a:p>
        </p:txBody>
      </p:sp>
      <p:sp>
        <p:nvSpPr>
          <p:cNvPr id="267269" name="Rectangle 4"/>
          <p:cNvSpPr>
            <a:spLocks/>
          </p:cNvSpPr>
          <p:nvPr/>
        </p:nvSpPr>
        <p:spPr bwMode="auto">
          <a:xfrm>
            <a:off x="8128794" y="6096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port</a:t>
            </a:r>
            <a:r>
              <a:rPr lang="en-US" dirty="0">
                <a:solidFill>
                  <a:srgbClr val="222321"/>
                </a:solidFill>
                <a:latin typeface="Courier"/>
                <a:sym typeface="Rockwell" pitchFamily="18" charset="0"/>
              </a:rPr>
              <a: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nose</a:t>
            </a:r>
            <a:r>
              <a:rPr lang="en-US" dirty="0">
                <a:solidFill>
                  <a:srgbClr val="222321"/>
                </a:solidFill>
                <a:latin typeface="Courier"/>
                <a:sym typeface="Rockwell" pitchFamily="18" charset="0"/>
              </a:rPr>
              <a:t>" </a:t>
            </a:r>
            <a:r>
              <a:rPr lang="en-US" dirty="0" smtClean="0">
                <a:solidFill>
                  <a:srgbClr val="222321"/>
                </a:solidFill>
                <a:latin typeface="Courier"/>
                <a:sym typeface="Rockwell" pitchFamily="18" charset="0"/>
              </a:rPr>
              <a:t>=&gt; </a:t>
            </a:r>
            <a:r>
              <a:rPr lang="en-US" dirty="0">
                <a:solidFill>
                  <a:srgbClr val="222321"/>
                </a:solidFill>
                <a:latin typeface="Courier"/>
                <a:sym typeface="Rockwell" pitchFamily="18" charset="0"/>
              </a:rPr>
              <a:t>"</a:t>
            </a:r>
            <a:r>
              <a:rPr lang="en-US" dirty="0" smtClean="0">
                <a:solidFill>
                  <a:srgbClr val="222321"/>
                </a:solidFill>
                <a:latin typeface="Courier"/>
                <a:sym typeface="Rockwell" pitchFamily="18" charset="0"/>
              </a:rPr>
              <a:t>black</a:t>
            </a:r>
            <a:r>
              <a:rPr lang="en-US" dirty="0">
                <a:solidFill>
                  <a:srgbClr val="222321"/>
                </a:solidFill>
                <a:latin typeface="Courier"/>
                <a:sym typeface="Rockwell" pitchFamily="18" charset="0"/>
              </a:rPr>
              <a:t>" }</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2062103"/>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a:solidFill>
                  <a:srgbClr val="BA2121"/>
                </a:solidFill>
                <a:latin typeface="Courier"/>
                <a:cs typeface="Courier"/>
              </a:rPr>
              <a:t>"</a:t>
            </a:r>
            <a:r>
              <a:rPr lang="en-US" sz="3200" dirty="0" smtClean="0">
                <a:solidFill>
                  <a:srgbClr val="BA2121"/>
                </a:solidFill>
                <a:latin typeface="Courier"/>
                <a:cs typeface="Courier"/>
              </a:rPr>
              <a:t>apache"</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 </a:t>
            </a:r>
            <a:r>
              <a:rPr lang="en-US" sz="3200" dirty="0">
                <a:solidFill>
                  <a:srgbClr val="666666"/>
                </a:solidFill>
                <a:latin typeface="Courier"/>
                <a:cs typeface="Courier"/>
              </a:rPr>
              <a:t>"</a:t>
            </a:r>
            <a:r>
              <a:rPr lang="en-US" sz="3200" dirty="0" smtClean="0">
                <a:solidFill>
                  <a:srgbClr val="666666"/>
                </a:solidFill>
                <a:latin typeface="Courier"/>
                <a:cs typeface="Courier"/>
              </a:rPr>
              <a:t>nose</a:t>
            </a:r>
            <a:r>
              <a:rPr lang="en-US" sz="3200" dirty="0">
                <a:solidFill>
                  <a:srgbClr val="666666"/>
                </a:solidFill>
                <a:latin typeface="Courier"/>
                <a:cs typeface="Courier"/>
              </a:rPr>
              <a:t>" </a:t>
            </a:r>
            <a:r>
              <a:rPr lang="en-US" sz="3200" dirty="0" smtClean="0">
                <a:solidFill>
                  <a:srgbClr val="666666"/>
                </a:solidFill>
                <a:latin typeface="Courier"/>
                <a:cs typeface="Courier"/>
              </a:rPr>
              <a:t>=&gt; </a:t>
            </a:r>
            <a:r>
              <a:rPr lang="en-US" sz="3200" dirty="0">
                <a:solidFill>
                  <a:srgbClr val="666666"/>
                </a:solidFill>
                <a:latin typeface="Courier"/>
                <a:cs typeface="Courier"/>
              </a:rPr>
              <a:t>"</a:t>
            </a:r>
            <a:r>
              <a:rPr lang="en-US" sz="3200" dirty="0" smtClean="0">
                <a:solidFill>
                  <a:srgbClr val="666666"/>
                </a:solidFill>
                <a:latin typeface="Courier"/>
                <a:cs typeface="Courier"/>
              </a:rPr>
              <a:t>red</a:t>
            </a:r>
            <a:r>
              <a:rPr lang="en-US" sz="3200" dirty="0">
                <a:solidFill>
                  <a:srgbClr val="666666"/>
                </a:solidFill>
                <a:latin typeface="Courier"/>
                <a:cs typeface="Courier"/>
              </a:rPr>
              <a:t>"</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a:solidFill>
                  <a:srgbClr val="BA2121"/>
                </a:solidFill>
                <a:latin typeface="Courier"/>
                <a:cs typeface="Courier"/>
              </a:rPr>
              <a:t>"</a:t>
            </a:r>
            <a:r>
              <a:rPr lang="en-US" sz="3200" dirty="0" smtClean="0">
                <a:solidFill>
                  <a:srgbClr val="BA2121"/>
                </a:solidFill>
                <a:latin typeface="Courier"/>
                <a:cs typeface="Courier"/>
              </a:rPr>
              <a:t>apache"</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 "nose</a:t>
            </a:r>
            <a:r>
              <a:rPr lang="en-US" sz="3200" dirty="0">
                <a:solidFill>
                  <a:srgbClr val="666666"/>
                </a:solidFill>
                <a:latin typeface="Courier"/>
                <a:cs typeface="Courier"/>
              </a:rPr>
              <a:t>" </a:t>
            </a:r>
            <a:r>
              <a:rPr lang="en-US" sz="3200" dirty="0" smtClean="0">
                <a:solidFill>
                  <a:srgbClr val="666666"/>
                </a:solidFill>
                <a:latin typeface="Courier"/>
                <a:cs typeface="Courier"/>
              </a:rPr>
              <a:t>=&gt; </a:t>
            </a:r>
            <a:r>
              <a:rPr lang="en-US" sz="3200" dirty="0">
                <a:solidFill>
                  <a:srgbClr val="666666"/>
                </a:solidFill>
                <a:latin typeface="Courier"/>
                <a:cs typeface="Courier"/>
              </a:rPr>
              <a:t>"black</a:t>
            </a:r>
            <a:r>
              <a:rPr lang="en-US" sz="3200" dirty="0" smtClean="0">
                <a:solidFill>
                  <a:srgbClr val="666666"/>
                </a:solidFill>
                <a:latin typeface="Courier"/>
                <a:cs typeface="Courier"/>
              </a:rPr>
              <a:t>"</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538496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dirty="0" smtClean="0"/>
              <a:t>Windows: Variables </a:t>
            </a:r>
            <a:r>
              <a:rPr lang="en-US" dirty="0"/>
              <a:t>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document_root</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document_root</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document_root</a:t>
            </a:r>
            <a:r>
              <a:rPr lang="en-US" sz="3200" dirty="0" smtClean="0">
                <a:solidFill>
                  <a:schemeClr val="tx1"/>
                </a:solidFill>
                <a:latin typeface="Courier" charset="0"/>
                <a:ea typeface="ＭＳ Ｐゴシック" charset="0"/>
                <a:cs typeface="Courier" charset="0"/>
                <a:sym typeface="Courier" charset="0"/>
              </a:rPr>
              <a:t> = </a:t>
            </a:r>
            <a:r>
              <a:rPr lang="en-US" sz="3200" dirty="0" smtClean="0">
                <a:solidFill>
                  <a:srgbClr val="BA2121"/>
                </a:solidFill>
                <a:latin typeface="Courier" charset="0"/>
                <a:ea typeface="ＭＳ Ｐゴシック" charset="0"/>
                <a:cs typeface="Courier" charset="0"/>
                <a:sym typeface="Courier" charset="0"/>
              </a:rPr>
              <a:t>"/foo/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err="1" smtClean="0">
                <a:solidFill>
                  <a:srgbClr val="A40800"/>
                </a:solidFill>
                <a:latin typeface="Courier" charset="0"/>
                <a:ea typeface="ＭＳ Ｐゴシック" charset="0"/>
                <a:cs typeface="Courier" charset="0"/>
                <a:sym typeface="Courier" charset="0"/>
              </a:rPr>
              <a:t>document_root</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/foo/</a:t>
            </a:r>
            <a:r>
              <a:rPr lang="en-US" sz="3200" dirty="0" err="1" smtClean="0">
                <a:solidFill>
                  <a:srgbClr val="A40800"/>
                </a:solidFill>
                <a:latin typeface="Courier" charset="0"/>
                <a:ea typeface="ＭＳ Ｐゴシック" charset="0"/>
                <a:cs typeface="Courier" charset="0"/>
                <a:sym typeface="Courier" charset="0"/>
              </a:rPr>
              <a:t>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59689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latin typeface="Courier"/>
                <a:cs typeface="Courier"/>
              </a:rPr>
              <a:t>execute </a:t>
            </a:r>
            <a:r>
              <a:rPr lang="en-US" sz="2400" dirty="0">
                <a:solidFill>
                  <a:srgbClr val="BA2121"/>
                </a:solidFill>
                <a:latin typeface="Courier"/>
                <a:cs typeface="Courier"/>
              </a:rPr>
              <a:t>"mv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solidFill>
                  <a:srgbClr val="BA2121"/>
                </a:solidFill>
                <a:latin typeface="Courier"/>
                <a:cs typeface="Courier"/>
              </a:rPr>
              <a:t> /etc/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welcome.conf.disabled</a:t>
            </a:r>
            <a:r>
              <a:rPr lang="en-US" sz="2400" dirty="0">
                <a:solidFill>
                  <a:srgbClr val="BA2121"/>
                </a:solidFill>
                <a:latin typeface="Courier"/>
                <a:cs typeface="Courier"/>
              </a:rPr>
              <a:t>"</a:t>
            </a:r>
            <a:r>
              <a:rPr lang="en-US" sz="2400" dirty="0">
                <a:solidFill>
                  <a:srgbClr val="FF0000"/>
                </a:solidFill>
                <a:latin typeface="Courier"/>
                <a:cs typeface="Courier"/>
              </a:rPr>
              <a:t> </a:t>
            </a:r>
            <a:r>
              <a:rPr lang="en-US" sz="2400" dirty="0">
                <a:solidFill>
                  <a:srgbClr val="008000"/>
                </a:solidFill>
                <a:latin typeface="Courier"/>
                <a:cs typeface="Courier"/>
              </a:rPr>
              <a:t>do</a:t>
            </a:r>
            <a:r>
              <a:rPr lang="en-US" sz="2400" dirty="0">
                <a:latin typeface="Courier"/>
                <a:cs typeface="Courier"/>
              </a:rPr>
              <a:t> </a:t>
            </a:r>
          </a:p>
          <a:p>
            <a:r>
              <a:rPr lang="en-US" sz="2400" dirty="0">
                <a:latin typeface="Courier"/>
                <a:cs typeface="Courier"/>
              </a:rPr>
              <a:t>  only_if </a:t>
            </a:r>
            <a:r>
              <a:rPr lang="en-US" sz="2400" dirty="0">
                <a:solidFill>
                  <a:srgbClr val="008000"/>
                </a:solidFill>
                <a:latin typeface="Courier"/>
                <a:cs typeface="Courier"/>
              </a:rPr>
              <a:t>do</a:t>
            </a:r>
          </a:p>
          <a:p>
            <a:r>
              <a:rPr lang="en-US" sz="2400" dirty="0">
                <a:latin typeface="Courier"/>
                <a:cs typeface="Courier"/>
              </a:rPr>
              <a:t>    </a:t>
            </a:r>
            <a:r>
              <a:rPr lang="en-US" sz="2400" dirty="0" err="1">
                <a:solidFill>
                  <a:srgbClr val="008000"/>
                </a:solidFill>
                <a:latin typeface="Courier"/>
                <a:cs typeface="Courier"/>
              </a:rPr>
              <a:t>File</a:t>
            </a:r>
            <a:r>
              <a:rPr lang="en-US" sz="2400" dirty="0" err="1">
                <a:latin typeface="Courier"/>
                <a:cs typeface="Courier"/>
              </a:rPr>
              <a:t>.exist</a:t>
            </a:r>
            <a:r>
              <a:rPr lang="en-US" sz="2400" dirty="0">
                <a:latin typeface="Courier"/>
                <a:cs typeface="Courier"/>
              </a:rPr>
              <a:t>?("</a:t>
            </a:r>
            <a:r>
              <a:rPr lang="en-US" sz="2400" dirty="0">
                <a:solidFill>
                  <a:srgbClr val="BA2121"/>
                </a:solidFill>
                <a:latin typeface="Courier"/>
                <a:cs typeface="Courier"/>
              </a:rPr>
              <a:t>/etc/</a:t>
            </a:r>
            <a:r>
              <a:rPr lang="en-US" sz="2400" dirty="0" err="1">
                <a:solidFill>
                  <a:srgbClr val="BA2121"/>
                </a:solidFill>
                <a:latin typeface="Courier"/>
                <a:cs typeface="Courier"/>
              </a:rPr>
              <a:t>httpd</a:t>
            </a:r>
            <a:r>
              <a:rPr lang="en-US" sz="2400" dirty="0">
                <a:solidFill>
                  <a:srgbClr val="BA2121"/>
                </a:solidFill>
                <a:latin typeface="Courier"/>
                <a:cs typeface="Courier"/>
              </a:rPr>
              <a:t>/</a:t>
            </a:r>
            <a:r>
              <a:rPr lang="en-US" sz="2400" dirty="0" err="1">
                <a:solidFill>
                  <a:srgbClr val="BA2121"/>
                </a:solidFill>
                <a:latin typeface="Courier"/>
                <a:cs typeface="Courier"/>
              </a:rPr>
              <a:t>conf.d</a:t>
            </a:r>
            <a:r>
              <a:rPr lang="en-US" sz="2400" dirty="0">
                <a:solidFill>
                  <a:srgbClr val="BA2121"/>
                </a:solidFill>
                <a:latin typeface="Courier"/>
                <a:cs typeface="Courier"/>
              </a:rPr>
              <a:t>/</a:t>
            </a:r>
            <a:r>
              <a:rPr lang="en-US" sz="2400" dirty="0" err="1">
                <a:solidFill>
                  <a:srgbClr val="BA2121"/>
                </a:solidFill>
                <a:latin typeface="Courier"/>
                <a:cs typeface="Courier"/>
              </a:rPr>
              <a:t>welcome.conf</a:t>
            </a:r>
            <a:r>
              <a:rPr lang="en-US" sz="2400" dirty="0">
                <a:latin typeface="Courier"/>
                <a:cs typeface="Courier"/>
              </a:rPr>
              <a:t>")</a:t>
            </a:r>
          </a:p>
          <a:p>
            <a:r>
              <a:rPr lang="en-US" sz="2400" dirty="0">
                <a:latin typeface="Courier"/>
                <a:cs typeface="Courier"/>
              </a:rPr>
              <a:t>  </a:t>
            </a:r>
            <a:r>
              <a:rPr lang="en-US" sz="2400" dirty="0">
                <a:solidFill>
                  <a:srgbClr val="008000"/>
                </a:solidFill>
                <a:latin typeface="Courier"/>
                <a:cs typeface="Courier"/>
              </a:rPr>
              <a:t>end</a:t>
            </a:r>
          </a:p>
          <a:p>
            <a:r>
              <a:rPr lang="en-US" sz="2400" dirty="0">
                <a:latin typeface="Courier"/>
                <a:cs typeface="Courier"/>
              </a:rPr>
              <a:t>  notifies </a:t>
            </a:r>
            <a:r>
              <a:rPr lang="en-US" sz="2400" dirty="0">
                <a:solidFill>
                  <a:srgbClr val="BA2121"/>
                </a:solidFill>
                <a:latin typeface="Courier"/>
                <a:cs typeface="Courier"/>
              </a:rPr>
              <a:t>:restart, "service[</a:t>
            </a:r>
            <a:r>
              <a:rPr lang="en-US" sz="2400" dirty="0" err="1">
                <a:solidFill>
                  <a:srgbClr val="BA2121"/>
                </a:solidFill>
                <a:latin typeface="Courier"/>
                <a:cs typeface="Courier"/>
              </a:rPr>
              <a:t>httpd</a:t>
            </a:r>
            <a:r>
              <a:rPr lang="en-US" sz="2400" dirty="0">
                <a:solidFill>
                  <a:srgbClr val="BA2121"/>
                </a:solidFill>
                <a:latin typeface="Courier"/>
                <a:cs typeface="Courier"/>
              </a:rPr>
              <a:t>]"</a:t>
            </a:r>
          </a:p>
          <a:p>
            <a:r>
              <a:rPr lang="en-US" sz="2400" dirty="0">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a:solidFill>
                  <a:srgbClr val="BA2121"/>
                </a:solidFill>
                <a:latin typeface="Courier"/>
                <a:cs typeface="Courier"/>
              </a:rPr>
              <a:t>"</a:t>
            </a:r>
            <a:r>
              <a:rPr lang="en-US" sz="2400" dirty="0" smtClean="0">
                <a:solidFill>
                  <a:srgbClr val="BA2121"/>
                </a:solidFill>
                <a:latin typeface="Courier"/>
                <a:cs typeface="Courier"/>
              </a:rPr>
              <a:t>apache</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a:t>
            </a:r>
            <a:r>
              <a:rPr lang="pt-BR" sz="2400" dirty="0" err="1" smtClean="0">
                <a:latin typeface="Courier"/>
                <a:cs typeface="Courier"/>
              </a:rPr>
              <a:t>document_root</a:t>
            </a:r>
            <a:r>
              <a:rPr lang="pt-BR" sz="2400" dirty="0" smtClean="0">
                <a:latin typeface="Courier"/>
                <a:cs typeface="Courier"/>
              </a:rPr>
              <a:t> </a:t>
            </a:r>
            <a:r>
              <a:rPr lang="pt-BR" sz="2400" dirty="0" smtClean="0">
                <a:solidFill>
                  <a:srgbClr val="666666"/>
                </a:solidFill>
                <a:latin typeface="Courier"/>
                <a:cs typeface="Courier"/>
              </a:rPr>
              <a:t>= </a:t>
            </a:r>
            <a:r>
              <a:rPr lang="pt-BR" sz="2400" b="1" dirty="0">
                <a:solidFill>
                  <a:srgbClr val="BA2121"/>
                </a:solidFill>
                <a:latin typeface="Courier"/>
                <a:cs typeface="Courier"/>
              </a:rPr>
              <a:t>"</a:t>
            </a:r>
            <a:r>
              <a:rPr lang="pt-BR" sz="2400" b="1" dirty="0" smtClean="0">
                <a:solidFill>
                  <a:srgbClr val="BA2121"/>
                </a:solidFill>
                <a:latin typeface="Courier"/>
                <a:cs typeface="Courier"/>
              </a:rPr>
              <a:t>/</a:t>
            </a:r>
            <a:r>
              <a:rPr lang="pt-BR" sz="2400" b="1" dirty="0" err="1">
                <a:solidFill>
                  <a:srgbClr val="BA2121"/>
                </a:solidFill>
                <a:latin typeface="Courier"/>
                <a:cs typeface="Courier"/>
              </a:rPr>
              <a:t>srv</a:t>
            </a:r>
            <a:r>
              <a:rPr lang="pt-BR" sz="2400" b="1" dirty="0">
                <a:solidFill>
                  <a:srgbClr val="BA2121"/>
                </a:solidFill>
                <a:latin typeface="Courier"/>
                <a:cs typeface="Courier"/>
              </a:rPr>
              <a:t>/apache/#{</a:t>
            </a:r>
            <a:r>
              <a:rPr lang="pt-BR" sz="2400" b="1" dirty="0" err="1">
                <a:solidFill>
                  <a:srgbClr val="BA2121"/>
                </a:solidFill>
                <a:latin typeface="Courier"/>
                <a:cs typeface="Courier"/>
              </a:rPr>
              <a:t>site_name</a:t>
            </a:r>
            <a:r>
              <a:rPr lang="pt-BR" sz="2400" b="1" dirty="0" smtClean="0">
                <a:solidFill>
                  <a:srgbClr val="BA2121"/>
                </a:solidFill>
                <a:latin typeface="Courier"/>
                <a:cs typeface="Courier"/>
              </a:rPr>
              <a:t>}</a:t>
            </a:r>
            <a:r>
              <a:rPr lang="pt-BR" sz="2400" b="1" dirty="0">
                <a:solidFill>
                  <a:srgbClr val="BA2121"/>
                </a:solidFill>
                <a:latin typeface="Courier"/>
                <a:cs typeface="Courier"/>
              </a:rPr>
              <a:t>"</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/cookbooks/apache/recipes/default.rb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a:xfrm>
            <a:off x="800273" y="330200"/>
            <a:ext cx="14657233" cy="1117600"/>
          </a:xfrm>
        </p:spPr>
        <p:txBody>
          <a:bodyPr/>
          <a:lstStyle/>
          <a:p>
            <a:pPr>
              <a:defRPr/>
            </a:pPr>
            <a:r>
              <a:rPr lang="en-US" sz="5200" dirty="0" smtClean="0">
                <a:sym typeface="Rockwell" charset="0"/>
              </a:rPr>
              <a:t>Linux Exercise</a:t>
            </a:r>
            <a:r>
              <a:rPr lang="en-US" sz="5200" dirty="0">
                <a:sym typeface="Rockwell" charset="0"/>
              </a:rPr>
              <a:t>: </a:t>
            </a:r>
            <a:r>
              <a:rPr lang="en-US" sz="5200" dirty="0" smtClean="0">
                <a:sym typeface="Rockwell" charset="0"/>
              </a:rPr>
              <a:t/>
            </a:r>
            <a:br>
              <a:rPr lang="en-US" sz="5200" dirty="0" smtClean="0">
                <a:sym typeface="Rockwell" charset="0"/>
              </a:rPr>
            </a:br>
            <a:r>
              <a:rPr lang="en-US" sz="5200" dirty="0" smtClean="0">
                <a:sym typeface="Rockwell" charset="0"/>
              </a:rPr>
              <a:t>Iterate </a:t>
            </a:r>
            <a:r>
              <a:rPr lang="en-US" sz="5200" dirty="0">
                <a:sym typeface="Rockwell" charset="0"/>
              </a:rPr>
              <a:t>over each </a:t>
            </a:r>
            <a:r>
              <a:rPr lang="en-US" sz="5200" dirty="0" smtClean="0">
                <a:sym typeface="Rockwell" charset="0"/>
              </a:rPr>
              <a:t>Apache site </a:t>
            </a:r>
            <a:endParaRPr lang="en-US" sz="52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a:solidFill>
                  <a:srgbClr val="BA2121"/>
                </a:solidFill>
                <a:latin typeface="Courier"/>
                <a:cs typeface="Courier"/>
              </a:rPr>
              <a:t>"</a:t>
            </a:r>
            <a:r>
              <a:rPr lang="en-US" sz="3600" dirty="0" smtClean="0">
                <a:solidFill>
                  <a:srgbClr val="BA2121"/>
                </a:solidFill>
                <a:latin typeface="Courier"/>
                <a:cs typeface="Courier"/>
              </a:rPr>
              <a:t>apache"</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889794" y="5334000"/>
            <a:ext cx="14137150" cy="1752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89794" y="2438400"/>
            <a:ext cx="14123109" cy="26670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0" name="Rectangle 9"/>
          <p:cNvSpPr>
            <a:spLocks/>
          </p:cNvSpPr>
          <p:nvPr/>
        </p:nvSpPr>
        <p:spPr bwMode="auto">
          <a:xfrm>
            <a:off x="1042195" y="5486400"/>
            <a:ext cx="13335000" cy="457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906741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Add the Directory resource</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954107"/>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BA2121"/>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apache"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a:t>
            </a:r>
            <a:r>
              <a:rPr lang="pt-BR" dirty="0" err="1" smtClean="0">
                <a:latin typeface="Consolas" panose="020B0609020204030204" pitchFamily="49" charset="0"/>
                <a:cs typeface="Consolas" panose="020B0609020204030204" pitchFamily="49" charset="0"/>
              </a:rPr>
              <a:t>document_root</a:t>
            </a:r>
            <a:r>
              <a:rPr lang="pt-BR" dirty="0" smtClean="0">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smtClean="0">
                <a:solidFill>
                  <a:srgbClr val="BB6688"/>
                </a:solidFill>
                <a:latin typeface="Consolas" panose="020B0609020204030204" pitchFamily="49" charset="0"/>
                <a:cs typeface="Consolas" panose="020B0609020204030204" pitchFamily="49" charset="0"/>
              </a:rPr>
              <a:t>/</a:t>
            </a:r>
            <a:r>
              <a:rPr lang="pt-BR" b="1" dirty="0" err="1" smtClean="0">
                <a:solidFill>
                  <a:srgbClr val="BB6688"/>
                </a:solidFill>
                <a:latin typeface="Consolas" panose="020B0609020204030204" pitchFamily="49" charset="0"/>
                <a:cs typeface="Consolas" panose="020B0609020204030204" pitchFamily="49" charset="0"/>
              </a:rPr>
              <a:t>srv</a:t>
            </a:r>
            <a:r>
              <a:rPr lang="pt-BR" b="1" dirty="0" smtClean="0">
                <a:solidFill>
                  <a:srgbClr val="BB6688"/>
                </a:solidFill>
                <a:latin typeface="Consolas" panose="020B0609020204030204" pitchFamily="49" charset="0"/>
                <a:cs typeface="Consolas" panose="020B0609020204030204" pitchFamily="49" charset="0"/>
              </a:rPr>
              <a:t>/apache/#{</a:t>
            </a:r>
            <a:r>
              <a:rPr lang="pt-BR" b="1" dirty="0" err="1" smtClean="0">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a:t>
            </a:r>
            <a:endParaRPr lang="pt-BR" b="1" dirty="0" smtClean="0">
              <a:solidFill>
                <a:srgbClr val="BA2121"/>
              </a:solidFill>
              <a:latin typeface="Consolas" panose="020B0609020204030204" pitchFamily="49" charset="0"/>
              <a:cs typeface="Consolas" panose="020B0609020204030204" pitchFamily="49" charset="0"/>
            </a:endParaRPr>
          </a:p>
        </p:txBody>
      </p:sp>
      <p:sp>
        <p:nvSpPr>
          <p:cNvPr id="5" name="Rectangle 4"/>
          <p:cNvSpPr/>
          <p:nvPr/>
        </p:nvSpPr>
        <p:spPr>
          <a:xfrm>
            <a:off x="1575594" y="3541693"/>
            <a:ext cx="14630400" cy="1815882"/>
          </a:xfrm>
          <a:prstGeom prst="rect">
            <a:avLst/>
          </a:prstGeom>
        </p:spPr>
        <p:txBody>
          <a:bodyPr wrap="square">
            <a:spAutoFit/>
          </a:bodyPr>
          <a:lstStyle/>
          <a:p>
            <a:r>
              <a:rPr lang="en-US" dirty="0" smtClean="0">
                <a:latin typeface="Consolas" panose="020B0609020204030204" pitchFamily="49" charset="0"/>
                <a:cs typeface="Consolas" panose="020B0609020204030204" pitchFamily="49" charset="0"/>
              </a:rPr>
              <a:t>directory </a:t>
            </a:r>
            <a:r>
              <a:rPr lang="en-US" dirty="0" err="1" smtClean="0">
                <a:latin typeface="Consolas" panose="020B0609020204030204" pitchFamily="49" charset="0"/>
                <a:cs typeface="Consolas" panose="020B0609020204030204" pitchFamily="49" charset="0"/>
              </a:rPr>
              <a:t>document_root</a:t>
            </a:r>
            <a:r>
              <a:rPr lang="en-US" dirty="0" smtClean="0">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do</a:t>
            </a: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mode</a:t>
            </a:r>
            <a:r>
              <a:rPr lang="en-US" b="1" dirty="0" smtClean="0">
                <a:solidFill>
                  <a:srgbClr val="BA2121"/>
                </a:solidFill>
                <a:latin typeface="Consolas" panose="020B0609020204030204" pitchFamily="49" charset="0"/>
                <a:cs typeface="Consolas" panose="020B0609020204030204" pitchFamily="49" charset="0"/>
              </a:rPr>
              <a:t> "0755"</a:t>
            </a:r>
          </a:p>
          <a:p>
            <a:r>
              <a:rPr lang="en-US" b="1" dirty="0">
                <a:solidFill>
                  <a:srgbClr val="BA2121"/>
                </a:solidFill>
                <a:latin typeface="Consolas" panose="020B0609020204030204" pitchFamily="49" charset="0"/>
                <a:cs typeface="Consolas" panose="020B0609020204030204" pitchFamily="49" charset="0"/>
              </a:rPr>
              <a:t> </a:t>
            </a:r>
            <a:r>
              <a:rPr lang="en-US" b="1" dirty="0" smtClean="0">
                <a:solidFill>
                  <a:srgbClr val="BA2121"/>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recursive</a:t>
            </a:r>
            <a:r>
              <a:rPr lang="en-US" b="1" dirty="0" smtClean="0">
                <a:solidFill>
                  <a:srgbClr val="BA2121"/>
                </a:solidFill>
                <a:latin typeface="Consolas" panose="020B0609020204030204" pitchFamily="49" charset="0"/>
                <a:cs typeface="Consolas" panose="020B0609020204030204" pitchFamily="49" charset="0"/>
              </a:rPr>
              <a:t> true</a:t>
            </a:r>
            <a:endParaRPr lang="pt-BR" b="1" dirty="0">
              <a:solidFill>
                <a:srgbClr val="BA2121"/>
              </a:solidFill>
              <a:latin typeface="Consolas" panose="020B0609020204030204" pitchFamily="49" charset="0"/>
              <a:cs typeface="Consolas" panose="020B0609020204030204" pitchFamily="49" charset="0"/>
            </a:endParaRPr>
          </a:p>
          <a:p>
            <a:r>
              <a:rPr lang="pt-BR" dirty="0" err="1">
                <a:solidFill>
                  <a:srgbClr val="666666"/>
                </a:solidFill>
                <a:latin typeface="Consolas" panose="020B0609020204030204" pitchFamily="49" charset="0"/>
                <a:cs typeface="Consolas" panose="020B0609020204030204" pitchFamily="49" charset="0"/>
              </a:rPr>
              <a:t>end</a:t>
            </a:r>
            <a:endParaRPr lang="en-US" dirty="0">
              <a:solidFill>
                <a:srgbClr val="666666"/>
              </a:solidFill>
              <a:latin typeface="Consolas" panose="020B0609020204030204" pitchFamily="49" charset="0"/>
              <a:cs typeface="Consolas" panose="020B0609020204030204" pitchFamily="49" charset="0"/>
            </a:endParaRPr>
          </a:p>
        </p:txBody>
      </p:sp>
      <p:sp>
        <p:nvSpPr>
          <p:cNvPr id="6" name="Rectangle 7"/>
          <p:cNvSpPr>
            <a:spLocks/>
          </p:cNvSpPr>
          <p:nvPr/>
        </p:nvSpPr>
        <p:spPr bwMode="auto">
          <a:xfrm>
            <a:off x="1356900" y="3429000"/>
            <a:ext cx="6162294"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975104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394494" y="3292404"/>
            <a:ext cx="2514600" cy="1828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cxnSp>
        <p:nvCxnSpPr>
          <p:cNvPr id="10" name="Straight Connector 9"/>
          <p:cNvCxnSpPr/>
          <p:nvPr/>
        </p:nvCxnSpPr>
        <p:spPr bwMode="auto">
          <a:xfrm flipV="1">
            <a:off x="2947194" y="4114800"/>
            <a:ext cx="9982200" cy="46284"/>
          </a:xfrm>
          <a:prstGeom prst="line">
            <a:avLst/>
          </a:prstGeom>
          <a:blipFill dpi="0" rotWithShape="0">
            <a:blip r:embed="rId3"/>
            <a:srcRect/>
            <a:tile tx="0" ty="0" sx="100000" sy="100000" flip="none" algn="tl"/>
          </a:blipFill>
          <a:ln w="152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2947194" y="2819400"/>
            <a:ext cx="15621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3"/>
          <p:cNvSpPr>
            <a:spLocks/>
          </p:cNvSpPr>
          <p:nvPr/>
        </p:nvSpPr>
        <p:spPr bwMode="auto">
          <a:xfrm>
            <a:off x="3918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095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003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24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1" name="Straight Arrow Connector 30"/>
          <p:cNvCxnSpPr/>
          <p:nvPr/>
        </p:nvCxnSpPr>
        <p:spPr bwMode="auto">
          <a:xfrm flipV="1">
            <a:off x="53855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V="1">
            <a:off x="79001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p:nvPr/>
        </p:nvCxnSpPr>
        <p:spPr bwMode="auto">
          <a:xfrm flipV="1">
            <a:off x="12891294" y="2835204"/>
            <a:ext cx="1638300" cy="1279596"/>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a:off x="12986544" y="4968804"/>
            <a:ext cx="6286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84995" y="5257800"/>
            <a:ext cx="15468600" cy="3570208"/>
          </a:xfrm>
          <a:prstGeom prst="rect">
            <a:avLst/>
          </a:prstGeom>
          <a:noFill/>
        </p:spPr>
        <p:txBody>
          <a:bodyPr wrap="square" rtlCol="0">
            <a:spAutoFit/>
          </a:bodyPr>
          <a:lstStyle/>
          <a:p>
            <a:r>
              <a:rPr lang="en-US" sz="3600" dirty="0" smtClean="0"/>
              <a:t>Chef Server </a:t>
            </a:r>
            <a:r>
              <a:rPr lang="en-US" sz="3600" b="1" dirty="0" smtClean="0"/>
              <a:t>delivers </a:t>
            </a:r>
            <a:r>
              <a:rPr lang="en-US" sz="3600" dirty="0" smtClean="0"/>
              <a:t>the configuration to </a:t>
            </a:r>
            <a:r>
              <a:rPr lang="en-US" sz="3600" dirty="0"/>
              <a:t>the </a:t>
            </a:r>
            <a:r>
              <a:rPr lang="en-US" sz="3600" b="1" dirty="0" smtClean="0"/>
              <a:t>nodes </a:t>
            </a:r>
          </a:p>
          <a:p>
            <a:r>
              <a:rPr lang="en-US" sz="3600" dirty="0" smtClean="0"/>
              <a:t>(i.e. </a:t>
            </a:r>
            <a:r>
              <a:rPr lang="en-US" sz="3600" dirty="0" smtClean="0"/>
              <a:t>"Apache </a:t>
            </a:r>
            <a:r>
              <a:rPr lang="en-US" sz="3600" dirty="0" smtClean="0"/>
              <a:t>needs to be </a:t>
            </a:r>
            <a:r>
              <a:rPr lang="en-US" sz="3600" dirty="0" smtClean="0"/>
              <a:t>Installed")</a:t>
            </a:r>
            <a:endParaRPr lang="en-US" sz="3600" b="1" dirty="0" smtClean="0"/>
          </a:p>
          <a:p>
            <a:r>
              <a:rPr lang="en-US" sz="3600" dirty="0" smtClean="0"/>
              <a:t>but all </a:t>
            </a:r>
            <a:r>
              <a:rPr lang="en-US" sz="3600" b="1" dirty="0" smtClean="0"/>
              <a:t>processing </a:t>
            </a:r>
            <a:r>
              <a:rPr lang="en-US" sz="3600" dirty="0" smtClean="0"/>
              <a:t>of that configuration </a:t>
            </a:r>
          </a:p>
          <a:p>
            <a:r>
              <a:rPr lang="en-US" sz="3600" dirty="0" smtClean="0"/>
              <a:t>(i.e. Actually installing Apache) happens </a:t>
            </a:r>
            <a:r>
              <a:rPr lang="en-US" sz="3600" b="1" dirty="0" smtClean="0"/>
              <a:t>on</a:t>
            </a:r>
            <a:r>
              <a:rPr lang="en-US" sz="3600" dirty="0" smtClean="0"/>
              <a:t> the nodes. </a:t>
            </a:r>
          </a:p>
          <a:p>
            <a:endParaRPr lang="en-US" sz="1000" dirty="0" smtClean="0"/>
          </a:p>
          <a:p>
            <a:r>
              <a:rPr lang="en-US" sz="3600" dirty="0" smtClean="0"/>
              <a:t>These configuration packages (known </a:t>
            </a:r>
            <a:r>
              <a:rPr lang="en-US" sz="3600" dirty="0"/>
              <a:t>as </a:t>
            </a:r>
            <a:r>
              <a:rPr lang="en-US" sz="3600" b="1" dirty="0" smtClean="0"/>
              <a:t>Cookbooks) </a:t>
            </a:r>
            <a:r>
              <a:rPr lang="en-US" sz="3600" dirty="0" smtClean="0"/>
              <a:t>might be as </a:t>
            </a:r>
            <a:r>
              <a:rPr lang="en-US" sz="3600" dirty="0"/>
              <a:t>small as 50Kb </a:t>
            </a:r>
            <a:r>
              <a:rPr lang="en-US" sz="3600" dirty="0" smtClean="0"/>
              <a:t>each.</a:t>
            </a:r>
            <a:endParaRPr lang="en-US" sz="3600" dirty="0"/>
          </a:p>
        </p:txBody>
      </p:sp>
      <p:sp>
        <p:nvSpPr>
          <p:cNvPr id="43" name="AutoShape 3"/>
          <p:cNvSpPr>
            <a:spLocks/>
          </p:cNvSpPr>
          <p:nvPr/>
        </p:nvSpPr>
        <p:spPr bwMode="auto">
          <a:xfrm>
            <a:off x="111767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18625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25483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Tree>
    <p:extLst>
      <p:ext uri="{BB962C8B-B14F-4D97-AF65-F5344CB8AC3E}">
        <p14:creationId xmlns:p14="http://schemas.microsoft.com/office/powerpoint/2010/main" val="522340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 </a:t>
            </a:r>
            <a:br>
              <a:rPr lang="en-US" sz="4400" dirty="0" smtClean="0">
                <a:sym typeface="Rockwell" charset="0"/>
              </a:rPr>
            </a:br>
            <a:r>
              <a:rPr lang="en-US" sz="4800" dirty="0" smtClean="0">
                <a:sym typeface="Rockwell" charset="0"/>
              </a:rPr>
              <a:t>Add an apache resource to configure the new sites</a:t>
            </a:r>
          </a:p>
        </p:txBody>
      </p:sp>
      <p:sp>
        <p:nvSpPr>
          <p:cNvPr id="269316" name="Rectangle 3"/>
          <p:cNvSpPr>
            <a:spLocks/>
          </p:cNvSpPr>
          <p:nvPr/>
        </p:nvSpPr>
        <p:spPr bwMode="auto">
          <a:xfrm>
            <a:off x="737394" y="4876800"/>
            <a:ext cx="14630400" cy="3962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698652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apache"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document_root</a:t>
            </a:r>
            <a:r>
              <a:rPr lang="pt-BR" sz="2400" dirty="0" smtClean="0">
                <a:latin typeface="Consolas" panose="020B0609020204030204" pitchFamily="49" charset="0"/>
                <a:cs typeface="Consolas" panose="020B0609020204030204" pitchFamily="49" charset="0"/>
              </a:rPr>
              <a:t>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err="1" smtClean="0">
                <a:solidFill>
                  <a:srgbClr val="BB6688"/>
                </a:solidFill>
                <a:latin typeface="Consolas" panose="020B0609020204030204" pitchFamily="49" charset="0"/>
                <a:cs typeface="Consolas" panose="020B0609020204030204" pitchFamily="49" charset="0"/>
              </a:rPr>
              <a:t>srv</a:t>
            </a:r>
            <a:r>
              <a:rPr lang="pt-BR" sz="2400" b="1" dirty="0" smtClean="0">
                <a:solidFill>
                  <a:srgbClr val="BB6688"/>
                </a:solidFill>
                <a:latin typeface="Consolas" panose="020B0609020204030204" pitchFamily="49" charset="0"/>
                <a:cs typeface="Consolas" panose="020B0609020204030204" pitchFamily="49" charset="0"/>
              </a:rPr>
              <a:t>/apache/#</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a:t>
            </a:r>
            <a:endParaRPr lang="pt-BR" sz="2400" b="1" dirty="0" smtClean="0">
              <a:solidFill>
                <a:srgbClr val="BA2121"/>
              </a:solidFill>
              <a:latin typeface="Consolas" panose="020B0609020204030204" pitchFamily="49" charset="0"/>
              <a:cs typeface="Consolas" panose="020B0609020204030204" pitchFamily="49" charset="0"/>
            </a:endParaRP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 do</a:t>
            </a:r>
            <a:endParaRPr lang="en-US" sz="2400"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mode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a:t>
            </a:r>
            <a:r>
              <a:rPr lang="en-US" sz="2400" b="1" dirty="0" smtClean="0">
                <a:solidFill>
                  <a:srgbClr val="BA2121"/>
                </a:solidFill>
                <a:latin typeface="Consolas" panose="020B0609020204030204" pitchFamily="49" charset="0"/>
                <a:cs typeface="Consolas" panose="020B0609020204030204" pitchFamily="49" charset="0"/>
              </a:rPr>
              <a:t>0755</a:t>
            </a:r>
            <a:r>
              <a:rPr lang="en-US" sz="2400" b="1" dirty="0">
                <a:solidFill>
                  <a:srgbClr val="BA2121"/>
                </a:solidFill>
                <a:latin typeface="Consolas" panose="020B0609020204030204" pitchFamily="49" charset="0"/>
                <a:cs typeface="Consolas" panose="020B0609020204030204" pitchFamily="49" charset="0"/>
              </a:rPr>
              <a:t>"</a:t>
            </a:r>
          </a:p>
          <a:p>
            <a:r>
              <a:rPr lang="en-US" sz="2400" b="1" dirty="0">
                <a:solidFill>
                  <a:srgbClr val="BA2121"/>
                </a:solidFill>
                <a:latin typeface="Consolas" panose="020B0609020204030204" pitchFamily="49" charset="0"/>
                <a:cs typeface="Consolas" panose="020B0609020204030204" pitchFamily="49" charset="0"/>
              </a:rPr>
              <a:t> </a:t>
            </a:r>
            <a:r>
              <a:rPr lang="en-US" sz="2400" b="1"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recursive</a:t>
            </a:r>
            <a:r>
              <a:rPr lang="en-US" sz="2400" b="1" dirty="0" smtClean="0">
                <a:solidFill>
                  <a:srgbClr val="BA2121"/>
                </a:solidFill>
                <a:latin typeface="Consolas" panose="020B0609020204030204" pitchFamily="49" charset="0"/>
                <a:cs typeface="Consolas" panose="020B0609020204030204" pitchFamily="49" charset="0"/>
              </a:rPr>
              <a:t> </a:t>
            </a:r>
            <a:r>
              <a:rPr lang="en-US" sz="2400" b="1" dirty="0">
                <a:solidFill>
                  <a:srgbClr val="BA2121"/>
                </a:solidFill>
                <a:latin typeface="Consolas" panose="020B0609020204030204" pitchFamily="49" charset="0"/>
                <a:cs typeface="Consolas" panose="020B0609020204030204" pitchFamily="49" charset="0"/>
              </a:rPr>
              <a:t>tru</a:t>
            </a:r>
            <a:r>
              <a:rPr lang="en-US" b="1" dirty="0">
                <a:solidFill>
                  <a:srgbClr val="BA2121"/>
                </a:solidFill>
                <a:latin typeface="Consolas" panose="020B0609020204030204" pitchFamily="49" charset="0"/>
                <a:cs typeface="Consolas" panose="020B0609020204030204" pitchFamily="49" charset="0"/>
              </a:rPr>
              <a:t>e</a:t>
            </a:r>
            <a:endParaRPr lang="pt-BR" b="1" dirty="0">
              <a:solidFill>
                <a:srgbClr val="BA2121"/>
              </a:solidFill>
              <a:latin typeface="Consolas" panose="020B0609020204030204" pitchFamily="49" charset="0"/>
              <a:cs typeface="Consolas" panose="020B0609020204030204" pitchFamily="49" charset="0"/>
            </a:endParaRPr>
          </a:p>
          <a:p>
            <a:r>
              <a:rPr lang="pt-BR" dirty="0">
                <a:solidFill>
                  <a:srgbClr val="666666"/>
                </a:solidFill>
                <a:latin typeface="Consolas" panose="020B0609020204030204" pitchFamily="49" charset="0"/>
                <a:cs typeface="Consolas" panose="020B0609020204030204" pitchFamily="49" charset="0"/>
              </a:rPr>
              <a:t> </a:t>
            </a:r>
            <a:r>
              <a:rPr lang="pt-BR" dirty="0" smtClean="0">
                <a:solidFill>
                  <a:srgbClr val="666666"/>
                </a:solidFill>
                <a:latin typeface="Consolas" panose="020B0609020204030204" pitchFamily="49" charset="0"/>
                <a:cs typeface="Consolas" panose="020B0609020204030204" pitchFamily="49" charset="0"/>
              </a:rPr>
              <a:t> </a:t>
            </a:r>
            <a:r>
              <a:rPr lang="pt-BR" sz="2400" dirty="0">
                <a:latin typeface="Consolas" panose="020B0609020204030204" pitchFamily="49" charset="0"/>
                <a:cs typeface="Consolas" panose="020B0609020204030204" pitchFamily="49" charset="0"/>
              </a:rPr>
              <a:t> </a:t>
            </a:r>
            <a:r>
              <a:rPr lang="pt-BR" sz="2400" dirty="0" smtClean="0">
                <a:latin typeface="Consolas" panose="020B0609020204030204" pitchFamily="49" charset="0"/>
                <a:cs typeface="Consolas" panose="020B0609020204030204" pitchFamily="49" charset="0"/>
              </a:rPr>
              <a:t> </a:t>
            </a:r>
            <a:r>
              <a:rPr lang="pt-BR" sz="2400" dirty="0" err="1"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a:p>
            <a:endParaRPr lang="en-US" dirty="0" smtClean="0">
              <a:latin typeface=""/>
            </a:endParaRPr>
          </a:p>
          <a:p>
            <a:r>
              <a:rPr lang="en-US" sz="2400" dirty="0" smtClean="0">
                <a:latin typeface="Consolas" panose="020B0609020204030204" pitchFamily="49" charset="0"/>
                <a:cs typeface="Consolas" panose="020B0609020204030204" pitchFamily="49" charset="0"/>
              </a:rPr>
              <a:t>    </a:t>
            </a:r>
            <a:r>
              <a:rPr lang="en-US" sz="2400" dirty="0" smtClean="0">
                <a:solidFill>
                  <a:schemeClr val="bg1">
                    <a:lumMod val="65000"/>
                  </a:schemeClr>
                </a:solidFill>
                <a:latin typeface="Consolas" panose="020B0609020204030204" pitchFamily="49" charset="0"/>
                <a:cs typeface="Consolas" panose="020B0609020204030204" pitchFamily="49" charset="0"/>
              </a:rPr>
              <a:t># </a:t>
            </a:r>
            <a:r>
              <a:rPr lang="en-US" sz="2400" dirty="0">
                <a:solidFill>
                  <a:schemeClr val="bg1">
                    <a:lumMod val="65000"/>
                  </a:schemeClr>
                </a:solidFill>
                <a:latin typeface="Consolas" panose="020B0609020204030204" pitchFamily="49" charset="0"/>
                <a:cs typeface="Consolas" panose="020B0609020204030204" pitchFamily="49" charset="0"/>
              </a:rPr>
              <a:t>Add a template for Apache virtual host configuration</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"/etc/</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conf.d</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80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site_name</a:t>
            </a:r>
            <a:r>
              <a:rPr lang="en-US" sz="2400" dirty="0">
                <a:solidFill>
                  <a:srgbClr val="FF80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conf</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custom.erb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variables</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smtClean="0">
                <a:latin typeface="Consolas" panose="020B0609020204030204" pitchFamily="49" charset="0"/>
                <a:cs typeface="Consolas" panose="020B0609020204030204" pitchFamily="49" charset="0"/>
              </a:rPr>
              <a:t>document_root</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end</a:t>
            </a:r>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44951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Use </a:t>
            </a:r>
            <a:r>
              <a:rPr lang="en-US" sz="4400" dirty="0">
                <a:sym typeface="Rockwell" charset="0"/>
              </a:rPr>
              <a:t>a template to create </a:t>
            </a:r>
            <a:r>
              <a:rPr lang="en-US" sz="4400" dirty="0" err="1" smtClean="0">
                <a:sym typeface="Rockwell" charset="0"/>
              </a:rPr>
              <a:t>index.html</a:t>
            </a:r>
            <a:r>
              <a:rPr lang="en-US" sz="4400" dirty="0" smtClean="0">
                <a:sym typeface="Rockwell" charset="0"/>
              </a:rPr>
              <a:t> </a:t>
            </a:r>
            <a:r>
              <a:rPr lang="en-US" sz="4400" dirty="0">
                <a:sym typeface="Rockwell" charset="0"/>
              </a:rPr>
              <a:t>for each site</a:t>
            </a:r>
            <a:endParaRPr lang="en-US" sz="4800" dirty="0" smtClean="0">
              <a:sym typeface="Rockwell" charset="0"/>
            </a:endParaRPr>
          </a:p>
        </p:txBody>
      </p:sp>
      <p:sp>
        <p:nvSpPr>
          <p:cNvPr id="269316" name="Rectangle 3"/>
          <p:cNvSpPr>
            <a:spLocks/>
          </p:cNvSpPr>
          <p:nvPr/>
        </p:nvSpPr>
        <p:spPr bwMode="auto">
          <a:xfrm>
            <a:off x="203220" y="3657600"/>
            <a:ext cx="15851148" cy="4800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6370974"/>
          </a:xfrm>
          <a:prstGeom prst="rect">
            <a:avLst/>
          </a:prstGeom>
        </p:spPr>
        <p:txBody>
          <a:bodyPr wrap="square">
            <a:spAutoFit/>
          </a:bodyPr>
          <a:lstStyle/>
          <a:p>
            <a:r>
              <a:rPr lang="en-US" sz="2400" dirty="0" smtClean="0">
                <a:solidFill>
                  <a:srgbClr val="BA2121"/>
                </a:solidFill>
                <a:latin typeface="Consolas" panose="020B0609020204030204" pitchFamily="49" charset="0"/>
                <a:cs typeface="Consolas" panose="020B0609020204030204" pitchFamily="49" charset="0"/>
              </a:rPr>
              <a:t>      :</a:t>
            </a:r>
            <a:r>
              <a:rPr lang="en-US" sz="2400" dirty="0" err="1">
                <a:solidFill>
                  <a:srgbClr val="BA2121"/>
                </a:solidFill>
                <a:latin typeface="Consolas" panose="020B0609020204030204" pitchFamily="49" charset="0"/>
                <a:cs typeface="Consolas" panose="020B0609020204030204" pitchFamily="49" charset="0"/>
              </a:rPr>
              <a:t>document_root</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document_root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notifies </a:t>
            </a:r>
            <a:r>
              <a:rPr lang="en-US" sz="2400" dirty="0">
                <a:solidFill>
                  <a:srgbClr val="BA2121"/>
                </a:solidFill>
                <a:latin typeface="Consolas" panose="020B0609020204030204" pitchFamily="49" charset="0"/>
                <a:cs typeface="Consolas" panose="020B0609020204030204" pitchFamily="49" charset="0"/>
              </a:rPr>
              <a:t>:restart, "service[</a:t>
            </a:r>
            <a:r>
              <a:rPr lang="en-US" sz="2400" dirty="0" err="1">
                <a:solidFill>
                  <a:srgbClr val="BA2121"/>
                </a:solidFill>
                <a:latin typeface="Consolas" panose="020B0609020204030204" pitchFamily="49" charset="0"/>
                <a:cs typeface="Consolas" panose="020B0609020204030204" pitchFamily="49" charset="0"/>
              </a:rPr>
              <a:t>httpd</a:t>
            </a:r>
            <a:r>
              <a:rPr lang="en-US" sz="2400" dirty="0">
                <a:solidFill>
                  <a:srgbClr val="BA2121"/>
                </a:solidFill>
                <a:latin typeface="Consolas" panose="020B0609020204030204" pitchFamily="49" charset="0"/>
                <a:cs typeface="Consolas" panose="020B0609020204030204" pitchFamily="49" charset="0"/>
              </a:rPr>
              <a:t>]"</a:t>
            </a:r>
          </a:p>
          <a:p>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end</a:t>
            </a:r>
            <a:endParaRPr lang="en-US" sz="2400" dirty="0">
              <a:latin typeface="Courier"/>
              <a:cs typeface="Courier"/>
            </a:endParaRPr>
          </a:p>
          <a:p>
            <a:r>
              <a:rPr lang="en-US" sz="2400" dirty="0" smtClean="0">
                <a:latin typeface="Courier"/>
                <a:cs typeface="Courier"/>
              </a:rPr>
              <a:t>  </a:t>
            </a:r>
          </a:p>
          <a:p>
            <a:r>
              <a:rPr lang="en-US" sz="2400" dirty="0">
                <a:solidFill>
                  <a:srgbClr val="A6A6A6"/>
                </a:solidFill>
                <a:latin typeface="Consolas" panose="020B0609020204030204" pitchFamily="49" charset="0"/>
                <a:cs typeface="Consolas" panose="020B0609020204030204" pitchFamily="49" charset="0"/>
              </a:rPr>
              <a:t># 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smtClean="0">
                <a:latin typeface="Consolas" panose="020B0609020204030204" pitchFamily="49" charset="0"/>
                <a:cs typeface="Consolas" panose="020B0609020204030204" pitchFamily="49" charset="0"/>
              </a:rPr>
              <a:t>site_name</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smtClean="0">
                <a:latin typeface="Consolas" panose="020B0609020204030204" pitchFamily="49" charset="0"/>
                <a:cs typeface="Consolas" panose="020B0609020204030204" pitchFamily="49" charset="0"/>
              </a:rPr>
              <a:t>], </a:t>
            </a:r>
          </a:p>
          <a:p>
            <a:r>
              <a:rPr lang="en-US" sz="2400" dirty="0" smtClean="0">
                <a:latin typeface="Consolas" panose="020B0609020204030204" pitchFamily="49" charset="0"/>
                <a:cs typeface="Consolas" panose="020B0609020204030204" pitchFamily="49" charset="0"/>
              </a:rPr>
              <a:t>      :nose =&gt; </a:t>
            </a:r>
            <a:r>
              <a:rPr lang="en-US" sz="2400" dirty="0" err="1" smtClean="0">
                <a:latin typeface="Consolas" panose="020B0609020204030204" pitchFamily="49" charset="0"/>
                <a:cs typeface="Consolas" panose="020B0609020204030204" pitchFamily="49" charset="0"/>
              </a:rPr>
              <a:t>site_data</a:t>
            </a:r>
            <a:r>
              <a:rPr lang="en-US" sz="2400" dirty="0" smtClean="0">
                <a:latin typeface="Consolas" panose="020B0609020204030204" pitchFamily="49" charset="0"/>
                <a:cs typeface="Consolas" panose="020B0609020204030204" pitchFamily="49" charset="0"/>
              </a:rPr>
              <a:t>["nose</a:t>
            </a:r>
            <a:r>
              <a:rPr lang="en-US" sz="2400" dirty="0">
                <a:latin typeface="Consolas" panose="020B0609020204030204" pitchFamily="49" charset="0"/>
                <a:cs typeface="Consolas" panose="020B0609020204030204" pitchFamily="49" charset="0"/>
              </a:rPr>
              <a:t>"</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a:solidFill>
                  <a:srgbClr val="008000"/>
                </a:solidFill>
                <a:latin typeface="Consolas" panose="020B0609020204030204" pitchFamily="49" charset="0"/>
                <a:cs typeface="Consolas" panose="020B0609020204030204" pitchFamily="49" charset="0"/>
              </a:rPr>
              <a:t>end</a:t>
            </a: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280194" y="16002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3457474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Linux Exercise</a:t>
            </a:r>
            <a:r>
              <a:rPr lang="en-US" sz="4400" dirty="0">
                <a:sym typeface="Rockwell" charset="0"/>
              </a:rPr>
              <a:t>: </a:t>
            </a:r>
            <a:r>
              <a:rPr lang="en-US" sz="4400" dirty="0" smtClean="0">
                <a:sym typeface="Rockwell" charset="0"/>
              </a:rPr>
              <a:t/>
            </a:r>
            <a:br>
              <a:rPr lang="en-US" sz="4400" dirty="0" smtClean="0">
                <a:sym typeface="Rockwell" charset="0"/>
              </a:rPr>
            </a:br>
            <a:r>
              <a:rPr lang="en-US" sz="4400" dirty="0" smtClean="0">
                <a:sym typeface="Rockwell" charset="0"/>
              </a:rPr>
              <a:t>Move Service block to the END of the Recipe</a:t>
            </a:r>
            <a:endParaRPr lang="en-US" sz="4800" dirty="0" smtClean="0">
              <a:sym typeface="Rockwell" charset="0"/>
            </a:endParaRPr>
          </a:p>
        </p:txBody>
      </p:sp>
      <p:sp>
        <p:nvSpPr>
          <p:cNvPr id="269316" name="Rectangle 3"/>
          <p:cNvSpPr>
            <a:spLocks/>
          </p:cNvSpPr>
          <p:nvPr/>
        </p:nvSpPr>
        <p:spPr bwMode="auto">
          <a:xfrm>
            <a:off x="203220" y="5334000"/>
            <a:ext cx="6477774" cy="1981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542158"/>
            <a:ext cx="15621774" cy="5632310"/>
          </a:xfrm>
          <a:prstGeom prst="rect">
            <a:avLst/>
          </a:prstGeom>
        </p:spPr>
        <p:txBody>
          <a:bodyPr wrap="square">
            <a:spAutoFit/>
          </a:bodyPr>
          <a:lstStyle/>
          <a:p>
            <a:r>
              <a:rPr lang="en-US" sz="2400" dirty="0" smtClean="0">
                <a:solidFill>
                  <a:srgbClr val="A6A6A6"/>
                </a:solidFill>
                <a:latin typeface="Consolas" panose="020B0609020204030204" pitchFamily="49" charset="0"/>
                <a:cs typeface="Consolas" panose="020B0609020204030204" pitchFamily="49" charset="0"/>
              </a:rPr>
              <a:t># </a:t>
            </a:r>
            <a:r>
              <a:rPr lang="en-US" sz="2400" dirty="0">
                <a:solidFill>
                  <a:srgbClr val="A6A6A6"/>
                </a:solidFill>
                <a:latin typeface="Consolas" panose="020B0609020204030204" pitchFamily="49" charset="0"/>
                <a:cs typeface="Consolas" panose="020B0609020204030204" pitchFamily="49" charset="0"/>
              </a:rPr>
              <a:t>Add a template resource for the virtual host's </a:t>
            </a:r>
            <a:r>
              <a:rPr lang="en-US" sz="2400" dirty="0" err="1">
                <a:solidFill>
                  <a:srgbClr val="A6A6A6"/>
                </a:solidFill>
                <a:latin typeface="Consolas" panose="020B0609020204030204" pitchFamily="49" charset="0"/>
                <a:cs typeface="Consolas" panose="020B0609020204030204" pitchFamily="49" charset="0"/>
              </a:rPr>
              <a:t>index.html</a:t>
            </a:r>
            <a:endParaRPr lang="en-US" sz="2400" dirty="0">
              <a:solidFill>
                <a:srgbClr val="A6A6A6"/>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template </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FF66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document_root</a:t>
            </a:r>
            <a:r>
              <a:rPr lang="en-US" sz="2400" dirty="0">
                <a:solidFill>
                  <a:srgbClr val="FF6600"/>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a:t>
            </a:r>
            <a:r>
              <a:rPr lang="en-US" sz="2400" dirty="0">
                <a:solidFill>
                  <a:srgbClr val="BA2121"/>
                </a:solidFill>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source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index.html.erb</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mode </a:t>
            </a:r>
            <a:r>
              <a:rPr lang="en-US" sz="2400" dirty="0">
                <a:solidFill>
                  <a:srgbClr val="BA2121"/>
                </a:solidFill>
                <a:latin typeface="Consolas" panose="020B0609020204030204" pitchFamily="49" charset="0"/>
                <a:cs typeface="Consolas" panose="020B0609020204030204" pitchFamily="49" charset="0"/>
              </a:rPr>
              <a:t>"0644"</a:t>
            </a:r>
          </a:p>
          <a:p>
            <a:r>
              <a:rPr lang="en-US" sz="2400" dirty="0">
                <a:latin typeface="Consolas" panose="020B0609020204030204" pitchFamily="49" charset="0"/>
                <a:cs typeface="Consolas" panose="020B0609020204030204" pitchFamily="49" charset="0"/>
              </a:rPr>
              <a:t>    variables(</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site_name</a:t>
            </a:r>
            <a:r>
              <a:rPr lang="en-US" sz="2400" dirty="0">
                <a:solidFill>
                  <a:srgbClr val="BA2121"/>
                </a:solidFill>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site_name</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:port </a:t>
            </a:r>
            <a:r>
              <a:rPr lang="en-US" sz="2400" dirty="0">
                <a:latin typeface="Consolas" panose="020B0609020204030204" pitchFamily="49" charset="0"/>
                <a:cs typeface="Consolas" panose="020B0609020204030204" pitchFamily="49" charset="0"/>
              </a:rPr>
              <a:t>=&gt; </a:t>
            </a:r>
            <a:r>
              <a:rPr lang="en-US" sz="2400" dirty="0" err="1">
                <a:latin typeface="Consolas" panose="020B0609020204030204" pitchFamily="49" charset="0"/>
                <a:cs typeface="Consolas" panose="020B0609020204030204" pitchFamily="49" charset="0"/>
              </a:rPr>
              <a:t>site_data</a:t>
            </a:r>
            <a:r>
              <a:rPr lang="en-US" sz="2400" dirty="0">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"port"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end</a:t>
            </a:r>
          </a:p>
          <a:p>
            <a:r>
              <a:rPr lang="en-US" sz="2400" dirty="0" smtClean="0">
                <a:solidFill>
                  <a:srgbClr val="008000"/>
                </a:solidFill>
                <a:latin typeface="Consolas" panose="020B0609020204030204" pitchFamily="49" charset="0"/>
                <a:cs typeface="Consolas" panose="020B0609020204030204" pitchFamily="49" charset="0"/>
              </a:rPr>
              <a:t>end</a:t>
            </a:r>
          </a:p>
          <a:p>
            <a:endParaRPr lang="en-US" sz="2400" dirty="0">
              <a:solidFill>
                <a:srgbClr val="008000"/>
              </a:solidFill>
              <a:latin typeface="Consolas" panose="020B0609020204030204" pitchFamily="49" charset="0"/>
              <a:cs typeface="Consolas" panose="020B0609020204030204" pitchFamily="49" charset="0"/>
            </a:endParaRPr>
          </a:p>
          <a:p>
            <a:r>
              <a:rPr lang="en-US" sz="2400" dirty="0">
                <a:latin typeface="Courier"/>
                <a:cs typeface="Courier"/>
              </a:rPr>
              <a:t>service </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httpd</a:t>
            </a:r>
            <a:r>
              <a:rPr lang="en-US" sz="2400" dirty="0">
                <a:solidFill>
                  <a:srgbClr val="BA2121"/>
                </a:solidFill>
                <a:latin typeface="Courier"/>
                <a:cs typeface="Courier"/>
              </a:rPr>
              <a:t>" </a:t>
            </a:r>
            <a:r>
              <a:rPr lang="en-US" sz="2400" b="1" dirty="0">
                <a:solidFill>
                  <a:srgbClr val="008000"/>
                </a:solidFill>
                <a:latin typeface="Courier"/>
                <a:cs typeface="Courier"/>
              </a:rPr>
              <a:t>do</a:t>
            </a:r>
          </a:p>
          <a:p>
            <a:r>
              <a:rPr lang="en-US" sz="2400" dirty="0">
                <a:latin typeface="Courier"/>
                <a:cs typeface="Courier"/>
              </a:rPr>
              <a:t>  action </a:t>
            </a:r>
            <a:r>
              <a:rPr lang="en-US" sz="2400" dirty="0">
                <a:solidFill>
                  <a:srgbClr val="666666"/>
                </a:solidFill>
                <a:latin typeface="Courier"/>
                <a:cs typeface="Courier"/>
              </a:rPr>
              <a:t>[</a:t>
            </a:r>
            <a:r>
              <a:rPr lang="en-US" sz="2400" dirty="0">
                <a:solidFill>
                  <a:srgbClr val="19177C"/>
                </a:solidFill>
                <a:latin typeface="Courier"/>
                <a:cs typeface="Courier"/>
              </a:rPr>
              <a:t>:enable, :start </a:t>
            </a:r>
            <a:r>
              <a:rPr lang="en-US" sz="2400" dirty="0">
                <a:solidFill>
                  <a:srgbClr val="666666"/>
                </a:solidFill>
                <a:latin typeface="Courier"/>
                <a:cs typeface="Courier"/>
              </a:rPr>
              <a:t>]</a:t>
            </a:r>
          </a:p>
          <a:p>
            <a:r>
              <a:rPr lang="en-US" sz="2400" b="1" dirty="0">
                <a:solidFill>
                  <a:srgbClr val="008000"/>
                </a:solidFill>
                <a:latin typeface="Courier"/>
                <a:cs typeface="Courier"/>
              </a:rPr>
              <a:t>end</a:t>
            </a:r>
          </a:p>
          <a:p>
            <a:endParaRPr lang="en-US" sz="2400" dirty="0">
              <a:solidFill>
                <a:srgbClr val="008000"/>
              </a:solidFill>
              <a:latin typeface="Consolas" panose="020B0609020204030204" pitchFamily="49" charset="0"/>
              <a:cs typeface="Consolas" panose="020B0609020204030204" pitchFamily="49" charset="0"/>
            </a:endParaRPr>
          </a:p>
        </p:txBody>
      </p:sp>
      <p:sp>
        <p:nvSpPr>
          <p:cNvPr id="7" name="Rectangle 4"/>
          <p:cNvSpPr>
            <a:spLocks/>
          </p:cNvSpPr>
          <p:nvPr/>
        </p:nvSpPr>
        <p:spPr bwMode="auto">
          <a:xfrm>
            <a:off x="6223794" y="8356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0" y="1524000"/>
            <a:ext cx="15215321" cy="3657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207521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8" name="TextBox 7"/>
          <p:cNvSpPr txBox="1"/>
          <p:nvPr/>
        </p:nvSpPr>
        <p:spPr>
          <a:xfrm>
            <a:off x="889794" y="2241828"/>
            <a:ext cx="5445271" cy="1015663"/>
          </a:xfrm>
          <a:prstGeom prst="rect">
            <a:avLst/>
          </a:prstGeom>
          <a:noFill/>
        </p:spPr>
        <p:txBody>
          <a:bodyPr wrap="none" rtlCol="0">
            <a:spAutoFit/>
          </a:bodyPr>
          <a:lstStyle/>
          <a:p>
            <a:r>
              <a:rPr lang="en-US" sz="6000" dirty="0"/>
              <a:t>Linux Example:</a:t>
            </a:r>
          </a:p>
        </p:txBody>
      </p:sp>
      <p:sp>
        <p:nvSpPr>
          <p:cNvPr id="9" name="Rectangle 8"/>
          <p:cNvSpPr/>
          <p:nvPr/>
        </p:nvSpPr>
        <p:spPr>
          <a:xfrm>
            <a:off x="1194594" y="3330714"/>
            <a:ext cx="12573000" cy="707886"/>
          </a:xfrm>
          <a:prstGeom prst="rect">
            <a:avLst/>
          </a:prstGeom>
        </p:spPr>
        <p:txBody>
          <a:bodyPr wrap="square">
            <a:spAutoFit/>
          </a:bodyPr>
          <a:lstStyle/>
          <a:p>
            <a:r>
              <a:rPr lang="en-US" sz="4000" dirty="0" smtClean="0">
                <a:solidFill>
                  <a:srgbClr val="BA2121"/>
                </a:solidFill>
                <a:latin typeface=""/>
                <a:hlinkClick r:id="rId3"/>
              </a:rPr>
              <a:t>https</a:t>
            </a:r>
            <a:r>
              <a:rPr lang="en-US" sz="4000" dirty="0">
                <a:solidFill>
                  <a:srgbClr val="BA2121"/>
                </a:solidFill>
                <a:latin typeface=""/>
                <a:hlinkClick r:id="rId3"/>
              </a:rPr>
              <a:t>://gist.github.com/</a:t>
            </a:r>
            <a:r>
              <a:rPr lang="en-US" sz="4000" dirty="0" smtClean="0">
                <a:solidFill>
                  <a:srgbClr val="BA2121"/>
                </a:solidFill>
                <a:latin typeface=""/>
                <a:hlinkClick r:id="rId3"/>
              </a:rPr>
              <a:t>johnfitzpatrick/8954699</a:t>
            </a:r>
            <a:endParaRPr lang="en-US" sz="4000" dirty="0">
              <a:solidFill>
                <a:srgbClr val="BA2121"/>
              </a:solidFill>
              <a:latin typeface=""/>
            </a:endParaRPr>
          </a:p>
        </p:txBody>
      </p:sp>
    </p:spTree>
    <p:extLst>
      <p:ext uri="{BB962C8B-B14F-4D97-AF65-F5344CB8AC3E}">
        <p14:creationId xmlns:p14="http://schemas.microsoft.com/office/powerpoint/2010/main" val="4014138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index.html.erb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b="1" dirty="0">
                <a:solidFill>
                  <a:srgbClr val="222321"/>
                </a:solidFill>
                <a:cs typeface="Arial"/>
                <a:sym typeface="Rockwell" pitchFamily="18" charset="0"/>
              </a:rPr>
              <a:t>Note</a:t>
            </a:r>
            <a:r>
              <a:rPr lang="en-US" dirty="0">
                <a:solidFill>
                  <a:srgbClr val="222321"/>
                </a:solidFill>
                <a:cs typeface="Arial"/>
                <a:sym typeface="Rockwell" pitchFamily="18" charset="0"/>
              </a:rPr>
              <a:t>: reference variables passed into the template by prefixing the variable with an </a:t>
            </a:r>
            <a:r>
              <a:rPr lang="en-US" b="1" dirty="0">
                <a:solidFill>
                  <a:srgbClr val="222321"/>
                </a:solidFill>
                <a:ea typeface="Inconsolata"/>
                <a:cs typeface="Arial"/>
                <a:sym typeface="Inconsolata"/>
              </a:rPr>
              <a:t>@ </a:t>
            </a:r>
            <a:r>
              <a:rPr lang="en-US" dirty="0">
                <a:solidFill>
                  <a:srgbClr val="222321"/>
                </a:solidFill>
                <a:cs typeface="Arial"/>
                <a:sym typeface="Rockwell" pitchFamily="18" charset="0"/>
              </a:rPr>
              <a:t>symbol</a:t>
            </a: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rPr>
              <a:t>with</a:t>
            </a:r>
            <a:r>
              <a:rPr lang="en-US" b="1" dirty="0" smtClean="0">
                <a:solidFill>
                  <a:srgbClr val="999999"/>
                </a:solidFill>
                <a:latin typeface="Consolas" panose="020B0609020204030204" pitchFamily="49" charset="0"/>
                <a:cs typeface="Consolas" panose="020B0609020204030204" pitchFamily="49" charset="0"/>
              </a:rPr>
              <a:t> &lt;%= </a:t>
            </a:r>
            <a:r>
              <a:rPr lang="en-US" dirty="0">
                <a:solidFill>
                  <a:srgbClr val="008080"/>
                </a:solidFill>
                <a:latin typeface="Consolas" panose="020B0609020204030204" pitchFamily="49" charset="0"/>
                <a:cs typeface="Consolas" panose="020B0609020204030204" pitchFamily="49" charset="0"/>
              </a:rPr>
              <a:t>@nose </a:t>
            </a:r>
            <a:r>
              <a:rPr lang="en-US" b="1" dirty="0" smtClean="0">
                <a:solidFill>
                  <a:srgbClr val="999999"/>
                </a:solidFill>
                <a:latin typeface="Consolas" panose="020B0609020204030204" pitchFamily="49" charset="0"/>
                <a:cs typeface="Consolas" panose="020B0609020204030204" pitchFamily="49" charset="0"/>
              </a:rPr>
              <a:t>%&gt; </a:t>
            </a:r>
            <a:r>
              <a:rPr lang="en-US" dirty="0">
                <a:latin typeface="Consolas" panose="020B0609020204030204" pitchFamily="49" charset="0"/>
                <a:cs typeface="Consolas" panose="020B0609020204030204" pitchFamily="49" charset="0"/>
              </a:rPr>
              <a:t>noses</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index.html.erb</a:t>
            </a:r>
            <a:endParaRPr lang="en-US" sz="3000" dirty="0">
              <a:latin typeface="Courier"/>
            </a:endParaRPr>
          </a:p>
        </p:txBody>
      </p:sp>
    </p:spTree>
    <p:extLst>
      <p:ext uri="{BB962C8B-B14F-4D97-AF65-F5344CB8AC3E}">
        <p14:creationId xmlns:p14="http://schemas.microsoft.com/office/powerpoint/2010/main" val="2832429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custom.erb</a:t>
            </a:r>
            <a:r>
              <a:rPr lang="en-US" sz="4400" dirty="0" smtClean="0">
                <a:sym typeface="Rockwell" charset="0"/>
              </a:rPr>
              <a:t> to your templates directory </a:t>
            </a: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a:latin typeface="Courier"/>
              </a:rPr>
              <a:t>c</a:t>
            </a:r>
            <a:r>
              <a:rPr lang="en-US" sz="3000" dirty="0" smtClean="0">
                <a:latin typeface="Courier"/>
              </a:rPr>
              <a:t>ookbooks/apache/templates/default/</a:t>
            </a:r>
            <a:r>
              <a:rPr lang="en-US" sz="3000" dirty="0" err="1" smtClean="0">
                <a:latin typeface="Courier"/>
              </a:rPr>
              <a:t>custom.erb</a:t>
            </a:r>
            <a:endParaRPr lang="en-US" sz="3000" dirty="0">
              <a:latin typeface="Courier"/>
            </a:endParaRPr>
          </a:p>
        </p:txBody>
      </p:sp>
      <p:sp>
        <p:nvSpPr>
          <p:cNvPr id="8" name="Rectangle 2"/>
          <p:cNvSpPr txBox="1">
            <a:spLocks noChangeArrowheads="1"/>
          </p:cNvSpPr>
          <p:nvPr/>
        </p:nvSpPr>
        <p:spPr bwMode="auto">
          <a:xfrm>
            <a:off x="813594" y="2743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Copy the following </a:t>
            </a:r>
            <a:r>
              <a:rPr lang="en-US" sz="3600" dirty="0"/>
              <a:t>file: </a:t>
            </a:r>
            <a:r>
              <a:rPr lang="en-US" sz="3600" dirty="0" smtClean="0"/>
              <a:t/>
            </a:r>
            <a:br>
              <a:rPr lang="en-US" sz="3600" dirty="0" smtClean="0"/>
            </a:br>
            <a:r>
              <a:rPr lang="en-US" sz="3600" b="1" dirty="0" smtClean="0">
                <a:hlinkClick r:id="rId3"/>
              </a:rPr>
              <a:t>http://</a:t>
            </a:r>
            <a:r>
              <a:rPr lang="en-US" sz="3600" b="1" dirty="0" err="1" smtClean="0">
                <a:hlinkClick r:id="rId3"/>
              </a:rPr>
              <a:t>tinyurl.com</a:t>
            </a:r>
            <a:r>
              <a:rPr lang="en-US" sz="3600" b="1" dirty="0" smtClean="0">
                <a:hlinkClick r:id="rId3"/>
              </a:rPr>
              <a:t>/n4ggmh8</a:t>
            </a:r>
            <a:r>
              <a:rPr lang="en-US" sz="3600" b="1" dirty="0" smtClean="0"/>
              <a:t/>
            </a:r>
            <a:br>
              <a:rPr lang="en-US" sz="3600" b="1" dirty="0" smtClean="0"/>
            </a:br>
            <a:r>
              <a:rPr lang="en-US" sz="3600" dirty="0" smtClean="0"/>
              <a:t>Follow the instructions to create your </a:t>
            </a:r>
            <a:r>
              <a:rPr lang="en-US" sz="3600" dirty="0" err="1" smtClean="0"/>
              <a:t>custom.erb</a:t>
            </a:r>
            <a:r>
              <a:rPr lang="en-US" sz="3600" dirty="0" smtClean="0"/>
              <a:t> file.</a:t>
            </a:r>
          </a:p>
          <a:p>
            <a:endParaRPr lang="en-US" sz="3600" dirty="0" smtClean="0"/>
          </a:p>
          <a:p>
            <a:r>
              <a:rPr lang="en-US" sz="3600" dirty="0" smtClean="0"/>
              <a:t>Note the two </a:t>
            </a:r>
            <a:r>
              <a:rPr lang="en-US" sz="3600" b="1" dirty="0" smtClean="0"/>
              <a:t>template</a:t>
            </a:r>
            <a:r>
              <a:rPr lang="en-US" sz="3600" dirty="0" smtClean="0"/>
              <a:t> </a:t>
            </a:r>
            <a:r>
              <a:rPr lang="en-US" sz="3600" b="1" dirty="0" smtClean="0"/>
              <a:t>variables</a:t>
            </a:r>
            <a:r>
              <a:rPr lang="en-US" sz="3600" dirty="0" smtClean="0"/>
              <a:t> are prefixed with an @ symbol</a:t>
            </a:r>
          </a:p>
          <a:p>
            <a:r>
              <a:rPr lang="en-US" sz="3600" dirty="0" smtClean="0"/>
              <a:t>We are using a conditional if here</a:t>
            </a:r>
          </a:p>
        </p:txBody>
      </p:sp>
    </p:spTree>
    <p:extLst>
      <p:ext uri="{BB962C8B-B14F-4D97-AF65-F5344CB8AC3E}">
        <p14:creationId xmlns:p14="http://schemas.microsoft.com/office/powerpoint/2010/main" val="3051470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err="1" smtClean="0">
                <a:sym typeface="Rockwell" charset="0"/>
              </a:rPr>
              <a:t>Custom.erb</a:t>
            </a:r>
            <a:r>
              <a:rPr lang="en-US" sz="4400" dirty="0" smtClean="0">
                <a:sym typeface="Rockwell" charset="0"/>
              </a:rPr>
              <a:t> solution</a:t>
            </a:r>
          </a:p>
        </p:txBody>
      </p:sp>
      <p:sp>
        <p:nvSpPr>
          <p:cNvPr id="8" name="Rectangle 2"/>
          <p:cNvSpPr txBox="1">
            <a:spLocks noChangeArrowheads="1"/>
          </p:cNvSpPr>
          <p:nvPr/>
        </p:nvSpPr>
        <p:spPr bwMode="auto">
          <a:xfrm>
            <a:off x="813594" y="1981200"/>
            <a:ext cx="136398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sz="3600" dirty="0" smtClean="0"/>
              <a:t>Solution to the </a:t>
            </a:r>
            <a:r>
              <a:rPr lang="en-US" sz="3600" dirty="0" err="1" smtClean="0"/>
              <a:t>custom.erb</a:t>
            </a:r>
            <a:r>
              <a:rPr lang="en-US" sz="3600" dirty="0" smtClean="0"/>
              <a:t> re-write</a:t>
            </a:r>
            <a:endParaRPr lang="en-US" sz="3600" dirty="0"/>
          </a:p>
          <a:p>
            <a:pPr lvl="2"/>
            <a:r>
              <a:rPr lang="en-US" sz="3600" b="1" dirty="0">
                <a:hlinkClick r:id="rId3"/>
              </a:rPr>
              <a:t>http://tinyurl.com/</a:t>
            </a:r>
            <a:r>
              <a:rPr lang="en-US" sz="3600" b="1" dirty="0" smtClean="0">
                <a:hlinkClick r:id="rId3"/>
              </a:rPr>
              <a:t>mfw9xln</a:t>
            </a:r>
            <a:endParaRPr lang="en-US" sz="3600" b="1" dirty="0" smtClean="0"/>
          </a:p>
          <a:p>
            <a:pPr lvl="2"/>
            <a:endParaRPr lang="en-US" sz="3600" b="1" dirty="0"/>
          </a:p>
          <a:p>
            <a:r>
              <a:rPr lang="en-US" sz="3600" dirty="0" smtClean="0"/>
              <a:t>What apache sees</a:t>
            </a:r>
            <a:endParaRPr lang="en-US" sz="3600" dirty="0"/>
          </a:p>
          <a:p>
            <a:pPr lvl="2"/>
            <a:r>
              <a:rPr lang="en-US" sz="3600" b="1" dirty="0">
                <a:hlinkClick r:id="rId4"/>
              </a:rPr>
              <a:t>http://tinyurl.com/</a:t>
            </a:r>
            <a:r>
              <a:rPr lang="en-US" sz="3600" b="1" dirty="0" smtClean="0">
                <a:hlinkClick r:id="rId4"/>
              </a:rPr>
              <a:t>loakgdz</a:t>
            </a:r>
            <a:endParaRPr lang="en-US" sz="3600" dirty="0"/>
          </a:p>
          <a:p>
            <a:pPr lvl="2"/>
            <a:endParaRPr lang="en-US" sz="3600" dirty="0" smtClean="0"/>
          </a:p>
          <a:p>
            <a:pPr marL="0" indent="0">
              <a:buNone/>
            </a:pPr>
            <a:r>
              <a:rPr lang="en-US" sz="3600" dirty="0" smtClean="0"/>
              <a:t/>
            </a:r>
            <a:br>
              <a:rPr lang="en-US" sz="3600" dirty="0" smtClean="0"/>
            </a:br>
            <a:endParaRPr lang="en-US" sz="3600" dirty="0" smtClean="0"/>
          </a:p>
        </p:txBody>
      </p:sp>
    </p:spTree>
    <p:extLst>
      <p:ext uri="{BB962C8B-B14F-4D97-AF65-F5344CB8AC3E}">
        <p14:creationId xmlns:p14="http://schemas.microsoft.com/office/powerpoint/2010/main" val="1445305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Converge and test your code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794" y="4572000"/>
            <a:ext cx="5582233" cy="2743200"/>
          </a:xfrm>
          <a:prstGeom prst="rect">
            <a:avLst/>
          </a:prstGeom>
        </p:spPr>
      </p:pic>
      <p:grpSp>
        <p:nvGrpSpPr>
          <p:cNvPr id="9" name="Group 8"/>
          <p:cNvGrpSpPr/>
          <p:nvPr/>
        </p:nvGrpSpPr>
        <p:grpSpPr>
          <a:xfrm>
            <a:off x="10033794" y="1600200"/>
            <a:ext cx="5537994" cy="2667000"/>
            <a:chOff x="2794794" y="2514600"/>
            <a:chExt cx="6400800" cy="31179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
        <p:nvSpPr>
          <p:cNvPr id="12" name="TextBox 11"/>
          <p:cNvSpPr txBox="1"/>
          <p:nvPr/>
        </p:nvSpPr>
        <p:spPr>
          <a:xfrm>
            <a:off x="432594" y="1752600"/>
            <a:ext cx="9753600" cy="4832092"/>
          </a:xfrm>
          <a:prstGeom prst="rect">
            <a:avLst/>
          </a:prstGeom>
          <a:noFill/>
        </p:spPr>
        <p:txBody>
          <a:bodyPr wrap="square" rtlCol="0">
            <a:spAutoFit/>
          </a:bodyPr>
          <a:lstStyle/>
          <a:p>
            <a:pPr marL="514350" indent="-514350">
              <a:buFont typeface="+mj-lt"/>
              <a:buAutoNum type="arabicPeriod"/>
            </a:pPr>
            <a:r>
              <a:rPr lang="en-US" sz="4400" b="1" dirty="0" smtClean="0"/>
              <a:t>Upload your cookbook</a:t>
            </a:r>
            <a:br>
              <a:rPr lang="en-US" sz="4400" b="1" dirty="0" smtClean="0"/>
            </a:br>
            <a:endParaRPr lang="en-US" sz="4400" b="1" dirty="0" smtClean="0"/>
          </a:p>
          <a:p>
            <a:pPr marL="514350" indent="-514350">
              <a:buFont typeface="+mj-lt"/>
              <a:buAutoNum type="arabicPeriod"/>
            </a:pPr>
            <a:r>
              <a:rPr lang="en-US" sz="4400" b="1" dirty="0" smtClean="0"/>
              <a:t>Converge your node</a:t>
            </a:r>
            <a:br>
              <a:rPr lang="en-US" sz="4400" b="1" dirty="0" smtClean="0"/>
            </a:br>
            <a:endParaRPr lang="en-US" sz="4400" b="1" dirty="0" smtClean="0"/>
          </a:p>
          <a:p>
            <a:pPr marL="514350" indent="-514350">
              <a:buFont typeface="+mj-lt"/>
              <a:buAutoNum type="arabicPeriod"/>
            </a:pPr>
            <a:r>
              <a:rPr lang="en-US" sz="4400" b="1" dirty="0" smtClean="0"/>
              <a:t>Verify the new websites are working on their </a:t>
            </a:r>
            <a:br>
              <a:rPr lang="en-US" sz="4400" b="1" dirty="0" smtClean="0"/>
            </a:br>
            <a:r>
              <a:rPr lang="en-US" sz="4400" b="1" dirty="0" smtClean="0"/>
              <a:t>respective port numbers</a:t>
            </a:r>
          </a:p>
        </p:txBody>
      </p:sp>
    </p:spTree>
    <p:extLst>
      <p:ext uri="{BB962C8B-B14F-4D97-AF65-F5344CB8AC3E}">
        <p14:creationId xmlns:p14="http://schemas.microsoft.com/office/powerpoint/2010/main" val="19577959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dirty="0" smtClean="0">
                <a:sym typeface="Rockwell" charset="0"/>
              </a:rPr>
              <a:t>Exercise: Add zebras!</a:t>
            </a:r>
          </a:p>
        </p:txBody>
      </p:sp>
      <p:sp>
        <p:nvSpPr>
          <p:cNvPr id="279555" name="Rectangle 2"/>
          <p:cNvSpPr>
            <a:spLocks noGrp="1" noChangeArrowheads="1"/>
          </p:cNvSpPr>
          <p:nvPr>
            <p:ph type="body" idx="1"/>
          </p:nvPr>
        </p:nvSpPr>
        <p:spPr/>
        <p:txBody>
          <a:bodyPr/>
          <a:lstStyle/>
          <a:p>
            <a:pPr marL="749300" eaLnBrk="1" hangingPunct="1"/>
            <a:r>
              <a:rPr lang="en-US" dirty="0" smtClean="0"/>
              <a:t>Modify your attributes file</a:t>
            </a:r>
          </a:p>
          <a:p>
            <a:pPr marL="749300" eaLnBrk="1" hangingPunct="1"/>
            <a:r>
              <a:rPr lang="en-US" dirty="0" smtClean="0"/>
              <a:t>Add "zebras" on port "82" with stripped noses</a:t>
            </a:r>
          </a:p>
          <a:p>
            <a:pPr marL="749300" eaLnBrk="1" hangingPunct="1"/>
            <a:r>
              <a:rPr lang="en-US" dirty="0" smtClean="0"/>
              <a:t>Converge, and see if port 82 works</a:t>
            </a:r>
          </a:p>
        </p:txBody>
      </p:sp>
    </p:spTree>
    <p:extLst>
      <p:ext uri="{BB962C8B-B14F-4D97-AF65-F5344CB8AC3E}">
        <p14:creationId xmlns:p14="http://schemas.microsoft.com/office/powerpoint/2010/main" val="22651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br>
              <a:rPr lang="en-US" dirty="0" smtClean="0"/>
            </a:br>
            <a:r>
              <a:rPr lang="en-US" b="1" dirty="0" smtClean="0">
                <a:latin typeface="Courier"/>
                <a:cs typeface="Courier"/>
              </a:rPr>
              <a:t>execute</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quoted string?</a:t>
            </a:r>
          </a:p>
        </p:txBody>
      </p:sp>
    </p:spTree>
    <p:extLst>
      <p:ext uri="{BB962C8B-B14F-4D97-AF65-F5344CB8AC3E}">
        <p14:creationId xmlns:p14="http://schemas.microsoft.com/office/powerpoint/2010/main" val="3629126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smtClean="0"/>
              <a:t>Scalability</a:t>
            </a:r>
            <a:endParaRPr lang="en-US" dirty="0"/>
          </a:p>
        </p:txBody>
      </p:sp>
      <p:sp>
        <p:nvSpPr>
          <p:cNvPr id="6" name="AutoShape 3"/>
          <p:cNvSpPr>
            <a:spLocks/>
          </p:cNvSpPr>
          <p:nvPr/>
        </p:nvSpPr>
        <p:spPr bwMode="auto">
          <a:xfrm>
            <a:off x="394494" y="3292404"/>
            <a:ext cx="2514600" cy="1828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Enterprise </a:t>
            </a:r>
            <a:r>
              <a:rPr lang="en-US" sz="3600" b="1" dirty="0">
                <a:solidFill>
                  <a:srgbClr val="FFFFFF"/>
                </a:solidFill>
                <a:effectLst>
                  <a:outerShdw blurRad="38100" dist="38100" dir="2700000" algn="tl">
                    <a:srgbClr val="000000"/>
                  </a:outerShdw>
                </a:effectLst>
                <a:ea typeface="ＭＳ Ｐゴシック" charset="0"/>
                <a:cs typeface="Gill Sans" charset="0"/>
              </a:rPr>
              <a:t>Chef</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Server</a:t>
            </a:r>
          </a:p>
        </p:txBody>
      </p:sp>
      <p:sp>
        <p:nvSpPr>
          <p:cNvPr id="17" name="AutoShape 3"/>
          <p:cNvSpPr>
            <a:spLocks/>
          </p:cNvSpPr>
          <p:nvPr/>
        </p:nvSpPr>
        <p:spPr bwMode="auto">
          <a:xfrm>
            <a:off x="3918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a:solidFill>
                  <a:srgbClr val="FFFFFF"/>
                </a:solidFill>
                <a:effectLst>
                  <a:outerShdw blurRad="38100" dist="38100" dir="2700000" algn="tl">
                    <a:srgbClr val="000000"/>
                  </a:outerShdw>
                </a:effectLst>
                <a:ea typeface="ＭＳ Ｐゴシック" charset="0"/>
                <a:cs typeface="Gill Sans" charset="0"/>
              </a:rPr>
              <a:t>1</a:t>
            </a:r>
          </a:p>
        </p:txBody>
      </p:sp>
      <p:sp>
        <p:nvSpPr>
          <p:cNvPr id="26" name="AutoShape 3"/>
          <p:cNvSpPr>
            <a:spLocks/>
          </p:cNvSpPr>
          <p:nvPr/>
        </p:nvSpPr>
        <p:spPr bwMode="auto">
          <a:xfrm>
            <a:off x="65095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2</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7" name="AutoShape 3"/>
          <p:cNvSpPr>
            <a:spLocks/>
          </p:cNvSpPr>
          <p:nvPr/>
        </p:nvSpPr>
        <p:spPr bwMode="auto">
          <a:xfrm>
            <a:off x="91003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3</a:t>
            </a: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28" name="AutoShape 3"/>
          <p:cNvSpPr>
            <a:spLocks/>
          </p:cNvSpPr>
          <p:nvPr/>
        </p:nvSpPr>
        <p:spPr bwMode="auto">
          <a:xfrm>
            <a:off x="13824743" y="1570284"/>
            <a:ext cx="1823085" cy="118872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Node</a:t>
            </a:r>
          </a:p>
          <a:p>
            <a:pPr algn="ctr"/>
            <a:r>
              <a:rPr lang="en-US" sz="3600" b="1" dirty="0" smtClean="0">
                <a:solidFill>
                  <a:srgbClr val="FFFFFF"/>
                </a:solidFill>
                <a:effectLst>
                  <a:outerShdw blurRad="38100" dist="38100" dir="2700000" algn="tl">
                    <a:srgbClr val="000000"/>
                  </a:outerShdw>
                </a:effectLst>
                <a:ea typeface="ＭＳ Ｐゴシック" charset="0"/>
                <a:cs typeface="Gill Sans" charset="0"/>
              </a:rPr>
              <a:t>N</a:t>
            </a:r>
          </a:p>
        </p:txBody>
      </p:sp>
      <p:cxnSp>
        <p:nvCxnSpPr>
          <p:cNvPr id="37" name="Straight Connector 36"/>
          <p:cNvCxnSpPr/>
          <p:nvPr/>
        </p:nvCxnSpPr>
        <p:spPr bwMode="auto">
          <a:xfrm>
            <a:off x="12986544" y="4968804"/>
            <a:ext cx="62865" cy="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AutoShape 3"/>
          <p:cNvSpPr>
            <a:spLocks/>
          </p:cNvSpPr>
          <p:nvPr/>
        </p:nvSpPr>
        <p:spPr bwMode="auto">
          <a:xfrm>
            <a:off x="111767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4" name="AutoShape 3"/>
          <p:cNvSpPr>
            <a:spLocks/>
          </p:cNvSpPr>
          <p:nvPr/>
        </p:nvSpPr>
        <p:spPr bwMode="auto">
          <a:xfrm>
            <a:off x="118625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sp>
        <p:nvSpPr>
          <p:cNvPr id="45" name="AutoShape 3"/>
          <p:cNvSpPr>
            <a:spLocks/>
          </p:cNvSpPr>
          <p:nvPr/>
        </p:nvSpPr>
        <p:spPr bwMode="auto">
          <a:xfrm>
            <a:off x="12548394" y="1905564"/>
            <a:ext cx="377190" cy="32004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endParaRPr lang="en-US" sz="3600" b="1" dirty="0">
              <a:solidFill>
                <a:srgbClr val="FFFFFF"/>
              </a:solidFill>
              <a:effectLst>
                <a:outerShdw blurRad="38100" dist="38100" dir="2700000" algn="tl">
                  <a:srgbClr val="000000"/>
                </a:outerShdw>
              </a:effectLst>
              <a:ea typeface="ＭＳ Ｐゴシック" charset="0"/>
              <a:cs typeface="Gill Sans" charset="0"/>
            </a:endParaRPr>
          </a:p>
        </p:txBody>
      </p:sp>
      <p:cxnSp>
        <p:nvCxnSpPr>
          <p:cNvPr id="18" name="Straight Arrow Connector 17"/>
          <p:cNvCxnSpPr/>
          <p:nvPr/>
        </p:nvCxnSpPr>
        <p:spPr bwMode="auto">
          <a:xfrm flipH="1" flipV="1">
            <a:off x="4852194" y="3048000"/>
            <a:ext cx="3048000" cy="3200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p:nvPr/>
        </p:nvCxnSpPr>
        <p:spPr bwMode="auto">
          <a:xfrm flipH="1" flipV="1">
            <a:off x="7595394" y="2895600"/>
            <a:ext cx="762000" cy="31242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flipV="1">
            <a:off x="9119394" y="2971800"/>
            <a:ext cx="914400" cy="31242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Arrow Connector 20"/>
          <p:cNvCxnSpPr/>
          <p:nvPr/>
        </p:nvCxnSpPr>
        <p:spPr bwMode="auto">
          <a:xfrm flipV="1">
            <a:off x="9728994" y="2895600"/>
            <a:ext cx="5029200" cy="3429001"/>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3552309" y="6400800"/>
            <a:ext cx="10443885" cy="2585323"/>
          </a:xfrm>
          <a:prstGeom prst="rect">
            <a:avLst/>
          </a:prstGeom>
          <a:noFill/>
        </p:spPr>
        <p:txBody>
          <a:bodyPr wrap="none" rtlCol="0">
            <a:spAutoFit/>
          </a:bodyPr>
          <a:lstStyle/>
          <a:p>
            <a:r>
              <a:rPr lang="en-US" sz="4400" b="1" dirty="0" smtClean="0"/>
              <a:t>MOST OF THE WORK IS DONE HERE</a:t>
            </a:r>
          </a:p>
          <a:p>
            <a:endParaRPr lang="en-US" sz="1000" dirty="0"/>
          </a:p>
          <a:p>
            <a:pPr marL="571500" indent="-571500">
              <a:buFontTx/>
              <a:buChar char="-"/>
            </a:pPr>
            <a:r>
              <a:rPr lang="en-US" sz="3600" dirty="0" smtClean="0"/>
              <a:t>Each node handles its own convergence efforts</a:t>
            </a:r>
          </a:p>
          <a:p>
            <a:pPr marL="571500" indent="-571500">
              <a:buFontTx/>
              <a:buChar char="-"/>
            </a:pPr>
            <a:r>
              <a:rPr lang="en-US" sz="3600" dirty="0" smtClean="0"/>
              <a:t>Adding nodes </a:t>
            </a:r>
            <a:r>
              <a:rPr lang="en-US" sz="3600" dirty="0" smtClean="0"/>
              <a:t>doesn't </a:t>
            </a:r>
            <a:r>
              <a:rPr lang="en-US" sz="3600" dirty="0" smtClean="0"/>
              <a:t>overwhelm Chef Server</a:t>
            </a:r>
          </a:p>
          <a:p>
            <a:pPr marL="571500" indent="-571500">
              <a:buFontTx/>
              <a:buChar char="-"/>
            </a:pPr>
            <a:r>
              <a:rPr lang="en-US" sz="3600" dirty="0" smtClean="0"/>
              <a:t>The result is </a:t>
            </a:r>
            <a:r>
              <a:rPr lang="en-US" sz="3600" dirty="0"/>
              <a:t>Incredible </a:t>
            </a:r>
            <a:r>
              <a:rPr lang="en-US" sz="3600" dirty="0" smtClean="0"/>
              <a:t>Built-In Scalability</a:t>
            </a:r>
            <a:endParaRPr lang="en-US" sz="3600" dirty="0"/>
          </a:p>
        </p:txBody>
      </p:sp>
      <p:cxnSp>
        <p:nvCxnSpPr>
          <p:cNvPr id="23" name="Straight Arrow Connector 22"/>
          <p:cNvCxnSpPr/>
          <p:nvPr/>
        </p:nvCxnSpPr>
        <p:spPr bwMode="auto">
          <a:xfrm flipV="1">
            <a:off x="1727994" y="5257800"/>
            <a:ext cx="0" cy="1295400"/>
          </a:xfrm>
          <a:prstGeom prst="straightConnector1">
            <a:avLst/>
          </a:prstGeom>
          <a:blipFill dpi="0" rotWithShape="0">
            <a:blip r:embed="rId3"/>
            <a:srcRect/>
            <a:tile tx="0" ty="0" sx="100000" sy="100000" flip="none" algn="tl"/>
          </a:blipFill>
          <a:ln w="1524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481584" y="6705600"/>
            <a:ext cx="2442245" cy="2123658"/>
          </a:xfrm>
          <a:prstGeom prst="rect">
            <a:avLst/>
          </a:prstGeom>
          <a:noFill/>
        </p:spPr>
        <p:txBody>
          <a:bodyPr wrap="none" rtlCol="0">
            <a:spAutoFit/>
          </a:bodyPr>
          <a:lstStyle/>
          <a:p>
            <a:pPr algn="ctr"/>
            <a:r>
              <a:rPr lang="en-US" sz="4400" b="1" dirty="0" smtClean="0"/>
              <a:t>NO</a:t>
            </a:r>
          </a:p>
          <a:p>
            <a:pPr algn="ctr"/>
            <a:r>
              <a:rPr lang="en-US" sz="4400" b="1" dirty="0" smtClean="0"/>
              <a:t>STRESS</a:t>
            </a:r>
          </a:p>
          <a:p>
            <a:pPr algn="ctr"/>
            <a:r>
              <a:rPr lang="en-US" sz="4400" b="1" dirty="0" smtClean="0"/>
              <a:t>HERE</a:t>
            </a:r>
            <a:endParaRPr lang="en-US" sz="4400" b="1" dirty="0"/>
          </a:p>
        </p:txBody>
      </p:sp>
    </p:spTree>
    <p:extLst>
      <p:ext uri="{BB962C8B-B14F-4D97-AF65-F5344CB8AC3E}">
        <p14:creationId xmlns:p14="http://schemas.microsoft.com/office/powerpoint/2010/main" val="2042494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sz="6600" dirty="0" smtClean="0"/>
              <a:t>Search</a:t>
            </a:r>
            <a:endParaRPr lang="en-US" dirty="0">
              <a:sym typeface="Arial Bold" charset="0"/>
            </a:endParaRPr>
          </a:p>
        </p:txBody>
      </p:sp>
      <p:sp>
        <p:nvSpPr>
          <p:cNvPr id="3" name="TextBox 2"/>
          <p:cNvSpPr txBox="1"/>
          <p:nvPr/>
        </p:nvSpPr>
        <p:spPr>
          <a:xfrm>
            <a:off x="872709" y="4953000"/>
            <a:ext cx="184666" cy="523220"/>
          </a:xfrm>
          <a:prstGeom prst="rect">
            <a:avLst/>
          </a:prstGeom>
          <a:noFill/>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912856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43037"/>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b="1" i="1" dirty="0" smtClean="0"/>
              <a:t>Huge part of what makes Chef so </a:t>
            </a:r>
            <a:br>
              <a:rPr lang="en-US" b="1" i="1" dirty="0" smtClean="0"/>
            </a:br>
            <a:r>
              <a:rPr lang="en-US" b="1" i="1" dirty="0" smtClean="0"/>
              <a:t> awesome!</a:t>
            </a:r>
            <a:endParaRPr lang="en-US" b="1" i="1" dirty="0"/>
          </a:p>
          <a:p>
            <a:r>
              <a:rPr lang="en-US" dirty="0" smtClean="0"/>
              <a:t>Search for nodes by dozens of </a:t>
            </a:r>
            <a:br>
              <a:rPr lang="en-US" dirty="0" smtClean="0"/>
            </a:br>
            <a:r>
              <a:rPr lang="en-US" dirty="0" smtClean="0"/>
              <a:t>different criteria</a:t>
            </a:r>
          </a:p>
          <a:p>
            <a:r>
              <a:rPr lang="en-US" dirty="0" smtClean="0"/>
              <a:t>Return dozens of attributes </a:t>
            </a:r>
            <a:br>
              <a:rPr lang="en-US" dirty="0" smtClean="0"/>
            </a:br>
            <a:r>
              <a:rPr lang="en-US" dirty="0" smtClean="0"/>
              <a:t>about any node</a:t>
            </a:r>
          </a:p>
          <a:p>
            <a:pPr marL="0" indent="0">
              <a:buNone/>
            </a:pPr>
            <a:endParaRPr lang="en-US" dirty="0"/>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Describe </a:t>
            </a:r>
            <a:r>
              <a:rPr lang="en-US" dirty="0"/>
              <a:t>the query syntax used in </a:t>
            </a:r>
            <a:r>
              <a:rPr lang="en-US" dirty="0" smtClean="0"/>
              <a:t>Search</a:t>
            </a:r>
            <a:endParaRPr lang="en-US" dirty="0"/>
          </a:p>
          <a:p>
            <a:pPr lvl="1"/>
            <a:r>
              <a:rPr lang="en-US" dirty="0"/>
              <a:t>Invoke a </a:t>
            </a:r>
            <a:r>
              <a:rPr lang="en-US" dirty="0" smtClean="0"/>
              <a:t>search </a:t>
            </a:r>
            <a:r>
              <a:rPr lang="en-US" dirty="0"/>
              <a:t>from command line </a:t>
            </a:r>
          </a:p>
          <a:p>
            <a:pPr lvl="1"/>
            <a:r>
              <a:rPr lang="en-US" dirty="0"/>
              <a:t>Build a search into your recipe </a:t>
            </a:r>
            <a:r>
              <a:rPr lang="en-US" dirty="0" smtClean="0"/>
              <a:t>code</a:t>
            </a:r>
          </a:p>
        </p:txBody>
      </p:sp>
    </p:spTree>
    <p:extLst>
      <p:ext uri="{BB962C8B-B14F-4D97-AF65-F5344CB8AC3E}">
        <p14:creationId xmlns:p14="http://schemas.microsoft.com/office/powerpoint/2010/main" val="253938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a:t>Node Object </a:t>
            </a:r>
            <a:r>
              <a:rPr lang="en-US" dirty="0" smtClean="0"/>
              <a:t>Review</a:t>
            </a:r>
            <a:endParaRPr lang="en-US" dirty="0"/>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0490994" y="5637073"/>
            <a:ext cx="5038843" cy="1200329"/>
          </a:xfrm>
          <a:prstGeom prst="rect">
            <a:avLst/>
          </a:prstGeom>
          <a:noFill/>
        </p:spPr>
        <p:txBody>
          <a:bodyPr wrap="square" rtlCol="0">
            <a:spAutoFit/>
          </a:bodyPr>
          <a:lstStyle/>
          <a:p>
            <a:pPr algn="ctr"/>
            <a:r>
              <a:rPr lang="en-US" sz="3600" b="1" dirty="0"/>
              <a:t>Node</a:t>
            </a:r>
            <a:br>
              <a:rPr lang="en-US" sz="3600" b="1" dirty="0"/>
            </a:br>
            <a:r>
              <a:rPr lang="en-US" sz="3600" b="1" dirty="0"/>
              <a:t>(</a:t>
            </a:r>
            <a:r>
              <a:rPr lang="en-US" sz="3600" b="1" dirty="0" smtClean="0"/>
              <a:t>Windows/Linux)</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tangle 20"/>
          <p:cNvSpPr>
            <a:spLocks/>
          </p:cNvSpPr>
          <p:nvPr/>
        </p:nvSpPr>
        <p:spPr bwMode="auto">
          <a:xfrm>
            <a:off x="508794" y="5334000"/>
            <a:ext cx="102108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20" name="Straight Arrow Connector 19"/>
          <p:cNvCxnSpPr/>
          <p:nvPr/>
        </p:nvCxnSpPr>
        <p:spPr bwMode="auto">
          <a:xfrm>
            <a:off x="10109994" y="3200400"/>
            <a:ext cx="19050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24" name="Rounded Rectangle 23"/>
          <p:cNvSpPr/>
          <p:nvPr/>
        </p:nvSpPr>
        <p:spPr bwMode="auto">
          <a:xfrm>
            <a:off x="12167394" y="2514600"/>
            <a:ext cx="3810000" cy="1447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
        <p:nvSpPr>
          <p:cNvPr id="6" name="Rectangle 5"/>
          <p:cNvSpPr>
            <a:spLocks/>
          </p:cNvSpPr>
          <p:nvPr/>
        </p:nvSpPr>
        <p:spPr bwMode="auto">
          <a:xfrm>
            <a:off x="12700794" y="2819400"/>
            <a:ext cx="2514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b="1" dirty="0" smtClean="0"/>
              <a:t>Node Object</a:t>
            </a:r>
            <a:endParaRPr lang="en-US" b="1" dirty="0"/>
          </a:p>
        </p:txBody>
      </p:sp>
    </p:spTree>
    <p:extLst>
      <p:ext uri="{BB962C8B-B14F-4D97-AF65-F5344CB8AC3E}">
        <p14:creationId xmlns:p14="http://schemas.microsoft.com/office/powerpoint/2010/main" val="695894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a:t>
            </a:r>
            <a:r>
              <a:rPr lang="en-US" sz="4400" dirty="0" smtClean="0"/>
              <a:t>server</a:t>
            </a:r>
          </a:p>
          <a:p>
            <a:pPr lvl="2">
              <a:spcBef>
                <a:spcPct val="0"/>
              </a:spcBef>
            </a:pPr>
            <a:r>
              <a:rPr lang="en-US" sz="4400" dirty="0" err="1" smtClean="0"/>
              <a:t>Eg</a:t>
            </a:r>
            <a:r>
              <a:rPr lang="en-US" sz="4400" dirty="0" smtClean="0"/>
              <a:t>: from the Node Object</a:t>
            </a:r>
            <a:endParaRPr lang="en-US" sz="4400" dirty="0"/>
          </a:p>
          <a:p>
            <a:pPr>
              <a:spcBef>
                <a:spcPts val="1113"/>
              </a:spcBef>
            </a:pPr>
            <a:r>
              <a:rPr lang="en-US" sz="4400" dirty="0"/>
              <a:t>Syntax </a:t>
            </a:r>
            <a:r>
              <a:rPr lang="en-US" sz="4400" dirty="0" smtClean="0"/>
              <a:t>is</a:t>
            </a:r>
            <a:endParaRPr lang="en-US" sz="4400" dirty="0"/>
          </a:p>
          <a:p>
            <a:pPr marL="0" indent="0">
              <a:spcBef>
                <a:spcPts val="1113"/>
              </a:spcBef>
              <a:buNone/>
            </a:pPr>
            <a:endParaRPr lang="en-US" sz="4400" dirty="0"/>
          </a:p>
          <a:p>
            <a:pPr>
              <a:spcBef>
                <a:spcPts val="1113"/>
              </a:spcBef>
            </a:pPr>
            <a:r>
              <a:rPr lang="en-US" sz="4400" dirty="0"/>
              <a:t>Where </a:t>
            </a:r>
            <a:r>
              <a:rPr lang="en-US" sz="4400" b="1" dirty="0"/>
              <a:t>index</a:t>
            </a:r>
            <a:r>
              <a:rPr lang="en-US" sz="4400" dirty="0"/>
              <a:t> can be client, environment, node, role, (or the name of a data bag</a:t>
            </a:r>
            <a:r>
              <a:rPr lang="en-US" sz="4400" dirty="0" smtClean="0"/>
              <a:t>)</a:t>
            </a: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a:t>
            </a:r>
            <a:r>
              <a:rPr lang="en-US" sz="4400" dirty="0" smtClean="0"/>
              <a:t>Chef Server </a:t>
            </a:r>
            <a:r>
              <a:rPr lang="en-US" sz="4400" dirty="0"/>
              <a:t>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804194" y="40259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3958008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a:t>
            </a:r>
            <a:r>
              <a:rPr lang="en-US" dirty="0" smtClean="0"/>
              <a:t>syntax</a:t>
            </a:r>
            <a:endParaRPr lang="en-US" dirty="0"/>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1203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a:t>
            </a:r>
            <a:r>
              <a:rPr lang="en-US" sz="2800" dirty="0" err="1" smtClean="0">
                <a:solidFill>
                  <a:srgbClr val="FFFFFF"/>
                </a:solidFill>
                <a:latin typeface="Courier"/>
                <a:cs typeface="Courier"/>
              </a:rPr>
              <a:t>windowdnode</a:t>
            </a: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39831911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smtClean="0">
                <a:solidFill>
                  <a:srgbClr val="FFFFFF"/>
                </a:solidFill>
                <a:latin typeface="Courier"/>
                <a:cs typeface="Courier"/>
                <a:sym typeface="Courier" charset="0"/>
              </a:rPr>
              <a:t>2 </a:t>
            </a:r>
            <a:r>
              <a:rPr lang="en-US" sz="2800" dirty="0">
                <a:solidFill>
                  <a:srgbClr val="FFFFFF"/>
                </a:solidFill>
                <a:latin typeface="Courier"/>
                <a:cs typeface="Courier"/>
                <a:sym typeface="Courier" charset="0"/>
              </a:rPr>
              <a:t>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a:t>
            </a:r>
            <a:r>
              <a:rPr lang="en-US" sz="2800" dirty="0" err="1" smtClean="0">
                <a:solidFill>
                  <a:srgbClr val="FFFFFF"/>
                </a:solidFill>
                <a:latin typeface="Courier"/>
                <a:cs typeface="Courier"/>
                <a:sym typeface="Courier" charset="0"/>
              </a:rPr>
              <a:t>windowsnode</a:t>
            </a: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hosts,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err="1" smtClean="0">
                <a:solidFill>
                  <a:srgbClr val="FFFFFF"/>
                </a:solidFill>
                <a:latin typeface="Courier" charset="0"/>
                <a:ea typeface="ＭＳ Ｐゴシック" charset="0"/>
                <a:cs typeface="Courier" charset="0"/>
                <a:sym typeface="Courier" charset="0"/>
              </a:rPr>
              <a:t>ws</a:t>
            </a:r>
            <a:r>
              <a:rPr lang="en-US" sz="4800" dirty="0" smtClean="0">
                <a:solidFill>
                  <a:srgbClr val="FFFFFF"/>
                </a:solidFill>
                <a:latin typeface="Courier" charset="0"/>
                <a:ea typeface="ＭＳ Ｐゴシック" charset="0"/>
                <a:cs typeface="Courier" charset="0"/>
                <a:sym typeface="Courier" charset="0"/>
              </a:rPr>
              <a:t>&gt;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3932773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Using Knife 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smtClean="0">
                <a:solidFill>
                  <a:srgbClr val="FFFFFF"/>
                </a:solidFill>
                <a:latin typeface="Courier"/>
                <a:cs typeface="Courier"/>
              </a:rPr>
              <a:t>2 </a:t>
            </a:r>
            <a:r>
              <a:rPr lang="en-US" sz="4000" dirty="0">
                <a:solidFill>
                  <a:srgbClr val="FFFFFF"/>
                </a:solidFill>
                <a:latin typeface="Courier"/>
                <a:cs typeface="Courier"/>
              </a:rPr>
              <a:t>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smtClean="0">
                <a:solidFill>
                  <a:srgbClr val="FFFFFF"/>
                </a:solidFill>
                <a:latin typeface="Courier"/>
                <a:cs typeface="Courier"/>
              </a:rPr>
              <a:t>windowsnode</a:t>
            </a:r>
            <a:r>
              <a:rPr lang="en-US" sz="4000" dirty="0" smtClean="0">
                <a:solidFill>
                  <a:srgbClr val="FFFFFF"/>
                </a:solidFill>
                <a:latin typeface="Courier"/>
                <a:cs typeface="Courier"/>
              </a:rPr>
              <a:t>:</a:t>
            </a: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a:t>
            </a:r>
            <a:r>
              <a:rPr lang="en-US" sz="4000" dirty="0" smtClean="0">
                <a:solidFill>
                  <a:srgbClr val="FFFFFF"/>
                </a:solidFill>
                <a:latin typeface="Courier"/>
                <a:cs typeface="Courier"/>
              </a:rPr>
              <a:t>10.160.33.236</a:t>
            </a:r>
          </a:p>
          <a:p>
            <a:pPr marL="0" indent="0">
              <a:spcBef>
                <a:spcPct val="0"/>
              </a:spcBef>
              <a:buNone/>
            </a:pPr>
            <a:r>
              <a:rPr lang="en-US" sz="4000" dirty="0" err="1" smtClean="0">
                <a:solidFill>
                  <a:srgbClr val="FFFFFF"/>
                </a:solidFill>
                <a:latin typeface="Courier"/>
                <a:cs typeface="Courier"/>
              </a:rPr>
              <a:t>linuxnode</a:t>
            </a:r>
            <a:r>
              <a:rPr lang="en-US" sz="4000" dirty="0" smtClean="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smtClean="0">
                <a:solidFill>
                  <a:srgbClr val="FFFFFF"/>
                </a:solidFill>
                <a:latin typeface="Courier"/>
                <a:cs typeface="Courier"/>
              </a:rPr>
              <a:t> </a:t>
            </a:r>
            <a:r>
              <a:rPr lang="en-US" sz="4000" dirty="0" err="1" smtClean="0">
                <a:solidFill>
                  <a:srgbClr val="FFFFFF"/>
                </a:solidFill>
                <a:latin typeface="Courier"/>
                <a:cs typeface="Courier"/>
              </a:rPr>
              <a:t>ipaddress</a:t>
            </a:r>
            <a:r>
              <a:rPr lang="en-US" sz="4000" dirty="0" smtClean="0">
                <a:solidFill>
                  <a:srgbClr val="FFFFFF"/>
                </a:solidFill>
                <a:latin typeface="Courier"/>
                <a:cs typeface="Courier"/>
              </a:rPr>
              <a:t>: 10.20.134.17</a:t>
            </a:r>
            <a:endParaRPr lang="en-US" sz="4000" dirty="0">
              <a:solidFill>
                <a:srgbClr val="FFFFFF"/>
              </a:solidFill>
              <a:latin typeface="Courier"/>
              <a:cs typeface="Courier"/>
            </a:endParaRP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err="1" smtClean="0">
                <a:solidFill>
                  <a:srgbClr val="FFFFFF"/>
                </a:solidFill>
                <a:latin typeface="Courier" charset="0"/>
                <a:ea typeface="ＭＳ Ｐゴシック" charset="0"/>
                <a:cs typeface="Courier" charset="0"/>
                <a:sym typeface="Courier" charset="0"/>
              </a:rPr>
              <a:t>ws</a:t>
            </a:r>
            <a:r>
              <a:rPr lang="en-US" sz="4400" dirty="0" smtClean="0">
                <a:solidFill>
                  <a:srgbClr val="FFFFFF"/>
                </a:solidFill>
                <a:latin typeface="Courier" charset="0"/>
                <a:ea typeface="ＭＳ Ｐゴシック" charset="0"/>
                <a:cs typeface="Courier" charset="0"/>
                <a:sym typeface="Courier" charset="0"/>
              </a:rPr>
              <a:t>&gt;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481884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2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err="1">
                <a:solidFill>
                  <a:srgbClr val="FFFFFF"/>
                </a:solidFill>
                <a:latin typeface="Courier"/>
                <a:cs typeface="Courier"/>
              </a:rPr>
              <a:t>windowsnode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a:p>
            <a:pPr marL="0" indent="0">
              <a:spcBef>
                <a:spcPct val="0"/>
              </a:spcBef>
              <a:buNone/>
            </a:pPr>
            <a:r>
              <a:rPr lang="en-US" sz="4000" dirty="0" err="1" smtClean="0">
                <a:solidFill>
                  <a:srgbClr val="FFFFFF"/>
                </a:solidFill>
                <a:latin typeface="Courier"/>
                <a:cs typeface="Courier"/>
              </a:rPr>
              <a:t>linuxnode</a:t>
            </a:r>
            <a:r>
              <a:rPr lang="en-US" sz="4000" dirty="0">
                <a:solidFill>
                  <a:srgbClr val="FFFFFF"/>
                </a:solidFill>
                <a:latin typeface="Courier"/>
                <a:cs typeface="Courier"/>
              </a:rPr>
              <a:t>:</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10.20.134.17</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err="1" smtClean="0">
                <a:solidFill>
                  <a:srgbClr val="FFFFFF"/>
                </a:solidFill>
                <a:latin typeface="Courier" charset="0"/>
                <a:ea typeface="ＭＳ Ｐゴシック" charset="0"/>
                <a:cs typeface="Courier" charset="0"/>
                <a:sym typeface="Courier" charset="0"/>
              </a:rPr>
              <a:t>ws</a:t>
            </a:r>
            <a:r>
              <a:rPr lang="en-US" sz="3600" dirty="0" smtClean="0">
                <a:solidFill>
                  <a:srgbClr val="FFFFFF"/>
                </a:solidFill>
                <a:latin typeface="Courier" charset="0"/>
                <a:ea typeface="ＭＳ Ｐゴシック" charset="0"/>
                <a:cs typeface="Courier" charset="0"/>
                <a:sym typeface="Courier" charset="0"/>
              </a:rPr>
              <a:t>&gt; knife search node "ipaddress:10.*" -a </a:t>
            </a:r>
            <a:r>
              <a:rPr lang="en-US" sz="3200" dirty="0" err="1" smtClean="0">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0359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p:txBody>
          <a:bodyPr/>
          <a:lstStyle/>
          <a:p>
            <a:r>
              <a:rPr lang="en-US" b="1" dirty="0"/>
              <a:t>Nodes</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432594" y="1905000"/>
            <a:ext cx="9753600" cy="6858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86194" y="2362200"/>
            <a:ext cx="57912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10033794" y="2362200"/>
            <a:ext cx="5638800" cy="3352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037528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5486399"/>
            <a:ext cx="14948520" cy="3124205"/>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a:t>
            </a:r>
            <a:r>
              <a:rPr lang="en-US" sz="2800" dirty="0" smtClean="0">
                <a:solidFill>
                  <a:srgbClr val="FFFFFF"/>
                </a:solidFill>
                <a:latin typeface="Courier"/>
                <a:cs typeface="Courier"/>
              </a:rPr>
              <a:t>item </a:t>
            </a:r>
            <a:r>
              <a:rPr lang="en-US" sz="2800" dirty="0">
                <a:solidFill>
                  <a:srgbClr val="FFFFFF"/>
                </a:solidFill>
                <a:latin typeface="Courier"/>
                <a:cs typeface="Courier"/>
              </a:rPr>
              <a:t>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
        <p:nvSpPr>
          <p:cNvPr id="5" name="Rectangle 1"/>
          <p:cNvSpPr>
            <a:spLocks/>
          </p:cNvSpPr>
          <p:nvPr/>
        </p:nvSpPr>
        <p:spPr bwMode="auto">
          <a:xfrm>
            <a:off x="813594" y="34671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platform:centos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306314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monitoring </a:t>
            </a:r>
            <a:r>
              <a:rPr lang="en-US" b="1" dirty="0"/>
              <a:t>server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monitoring server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smtClean="0"/>
              <a:t>Method:</a:t>
            </a:r>
            <a:r>
              <a:rPr lang="en-US" dirty="0" smtClean="0"/>
              <a:t> Search for every </a:t>
            </a:r>
            <a:r>
              <a:rPr lang="en-US" b="1" dirty="0" smtClean="0"/>
              <a:t>webserver</a:t>
            </a:r>
            <a:r>
              <a:rPr lang="en-US" dirty="0" smtClean="0"/>
              <a:t>, then add its </a:t>
            </a:r>
            <a:br>
              <a:rPr lang="en-US" dirty="0" smtClean="0"/>
            </a:br>
            <a:r>
              <a:rPr lang="en-US" b="1" dirty="0" smtClean="0"/>
              <a:t>IP Address </a:t>
            </a:r>
            <a:r>
              <a:rPr lang="en-US" dirty="0" smtClean="0"/>
              <a:t>and </a:t>
            </a:r>
            <a:r>
              <a:rPr lang="en-US" b="1" dirty="0" smtClean="0"/>
              <a:t>Hostname </a:t>
            </a:r>
            <a:r>
              <a:rPr lang="en-US" dirty="0" smtClean="0"/>
              <a:t>to the correct </a:t>
            </a:r>
            <a:r>
              <a:rPr lang="en-US" dirty="0" err="1" smtClean="0"/>
              <a:t>config</a:t>
            </a:r>
            <a:r>
              <a:rPr lang="en-US" dirty="0" smtClean="0"/>
              <a:t> file</a:t>
            </a:r>
            <a:endParaRPr lang="en-US" dirty="0"/>
          </a:p>
          <a:p>
            <a:pPr>
              <a:buFontTx/>
              <a:buChar char="-"/>
            </a:pPr>
            <a:endParaRPr lang="en-US" dirty="0"/>
          </a:p>
        </p:txBody>
      </p:sp>
    </p:spTree>
    <p:extLst>
      <p:ext uri="{BB962C8B-B14F-4D97-AF65-F5344CB8AC3E}">
        <p14:creationId xmlns:p14="http://schemas.microsoft.com/office/powerpoint/2010/main" val="598053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3733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TextBox 1"/>
          <p:cNvSpPr txBox="1"/>
          <p:nvPr/>
        </p:nvSpPr>
        <p:spPr>
          <a:xfrm>
            <a:off x="737394" y="2057400"/>
            <a:ext cx="3736996" cy="523220"/>
          </a:xfrm>
          <a:prstGeom prst="rect">
            <a:avLst/>
          </a:prstGeom>
          <a:noFill/>
        </p:spPr>
        <p:txBody>
          <a:bodyPr wrap="none" rtlCol="0">
            <a:spAutoFit/>
          </a:bodyPr>
          <a:lstStyle/>
          <a:p>
            <a:r>
              <a:rPr lang="en-US" dirty="0" smtClean="0"/>
              <a:t>This is inside a recipe:</a:t>
            </a:r>
            <a:endParaRPr lang="en-US" dirty="0"/>
          </a:p>
        </p:txBody>
      </p:sp>
    </p:spTree>
    <p:extLst>
      <p:ext uri="{BB962C8B-B14F-4D97-AF65-F5344CB8AC3E}">
        <p14:creationId xmlns:p14="http://schemas.microsoft.com/office/powerpoint/2010/main" val="53146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4724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2578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1226398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a:t>
            </a:r>
            <a:r>
              <a:rPr lang="en-US" dirty="0" err="1" smtClean="0">
                <a:solidFill>
                  <a:srgbClr val="FFFFFF"/>
                </a:solidFill>
                <a:latin typeface="Menlo Bold"/>
                <a:ea typeface="Menlo Bold"/>
                <a:cs typeface="Menlo Bold"/>
                <a:sym typeface="Menlo Bold"/>
              </a:rPr>
              <a:t>role:webserver</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a:t>
            </a:r>
            <a:r>
              <a:rPr lang="en-US" dirty="0" err="1" smtClean="0">
                <a:solidFill>
                  <a:srgbClr val="FFFFFF"/>
                </a:solidFill>
                <a:latin typeface="Menlo Bold"/>
                <a:ea typeface="Menlo Bold"/>
                <a:cs typeface="Menlo Bold"/>
                <a:sym typeface="Menlo Bold"/>
              </a:rPr>
              <a:t>servers.list.erb</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a:t>
            </a:r>
            <a:r>
              <a:rPr lang="en-US" dirty="0" err="1">
                <a:solidFill>
                  <a:srgbClr val="FFFFFF"/>
                </a:solidFill>
                <a:latin typeface="Menlo Bold"/>
                <a:ea typeface="Menlo Bold"/>
                <a:cs typeface="Menlo Bold"/>
                <a:sym typeface="Menlo Bold"/>
              </a:rPr>
              <a:t>monitoring_svc</a:t>
            </a:r>
            <a:r>
              <a:rPr lang="en-US" dirty="0" smtClean="0">
                <a:solidFill>
                  <a:srgbClr val="FFFFFF"/>
                </a:solidFill>
                <a:latin typeface="Menlo Bold"/>
                <a:ea typeface="Menlo Bold"/>
                <a:cs typeface="Menlo Bold"/>
                <a:sym typeface="Menlo Bold"/>
              </a:rPr>
              <a:t>]"</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62484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nodes – Windows Example</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Tree>
    <p:extLst>
      <p:ext uri="{BB962C8B-B14F-4D97-AF65-F5344CB8AC3E}">
        <p14:creationId xmlns:p14="http://schemas.microsoft.com/office/powerpoint/2010/main" val="2981566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2" name="Rectangle 1"/>
          <p:cNvSpPr/>
          <p:nvPr/>
        </p:nvSpPr>
        <p:spPr>
          <a:xfrm>
            <a:off x="661194" y="7620000"/>
            <a:ext cx="14935200" cy="954107"/>
          </a:xfrm>
          <a:prstGeom prst="rect">
            <a:avLst/>
          </a:prstGeom>
        </p:spPr>
        <p:txBody>
          <a:bodyPr wrap="square">
            <a:spAutoFit/>
          </a:bodyPr>
          <a:lstStyle/>
          <a:p>
            <a:r>
              <a:rPr lang="en-US" b="1" dirty="0"/>
              <a:t>Loop through once for each webserver found, adding that </a:t>
            </a:r>
            <a:r>
              <a:rPr lang="en-US" b="1" dirty="0" smtClean="0"/>
              <a:t>webserver's </a:t>
            </a:r>
            <a:r>
              <a:rPr lang="en-US" b="1" dirty="0"/>
              <a:t>info to the </a:t>
            </a:r>
            <a:r>
              <a:rPr lang="en-US" b="1" dirty="0" smtClean="0"/>
              <a:t>Monitoring </a:t>
            </a:r>
            <a:r>
              <a:rPr lang="en-US" b="1" dirty="0" smtClean="0"/>
              <a:t>Server's </a:t>
            </a:r>
            <a:r>
              <a:rPr lang="en-US" b="1" dirty="0" err="1" smtClean="0"/>
              <a:t>config</a:t>
            </a:r>
            <a:r>
              <a:rPr lang="en-US" b="1" dirty="0" smtClean="0"/>
              <a:t> </a:t>
            </a:r>
            <a:r>
              <a:rPr lang="en-US" b="1" dirty="0"/>
              <a:t>file</a:t>
            </a:r>
          </a:p>
        </p:txBody>
      </p:sp>
      <p:sp>
        <p:nvSpPr>
          <p:cNvPr id="3" name="TextBox 2"/>
          <p:cNvSpPr txBox="1"/>
          <p:nvPr/>
        </p:nvSpPr>
        <p:spPr>
          <a:xfrm>
            <a:off x="584994" y="2895600"/>
            <a:ext cx="7110139" cy="954107"/>
          </a:xfrm>
          <a:prstGeom prst="rect">
            <a:avLst/>
          </a:prstGeom>
          <a:noFill/>
        </p:spPr>
        <p:txBody>
          <a:bodyPr wrap="none" rtlCol="0">
            <a:spAutoFit/>
          </a:bodyPr>
          <a:lstStyle/>
          <a:p>
            <a:r>
              <a:rPr lang="en-US" dirty="0" smtClean="0"/>
              <a:t>Content of templates/default/</a:t>
            </a:r>
            <a:r>
              <a:rPr lang="en-US" dirty="0" err="1" smtClean="0"/>
              <a:t>servers.list.erb</a:t>
            </a:r>
            <a:endParaRPr lang="en-US" dirty="0" smtClean="0"/>
          </a:p>
          <a:p>
            <a:endParaRPr lang="en-US" dirty="0"/>
          </a:p>
        </p:txBody>
      </p:sp>
    </p:spTree>
    <p:extLst>
      <p:ext uri="{BB962C8B-B14F-4D97-AF65-F5344CB8AC3E}">
        <p14:creationId xmlns:p14="http://schemas.microsoft.com/office/powerpoint/2010/main" val="3125929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624246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889794"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06150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53253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Nodes</a:t>
            </a:r>
            <a:endParaRPr lang="en-US" dirty="0"/>
          </a:p>
        </p:txBody>
      </p:sp>
      <p:sp>
        <p:nvSpPr>
          <p:cNvPr id="5" name="Content Placeholder 4"/>
          <p:cNvSpPr>
            <a:spLocks noGrp="1"/>
          </p:cNvSpPr>
          <p:nvPr>
            <p:ph sz="half" idx="1"/>
          </p:nvPr>
        </p:nvSpPr>
        <p:spPr>
          <a:xfrm>
            <a:off x="800204" y="1524000"/>
            <a:ext cx="13195990" cy="7239000"/>
          </a:xfrm>
        </p:spPr>
        <p:txBody>
          <a:bodyPr/>
          <a:lstStyle/>
          <a:p>
            <a:pPr lvl="1"/>
            <a:r>
              <a:rPr lang="en-US" sz="4300" dirty="0" smtClean="0"/>
              <a:t>The computer you are managing with Chef</a:t>
            </a:r>
          </a:p>
          <a:p>
            <a:pPr lvl="1"/>
            <a:r>
              <a:rPr lang="en-US" sz="4300" dirty="0"/>
              <a:t>Most any device that can run the </a:t>
            </a:r>
            <a:r>
              <a:rPr lang="en-US" sz="4300" b="1" dirty="0"/>
              <a:t>chef-client </a:t>
            </a:r>
            <a:r>
              <a:rPr lang="en-US" sz="4300" dirty="0"/>
              <a:t>application and </a:t>
            </a:r>
            <a:r>
              <a:rPr lang="en-US" sz="4300" b="1" dirty="0"/>
              <a:t>ruby</a:t>
            </a:r>
            <a:endParaRPr lang="en-US" sz="4300" dirty="0"/>
          </a:p>
          <a:p>
            <a:pPr lvl="1"/>
            <a:r>
              <a:rPr lang="en-US" sz="4300" dirty="0" smtClean="0"/>
              <a:t>Typically a Server</a:t>
            </a:r>
          </a:p>
          <a:p>
            <a:pPr lvl="2"/>
            <a:r>
              <a:rPr lang="en-US" sz="4000" dirty="0" smtClean="0"/>
              <a:t>Can be virtual, physical, owned or rented from a cloud, either public or private</a:t>
            </a:r>
          </a:p>
        </p:txBody>
      </p:sp>
    </p:spTree>
    <p:extLst>
      <p:ext uri="{BB962C8B-B14F-4D97-AF65-F5344CB8AC3E}">
        <p14:creationId xmlns:p14="http://schemas.microsoft.com/office/powerpoint/2010/main" val="153651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the results </a:t>
            </a:r>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into </a:t>
            </a:r>
            <a:r>
              <a:rPr lang="en-US" sz="7200" dirty="0" smtClean="0">
                <a:solidFill>
                  <a:srgbClr val="FFFFFF"/>
                </a:solidFill>
                <a:effectLst>
                  <a:outerShdw blurRad="38100" dist="38100" dir="2700000" algn="tl">
                    <a:srgbClr val="C0C0C0"/>
                  </a:outerShdw>
                </a:effectLst>
                <a:latin typeface="+mj-lt"/>
                <a:ea typeface="+mj-ea"/>
                <a:cs typeface="+mj-cs"/>
                <a:sym typeface="Rockwell" pitchFamily="18" charset="0"/>
              </a:rPr>
              <a:t>a Templates</a:t>
            </a:r>
            <a:endParaRPr lang="en-US" sz="7200" dirty="0">
              <a:solidFill>
                <a:srgbClr val="FFFFFF"/>
              </a:solidFill>
              <a:effectLst>
                <a:outerShdw blurRad="38100" dist="38100" dir="2700000" algn="tl">
                  <a:srgbClr val="C0C0C0"/>
                </a:outerShdw>
              </a:effectLst>
              <a:latin typeface="+mj-lt"/>
              <a:ea typeface="+mj-ea"/>
              <a:cs typeface="+mj-cs"/>
              <a:sym typeface="Rockwell" pitchFamily="18" charset="0"/>
            </a:endParaRP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8" name="Rectangle 6"/>
          <p:cNvSpPr>
            <a:spLocks/>
          </p:cNvSpPr>
          <p:nvPr/>
        </p:nvSpPr>
        <p:spPr bwMode="auto">
          <a:xfrm>
            <a:off x="993208" y="5029200"/>
            <a:ext cx="12434094" cy="6858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50863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dirty="0" smtClean="0"/>
              <a:t>Linux Search Use Case</a:t>
            </a:r>
            <a:endParaRPr lang="en-US" dirty="0"/>
          </a:p>
        </p:txBody>
      </p:sp>
      <p:sp>
        <p:nvSpPr>
          <p:cNvPr id="178178" name="Rectangle 2"/>
          <p:cNvSpPr>
            <a:spLocks noGrp="1" noChangeArrowheads="1"/>
          </p:cNvSpPr>
          <p:nvPr>
            <p:ph type="body" idx="1"/>
          </p:nvPr>
        </p:nvSpPr>
        <p:spPr>
          <a:ln/>
        </p:spPr>
        <p:txBody>
          <a:bodyPr/>
          <a:lstStyle/>
          <a:p>
            <a:pPr>
              <a:buFontTx/>
              <a:buChar char="-"/>
            </a:pPr>
            <a:r>
              <a:rPr lang="en-US" dirty="0" smtClean="0"/>
              <a:t>5,000 </a:t>
            </a:r>
            <a:r>
              <a:rPr lang="en-US" dirty="0"/>
              <a:t>total </a:t>
            </a:r>
            <a:r>
              <a:rPr lang="en-US" dirty="0" smtClean="0"/>
              <a:t>nodes in our Organization</a:t>
            </a:r>
            <a:endParaRPr lang="en-US" dirty="0"/>
          </a:p>
          <a:p>
            <a:pPr>
              <a:buFontTx/>
              <a:buChar char="-"/>
            </a:pPr>
            <a:r>
              <a:rPr lang="en-US" dirty="0" smtClean="0"/>
              <a:t>4,000 </a:t>
            </a:r>
            <a:r>
              <a:rPr lang="en-US" dirty="0"/>
              <a:t>of them are </a:t>
            </a:r>
            <a:r>
              <a:rPr lang="en-US" b="1" dirty="0"/>
              <a:t>webservers</a:t>
            </a:r>
          </a:p>
          <a:p>
            <a:pPr>
              <a:buFontTx/>
              <a:buChar char="-"/>
            </a:pPr>
            <a:r>
              <a:rPr lang="en-US" dirty="0"/>
              <a:t>Our </a:t>
            </a:r>
            <a:r>
              <a:rPr lang="en-US" b="1" dirty="0" smtClean="0"/>
              <a:t>load balancer </a:t>
            </a:r>
            <a:r>
              <a:rPr lang="en-US" dirty="0" smtClean="0"/>
              <a:t>needs to </a:t>
            </a:r>
            <a:r>
              <a:rPr lang="en-US" dirty="0"/>
              <a:t>know the</a:t>
            </a:r>
            <a:r>
              <a:rPr lang="en-US" b="1" dirty="0"/>
              <a:t> IP </a:t>
            </a:r>
            <a:r>
              <a:rPr lang="en-US" b="1" dirty="0" smtClean="0"/>
              <a:t>Address </a:t>
            </a:r>
            <a:r>
              <a:rPr lang="en-US" dirty="0" smtClean="0"/>
              <a:t>and</a:t>
            </a:r>
            <a:r>
              <a:rPr lang="en-US" b="1" dirty="0" smtClean="0"/>
              <a:t> Hostname</a:t>
            </a:r>
            <a:r>
              <a:rPr lang="en-US" dirty="0" smtClean="0"/>
              <a:t> </a:t>
            </a:r>
            <a:r>
              <a:rPr lang="en-US" dirty="0"/>
              <a:t>of every available </a:t>
            </a:r>
            <a:r>
              <a:rPr lang="en-US" b="1" dirty="0" smtClean="0"/>
              <a:t>webserver</a:t>
            </a:r>
            <a:endParaRPr lang="en-US" b="1" dirty="0"/>
          </a:p>
          <a:p>
            <a:pPr>
              <a:buFontTx/>
              <a:buChar char="-"/>
            </a:pPr>
            <a:r>
              <a:rPr lang="en-US" dirty="0" smtClean="0"/>
              <a:t>The load balancer needs </a:t>
            </a:r>
            <a:r>
              <a:rPr lang="en-US" dirty="0"/>
              <a:t>to </a:t>
            </a:r>
            <a:r>
              <a:rPr lang="en-US" b="1" dirty="0"/>
              <a:t>automatically </a:t>
            </a:r>
            <a:r>
              <a:rPr lang="en-US" dirty="0"/>
              <a:t>update </a:t>
            </a:r>
            <a:br>
              <a:rPr lang="en-US" dirty="0"/>
            </a:br>
            <a:r>
              <a:rPr lang="en-US" dirty="0"/>
              <a:t>this list every </a:t>
            </a:r>
            <a:r>
              <a:rPr lang="en-US" b="1" dirty="0"/>
              <a:t>30 </a:t>
            </a:r>
            <a:r>
              <a:rPr lang="en-US" b="1" dirty="0" smtClean="0"/>
              <a:t>minutes</a:t>
            </a:r>
          </a:p>
          <a:p>
            <a:pPr>
              <a:buFontTx/>
              <a:buChar char="-"/>
            </a:pPr>
            <a:r>
              <a:rPr lang="en-US" b="1" dirty="0"/>
              <a:t>Method:</a:t>
            </a:r>
            <a:r>
              <a:rPr lang="en-US" dirty="0"/>
              <a:t> Search for every </a:t>
            </a:r>
            <a:r>
              <a:rPr lang="en-US" b="1" dirty="0"/>
              <a:t>webserver</a:t>
            </a:r>
            <a:r>
              <a:rPr lang="en-US" dirty="0"/>
              <a:t>, then add its </a:t>
            </a:r>
            <a:br>
              <a:rPr lang="en-US" dirty="0"/>
            </a:br>
            <a:r>
              <a:rPr lang="en-US" b="1" dirty="0"/>
              <a:t>IP Address </a:t>
            </a:r>
            <a:r>
              <a:rPr lang="en-US" dirty="0"/>
              <a:t>and </a:t>
            </a:r>
            <a:r>
              <a:rPr lang="en-US" b="1" dirty="0"/>
              <a:t>Hostname </a:t>
            </a:r>
            <a:r>
              <a:rPr lang="en-US" dirty="0"/>
              <a:t>to the correct </a:t>
            </a:r>
            <a:r>
              <a:rPr lang="en-US" dirty="0" err="1"/>
              <a:t>config</a:t>
            </a:r>
            <a:r>
              <a:rPr lang="en-US" dirty="0"/>
              <a:t> file</a:t>
            </a:r>
          </a:p>
          <a:p>
            <a:pPr>
              <a:buFontTx/>
              <a:buChar char="-"/>
            </a:pPr>
            <a:endParaRPr lang="en-US" b="1" dirty="0"/>
          </a:p>
          <a:p>
            <a:pPr>
              <a:buFontTx/>
              <a:buChar char="-"/>
            </a:pPr>
            <a:endParaRPr lang="en-US" dirty="0"/>
          </a:p>
        </p:txBody>
      </p:sp>
    </p:spTree>
    <p:extLst>
      <p:ext uri="{BB962C8B-B14F-4D97-AF65-F5344CB8AC3E}">
        <p14:creationId xmlns:p14="http://schemas.microsoft.com/office/powerpoint/2010/main" val="1234634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61EA6ADF-550B-7C47-BD08-2682FF90D10F}" type="slidenum">
              <a:rPr lang="en-US"/>
              <a:pPr/>
              <a:t>402</a:t>
            </a:fld>
            <a:endParaRPr lang="en-US"/>
          </a:p>
        </p:txBody>
      </p:sp>
      <p:sp>
        <p:nvSpPr>
          <p:cNvPr id="217089"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7090"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Tree>
    <p:extLst>
      <p:ext uri="{BB962C8B-B14F-4D97-AF65-F5344CB8AC3E}">
        <p14:creationId xmlns:p14="http://schemas.microsoft.com/office/powerpoint/2010/main" val="1432216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8001782" y="8826500"/>
            <a:ext cx="215921" cy="215900"/>
          </a:xfrm>
          <a:prstGeom prst="rect">
            <a:avLst/>
          </a:prstGeom>
        </p:spPr>
        <p:txBody>
          <a:bodyPr/>
          <a:lstStyle/>
          <a:p>
            <a:fld id="{ECDBD353-E2A9-C54D-8A0C-9EC76875F9CA}" type="slidenum">
              <a:rPr lang="en-US"/>
              <a:pPr/>
              <a:t>403</a:t>
            </a:fld>
            <a:endParaRPr lang="en-US"/>
          </a:p>
        </p:txBody>
      </p:sp>
      <p:sp>
        <p:nvSpPr>
          <p:cNvPr id="218113" name="Rectangle 1"/>
          <p:cNvSpPr>
            <a:spLocks noGrp="1" noChangeArrowheads="1"/>
          </p:cNvSpPr>
          <p:nvPr>
            <p:ph type="title"/>
          </p:nvPr>
        </p:nvSpPr>
        <p:spPr>
          <a:ln/>
        </p:spPr>
        <p:txBody>
          <a:bodyPr/>
          <a:lstStyle/>
          <a:p>
            <a:r>
              <a:rPr lang="en-US" dirty="0"/>
              <a:t>Search for </a:t>
            </a:r>
            <a:r>
              <a:rPr lang="en-US" dirty="0" smtClean="0"/>
              <a:t>Nodes – Linux Example</a:t>
            </a:r>
            <a:endParaRPr lang="en-US" dirty="0"/>
          </a:p>
        </p:txBody>
      </p:sp>
      <p:sp>
        <p:nvSpPr>
          <p:cNvPr id="218114" name="Rectangle 2"/>
          <p:cNvSpPr>
            <a:spLocks noGrp="1" noChangeArrowheads="1"/>
          </p:cNvSpPr>
          <p:nvPr>
            <p:ph type="body" idx="1"/>
          </p:nvPr>
        </p:nvSpPr>
        <p:spPr>
          <a:ln/>
        </p:spPr>
        <p:txBody>
          <a:bodyPr/>
          <a:lstStyle/>
          <a:p>
            <a:pPr marL="0" indent="0">
              <a:buNone/>
            </a:pPr>
            <a:r>
              <a:rPr lang="en-US" sz="3600" dirty="0" err="1"/>
              <a:t>pool_members</a:t>
            </a:r>
            <a:r>
              <a:rPr lang="en-US" sz="3600" dirty="0"/>
              <a:t> </a:t>
            </a:r>
            <a:r>
              <a:rPr lang="en-US" sz="3600" dirty="0">
                <a:solidFill>
                  <a:srgbClr val="666666"/>
                </a:solidFill>
              </a:rPr>
              <a:t>=</a:t>
            </a:r>
            <a:r>
              <a:rPr lang="en-US" sz="3600" dirty="0"/>
              <a:t> search(</a:t>
            </a:r>
            <a:r>
              <a:rPr lang="en-US" sz="3600" dirty="0">
                <a:solidFill>
                  <a:srgbClr val="BA2121"/>
                </a:solidFill>
              </a:rPr>
              <a:t>"node"</a:t>
            </a:r>
            <a:r>
              <a:rPr lang="en-US" sz="3600" dirty="0"/>
              <a:t>,</a:t>
            </a:r>
            <a:r>
              <a:rPr lang="en-US" sz="3600" dirty="0">
                <a:solidFill>
                  <a:srgbClr val="BA2121"/>
                </a:solidFill>
              </a:rPr>
              <a:t>"</a:t>
            </a:r>
            <a:r>
              <a:rPr lang="en-US" sz="3600" dirty="0" err="1">
                <a:solidFill>
                  <a:srgbClr val="BA2121"/>
                </a:solidFill>
              </a:rPr>
              <a:t>role:webserver</a:t>
            </a:r>
            <a:r>
              <a:rPr lang="en-US" sz="3600" dirty="0">
                <a:solidFill>
                  <a:srgbClr val="BA2121"/>
                </a:solidFill>
              </a:rPr>
              <a:t>"</a:t>
            </a:r>
            <a:r>
              <a:rPr lang="en-US" sz="3600" dirty="0"/>
              <a:t>)</a:t>
            </a:r>
          </a:p>
          <a:p>
            <a:pPr marL="0" indent="0">
              <a:spcBef>
                <a:spcPts val="1063"/>
              </a:spcBef>
              <a:buNone/>
            </a:pPr>
            <a:endParaRPr lang="en-US" sz="3600" dirty="0"/>
          </a:p>
          <a:p>
            <a:pPr marL="0" indent="0">
              <a:buNone/>
            </a:pPr>
            <a:r>
              <a:rPr lang="en-US" sz="3600" dirty="0">
                <a:cs typeface="Courier" charset="0"/>
              </a:rPr>
              <a:t>template </a:t>
            </a:r>
            <a:r>
              <a:rPr lang="en-US" sz="3600" dirty="0">
                <a:solidFill>
                  <a:srgbClr val="BA2121"/>
                </a:solidFill>
                <a:cs typeface="Courier" charset="0"/>
              </a:rPr>
              <a:t>"/etc/</a:t>
            </a:r>
            <a:r>
              <a:rPr lang="en-US" sz="3600" dirty="0" err="1">
                <a:solidFill>
                  <a:srgbClr val="BA2121"/>
                </a:solidFill>
                <a:cs typeface="Courier" charset="0"/>
              </a:rPr>
              <a:t>haproxy</a:t>
            </a:r>
            <a:r>
              <a:rPr lang="en-US" sz="3600" dirty="0">
                <a:solidFill>
                  <a:srgbClr val="BA2121"/>
                </a:solidFill>
                <a:cs typeface="Courier" charset="0"/>
              </a:rPr>
              <a:t>/</a:t>
            </a:r>
            <a:r>
              <a:rPr lang="en-US" sz="3600" dirty="0" err="1">
                <a:solidFill>
                  <a:srgbClr val="BA2121"/>
                </a:solidFill>
                <a:cs typeface="Courier" charset="0"/>
              </a:rPr>
              <a:t>haproxy.cfg</a:t>
            </a:r>
            <a:r>
              <a:rPr lang="en-US" sz="3600" dirty="0">
                <a:solidFill>
                  <a:srgbClr val="BA2121"/>
                </a:solidFill>
                <a:cs typeface="Courier" charset="0"/>
              </a:rPr>
              <a:t>"</a:t>
            </a:r>
            <a:r>
              <a:rPr lang="en-US" sz="3600" dirty="0">
                <a:cs typeface="Courier" charset="0"/>
              </a:rPr>
              <a:t> </a:t>
            </a:r>
            <a:r>
              <a:rPr lang="en-US" sz="3600" b="1" dirty="0">
                <a:solidFill>
                  <a:srgbClr val="008000"/>
                </a:solidFill>
                <a:cs typeface="Courier" charset="0"/>
              </a:rPr>
              <a:t>do</a:t>
            </a:r>
            <a:endParaRPr lang="en-US" sz="3600" dirty="0"/>
          </a:p>
          <a:p>
            <a:pPr marL="0" indent="0">
              <a:buNone/>
            </a:pPr>
            <a:r>
              <a:rPr lang="en-US" sz="3600" dirty="0">
                <a:cs typeface="Courier" charset="0"/>
              </a:rPr>
              <a:t>  </a:t>
            </a:r>
            <a:r>
              <a:rPr lang="en-US" sz="3600" dirty="0" smtClean="0">
                <a:cs typeface="Courier" charset="0"/>
              </a:rPr>
              <a:t>  source </a:t>
            </a:r>
            <a:r>
              <a:rPr lang="en-US" sz="3600" dirty="0">
                <a:solidFill>
                  <a:srgbClr val="BA2121"/>
                </a:solidFill>
                <a:cs typeface="Courier" charset="0"/>
              </a:rPr>
              <a:t>"</a:t>
            </a:r>
            <a:r>
              <a:rPr lang="en-US" sz="3600" dirty="0" err="1">
                <a:solidFill>
                  <a:srgbClr val="BA2121"/>
                </a:solidFill>
                <a:cs typeface="Courier" charset="0"/>
              </a:rPr>
              <a:t>haproxy-app_lb.cfg.erb</a:t>
            </a:r>
            <a:r>
              <a:rPr lang="en-US" sz="3600" dirty="0">
                <a:solidFill>
                  <a:srgbClr val="BA2121"/>
                </a:solidFill>
                <a:cs typeface="Courier" charset="0"/>
              </a:rPr>
              <a:t>"</a:t>
            </a:r>
            <a:endParaRPr lang="en-US" sz="3600" dirty="0"/>
          </a:p>
          <a:p>
            <a:pPr marL="0" indent="0">
              <a:buNone/>
            </a:pPr>
            <a:r>
              <a:rPr lang="en-US" sz="3600" dirty="0">
                <a:cs typeface="Courier" charset="0"/>
              </a:rPr>
              <a:t>  </a:t>
            </a:r>
            <a:r>
              <a:rPr lang="en-US" sz="3600" dirty="0" smtClean="0">
                <a:cs typeface="Courier" charset="0"/>
              </a:rPr>
              <a:t>  owner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group </a:t>
            </a:r>
            <a:r>
              <a:rPr lang="en-US" sz="3600" dirty="0">
                <a:solidFill>
                  <a:srgbClr val="BA2121"/>
                </a:solidFill>
                <a:cs typeface="Courier" charset="0"/>
              </a:rPr>
              <a:t>"root"</a:t>
            </a:r>
            <a:endParaRPr lang="en-US" sz="3600" dirty="0"/>
          </a:p>
          <a:p>
            <a:pPr marL="0" indent="0">
              <a:buNone/>
            </a:pPr>
            <a:r>
              <a:rPr lang="en-US" sz="3600" dirty="0">
                <a:cs typeface="Courier" charset="0"/>
              </a:rPr>
              <a:t>  </a:t>
            </a:r>
            <a:r>
              <a:rPr lang="en-US" sz="3600" dirty="0" smtClean="0">
                <a:cs typeface="Courier" charset="0"/>
              </a:rPr>
              <a:t>  mode </a:t>
            </a:r>
            <a:r>
              <a:rPr lang="en-US" sz="3600" dirty="0">
                <a:solidFill>
                  <a:srgbClr val="666666"/>
                </a:solidFill>
                <a:cs typeface="Courier" charset="0"/>
              </a:rPr>
              <a:t>0644</a:t>
            </a:r>
            <a:endParaRPr lang="en-US" sz="3600" dirty="0"/>
          </a:p>
          <a:p>
            <a:pPr marL="0" indent="0">
              <a:buNone/>
            </a:pPr>
            <a:r>
              <a:rPr lang="en-US" sz="3600" dirty="0">
                <a:cs typeface="Courier" charset="0"/>
              </a:rPr>
              <a:t>  </a:t>
            </a:r>
            <a:r>
              <a:rPr lang="en-US" sz="3600" dirty="0" smtClean="0">
                <a:cs typeface="Courier" charset="0"/>
              </a:rPr>
              <a:t>  variables </a:t>
            </a:r>
            <a:r>
              <a:rPr lang="en-US" sz="3600" dirty="0">
                <a:solidFill>
                  <a:srgbClr val="19177C"/>
                </a:solidFill>
                <a:cs typeface="Courier" charset="0"/>
              </a:rPr>
              <a:t>:</a:t>
            </a:r>
            <a:r>
              <a:rPr lang="en-US" sz="3600" dirty="0" err="1">
                <a:solidFill>
                  <a:srgbClr val="19177C"/>
                </a:solidFill>
                <a:cs typeface="Courier" charset="0"/>
              </a:rPr>
              <a:t>pool_members</a:t>
            </a:r>
            <a:r>
              <a:rPr lang="en-US" sz="3600" dirty="0">
                <a:cs typeface="Courier" charset="0"/>
              </a:rPr>
              <a:t> </a:t>
            </a:r>
            <a:r>
              <a:rPr lang="en-US" sz="3600" dirty="0">
                <a:solidFill>
                  <a:srgbClr val="666666"/>
                </a:solidFill>
                <a:cs typeface="Courier" charset="0"/>
              </a:rPr>
              <a:t>=&gt;</a:t>
            </a:r>
            <a:r>
              <a:rPr lang="en-US" sz="3600" dirty="0">
                <a:cs typeface="Courier" charset="0"/>
              </a:rPr>
              <a:t> </a:t>
            </a:r>
            <a:r>
              <a:rPr lang="en-US" sz="3600" dirty="0" err="1">
                <a:cs typeface="Courier" charset="0"/>
              </a:rPr>
              <a:t>pool_members</a:t>
            </a:r>
            <a:r>
              <a:rPr lang="en-US" sz="3600" dirty="0" err="1">
                <a:solidFill>
                  <a:srgbClr val="666666"/>
                </a:solidFill>
                <a:cs typeface="Courier" charset="0"/>
              </a:rPr>
              <a:t>.</a:t>
            </a:r>
            <a:r>
              <a:rPr lang="en-US" sz="3600" dirty="0" err="1">
                <a:cs typeface="Courier" charset="0"/>
              </a:rPr>
              <a:t>uniq</a:t>
            </a:r>
            <a:endParaRPr lang="en-US" sz="3600" dirty="0"/>
          </a:p>
          <a:p>
            <a:pPr marL="0" indent="0">
              <a:buNone/>
            </a:pPr>
            <a:r>
              <a:rPr lang="en-US" sz="3600" dirty="0">
                <a:cs typeface="Courier" charset="0"/>
              </a:rPr>
              <a:t>  </a:t>
            </a:r>
            <a:r>
              <a:rPr lang="en-US" sz="3600" dirty="0" smtClean="0">
                <a:cs typeface="Courier" charset="0"/>
              </a:rPr>
              <a:t>  notifies </a:t>
            </a:r>
            <a:r>
              <a:rPr lang="en-US" sz="3600" dirty="0">
                <a:solidFill>
                  <a:srgbClr val="19177C"/>
                </a:solidFill>
                <a:cs typeface="Courier" charset="0"/>
              </a:rPr>
              <a:t>:restart</a:t>
            </a:r>
            <a:r>
              <a:rPr lang="en-US" sz="3600" dirty="0">
                <a:cs typeface="Courier" charset="0"/>
              </a:rPr>
              <a:t>, </a:t>
            </a:r>
            <a:r>
              <a:rPr lang="en-US" sz="3600" dirty="0">
                <a:solidFill>
                  <a:srgbClr val="BA2121"/>
                </a:solidFill>
                <a:cs typeface="Courier" charset="0"/>
              </a:rPr>
              <a:t>"service[</a:t>
            </a:r>
            <a:r>
              <a:rPr lang="en-US" sz="3600" dirty="0" err="1">
                <a:solidFill>
                  <a:srgbClr val="BA2121"/>
                </a:solidFill>
                <a:cs typeface="Courier" charset="0"/>
              </a:rPr>
              <a:t>haproxy</a:t>
            </a:r>
            <a:r>
              <a:rPr lang="en-US" sz="3600" dirty="0">
                <a:solidFill>
                  <a:srgbClr val="BA2121"/>
                </a:solidFill>
                <a:cs typeface="Courier" charset="0"/>
              </a:rPr>
              <a:t>]"</a:t>
            </a:r>
            <a:endParaRPr lang="en-US" sz="3600" dirty="0"/>
          </a:p>
          <a:p>
            <a:pPr marL="0" indent="0">
              <a:buNone/>
            </a:pPr>
            <a:r>
              <a:rPr lang="en-US" sz="3600" b="1" dirty="0">
                <a:solidFill>
                  <a:srgbClr val="008000"/>
                </a:solidFill>
                <a:cs typeface="Courier" charset="0"/>
              </a:rPr>
              <a:t>end</a:t>
            </a:r>
            <a:endParaRPr lang="en-US" sz="3600" b="1" dirty="0">
              <a:solidFill>
                <a:srgbClr val="008000"/>
              </a:solidFill>
              <a:ea typeface="ヒラギノ角ゴ ProN W6" charset="0"/>
              <a:cs typeface="ヒラギノ角ゴ ProN W6" charset="0"/>
            </a:endParaRPr>
          </a:p>
        </p:txBody>
      </p:sp>
      <p:sp>
        <p:nvSpPr>
          <p:cNvPr id="218115" name="Rectangle 3"/>
          <p:cNvSpPr>
            <a:spLocks/>
          </p:cNvSpPr>
          <p:nvPr/>
        </p:nvSpPr>
        <p:spPr bwMode="auto">
          <a:xfrm>
            <a:off x="3488" y="3048000"/>
            <a:ext cx="14326999" cy="35814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18116" name="Rectangle 4"/>
          <p:cNvSpPr>
            <a:spLocks/>
          </p:cNvSpPr>
          <p:nvPr/>
        </p:nvSpPr>
        <p:spPr bwMode="auto">
          <a:xfrm>
            <a:off x="737394" y="7429500"/>
            <a:ext cx="14326999" cy="1257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996461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01782" y="8826500"/>
            <a:ext cx="215921" cy="215900"/>
          </a:xfrm>
          <a:prstGeom prst="rect">
            <a:avLst/>
          </a:prstGeom>
        </p:spPr>
        <p:txBody>
          <a:bodyPr/>
          <a:lstStyle/>
          <a:p>
            <a:fld id="{7DEB1648-6A1E-DB44-B5C5-FDE50DE7D84D}" type="slidenum">
              <a:rPr lang="en-US"/>
              <a:pPr/>
              <a:t>404</a:t>
            </a:fld>
            <a:endParaRPr lang="en-US"/>
          </a:p>
        </p:txBody>
      </p:sp>
      <p:sp>
        <p:nvSpPr>
          <p:cNvPr id="220161" name="Rectangle 1"/>
          <p:cNvSpPr>
            <a:spLocks noGrp="1" noChangeArrowheads="1"/>
          </p:cNvSpPr>
          <p:nvPr>
            <p:ph type="title"/>
          </p:nvPr>
        </p:nvSpPr>
        <p:spPr>
          <a:ln/>
        </p:spPr>
        <p:txBody>
          <a:bodyPr/>
          <a:lstStyle/>
          <a:p>
            <a:r>
              <a:rPr lang="en-US" dirty="0"/>
              <a:t>Pass </a:t>
            </a:r>
            <a:r>
              <a:rPr lang="en-US" dirty="0" smtClean="0"/>
              <a:t>results </a:t>
            </a:r>
            <a:r>
              <a:rPr lang="en-US" dirty="0"/>
              <a:t>into Templates</a:t>
            </a:r>
          </a:p>
        </p:txBody>
      </p:sp>
      <p:sp>
        <p:nvSpPr>
          <p:cNvPr id="220162" name="Rectangle 2"/>
          <p:cNvSpPr>
            <a:spLocks noGrp="1" noChangeArrowheads="1"/>
          </p:cNvSpPr>
          <p:nvPr>
            <p:ph type="body" idx="1"/>
          </p:nvPr>
        </p:nvSpPr>
        <p:spPr>
          <a:ln/>
        </p:spPr>
        <p:txBody>
          <a:bodyPr/>
          <a:lstStyle/>
          <a:p>
            <a:pPr marL="0" indent="0">
              <a:buNone/>
            </a:pPr>
            <a:r>
              <a:rPr lang="en-US" sz="2800" i="1" dirty="0">
                <a:solidFill>
                  <a:srgbClr val="408080"/>
                </a:solidFill>
              </a:rPr>
              <a:t># Set up application listeners here.</a:t>
            </a:r>
            <a:endParaRPr lang="en-US" sz="2800" dirty="0"/>
          </a:p>
          <a:p>
            <a:pPr marL="0" indent="0">
              <a:buNone/>
            </a:pPr>
            <a:r>
              <a:rPr lang="en-US" sz="2800" dirty="0">
                <a:cs typeface="Courier" charset="0"/>
              </a:rPr>
              <a:t>listen application </a:t>
            </a:r>
            <a:r>
              <a:rPr lang="en-US" sz="2800" dirty="0">
                <a:solidFill>
                  <a:srgbClr val="666666"/>
                </a:solidFill>
                <a:cs typeface="Courier" charset="0"/>
              </a:rPr>
              <a:t>0.0.0.0</a:t>
            </a:r>
            <a:r>
              <a:rPr lang="en-US" sz="2800" dirty="0">
                <a:cs typeface="Courier" charset="0"/>
              </a:rPr>
              <a:t>:</a:t>
            </a:r>
            <a:r>
              <a:rPr lang="en-US" sz="2800" dirty="0">
                <a:solidFill>
                  <a:srgbClr val="666666"/>
                </a:solidFill>
                <a:cs typeface="Courier" charset="0"/>
              </a:rPr>
              <a:t>80</a:t>
            </a:r>
            <a:endParaRPr lang="en-US" sz="2800" dirty="0"/>
          </a:p>
          <a:p>
            <a:pPr marL="0" indent="0">
              <a:buNone/>
            </a:pPr>
            <a:r>
              <a:rPr lang="en-US" sz="2800" dirty="0">
                <a:cs typeface="Courier" charset="0"/>
              </a:rPr>
              <a:t>  balance </a:t>
            </a:r>
            <a:r>
              <a:rPr lang="en-US" sz="2800" dirty="0" err="1">
                <a:cs typeface="Courier" charset="0"/>
              </a:rPr>
              <a:t>roundrobin</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a:t>
            </a:r>
            <a:r>
              <a:rPr lang="en-US" sz="2800" dirty="0" err="1">
                <a:solidFill>
                  <a:srgbClr val="008000"/>
                </a:solidFill>
                <a:cs typeface="Courier" charset="0"/>
              </a:rPr>
              <a:t>pool_members.each</a:t>
            </a:r>
            <a:r>
              <a:rPr lang="en-US" sz="2800" dirty="0">
                <a:solidFill>
                  <a:srgbClr val="008000"/>
                </a:solidFill>
                <a:cs typeface="Courier" charset="0"/>
              </a:rPr>
              <a:t> </a:t>
            </a:r>
            <a:r>
              <a:rPr lang="en-US" sz="2800" b="1" dirty="0">
                <a:solidFill>
                  <a:srgbClr val="008000"/>
                </a:solidFill>
                <a:cs typeface="Courier" charset="0"/>
              </a:rPr>
              <a:t>do</a:t>
            </a:r>
            <a:r>
              <a:rPr lang="en-US" sz="2800" dirty="0">
                <a:cs typeface="Courier" charset="0"/>
              </a:rPr>
              <a:t> </a:t>
            </a:r>
            <a:r>
              <a:rPr lang="en-US" sz="2800" dirty="0">
                <a:solidFill>
                  <a:srgbClr val="666666"/>
                </a:solidFill>
                <a:cs typeface="Courier" charset="0"/>
              </a:rPr>
              <a:t>|</a:t>
            </a:r>
            <a:r>
              <a:rPr lang="en-US" sz="2800" dirty="0">
                <a:solidFill>
                  <a:srgbClr val="FF0000"/>
                </a:solidFill>
                <a:cs typeface="Courier" charset="0"/>
              </a:rPr>
              <a:t>member</a:t>
            </a:r>
            <a:r>
              <a:rPr lang="en-US" sz="2800" dirty="0">
                <a:solidFill>
                  <a:srgbClr val="666666"/>
                </a:solidFill>
                <a:cs typeface="Courier" charset="0"/>
              </a:rPr>
              <a:t>|</a:t>
            </a:r>
            <a:r>
              <a:rPr lang="en-US" sz="2800" dirty="0">
                <a:cs typeface="Courier" charset="0"/>
              </a:rPr>
              <a:t> </a:t>
            </a:r>
            <a:r>
              <a:rPr lang="en-US" sz="2800" dirty="0">
                <a:solidFill>
                  <a:srgbClr val="666666"/>
                </a:solidFill>
                <a:cs typeface="Courier" charset="0"/>
              </a:rPr>
              <a:t>-</a:t>
            </a:r>
            <a:r>
              <a:rPr lang="en-US" sz="2800" dirty="0">
                <a:solidFill>
                  <a:srgbClr val="008000"/>
                </a:solidFill>
                <a:cs typeface="Courier" charset="0"/>
              </a:rPr>
              <a:t>%&gt;</a:t>
            </a:r>
            <a:endParaRPr lang="en-US" sz="2800" dirty="0">
              <a:solidFill>
                <a:srgbClr val="008000"/>
              </a:solidFill>
            </a:endParaRPr>
          </a:p>
          <a:p>
            <a:pPr marL="0" indent="0">
              <a:buNone/>
            </a:pPr>
            <a:r>
              <a:rPr lang="en-US" sz="2800" dirty="0">
                <a:solidFill>
                  <a:srgbClr val="008000"/>
                </a:solidFill>
                <a:cs typeface="Courier" charset="0"/>
              </a:rPr>
              <a:t>  </a:t>
            </a:r>
            <a:r>
              <a:rPr lang="en-US" sz="2800" dirty="0" smtClean="0">
                <a:solidFill>
                  <a:srgbClr val="008000"/>
                </a:solidFill>
                <a:cs typeface="Courier" charset="0"/>
              </a:rPr>
              <a:t>    </a:t>
            </a:r>
            <a:r>
              <a:rPr lang="en-US" sz="2800" dirty="0" smtClean="0">
                <a:cs typeface="Courier" charset="0"/>
              </a:rPr>
              <a:t>server</a:t>
            </a:r>
            <a:r>
              <a:rPr lang="en-US" sz="2800" dirty="0" smtClean="0">
                <a:solidFill>
                  <a:srgbClr val="008000"/>
                </a:solidFill>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008000"/>
                </a:solidFill>
                <a:cs typeface="Courier" charset="0"/>
              </a:rPr>
              <a:t>[:hostname] %&gt;</a:t>
            </a:r>
            <a:r>
              <a:rPr lang="en-US" sz="2800" dirty="0">
                <a:cs typeface="Courier" charset="0"/>
              </a:rPr>
              <a:t> </a:t>
            </a:r>
            <a:r>
              <a:rPr lang="en-US" sz="2800" dirty="0">
                <a:solidFill>
                  <a:srgbClr val="008000"/>
                </a:solidFill>
                <a:cs typeface="Courier" charset="0"/>
              </a:rPr>
              <a:t>&lt;%= </a:t>
            </a:r>
            <a:r>
              <a:rPr lang="en-US" sz="2800" dirty="0">
                <a:solidFill>
                  <a:srgbClr val="FF0000"/>
                </a:solidFill>
                <a:cs typeface="Courier" charset="0"/>
              </a:rPr>
              <a:t>member</a:t>
            </a:r>
            <a:r>
              <a:rPr lang="en-US" sz="2800" dirty="0">
                <a:solidFill>
                  <a:srgbClr val="666666"/>
                </a:solidFill>
                <a:cs typeface="Courier" charset="0"/>
              </a:rPr>
              <a:t>[</a:t>
            </a:r>
            <a:r>
              <a:rPr lang="en-US" sz="2800" dirty="0">
                <a:solidFill>
                  <a:srgbClr val="19177C"/>
                </a:solidFill>
                <a:cs typeface="Courier" charset="0"/>
              </a:rPr>
              <a:t>:</a:t>
            </a:r>
            <a:r>
              <a:rPr lang="en-US" sz="2800" dirty="0" err="1">
                <a:solidFill>
                  <a:srgbClr val="008000"/>
                </a:solidFill>
                <a:cs typeface="Courier" charset="0"/>
              </a:rPr>
              <a:t>ipaddress</a:t>
            </a:r>
            <a:r>
              <a:rPr lang="en-US" sz="2800" dirty="0">
                <a:solidFill>
                  <a:srgbClr val="666666"/>
                </a:solidFill>
                <a:cs typeface="Courier" charset="0"/>
              </a:rPr>
              <a:t>]</a:t>
            </a:r>
            <a:r>
              <a:rPr lang="en-US" sz="2800" dirty="0">
                <a:cs typeface="Courier" charset="0"/>
              </a:rPr>
              <a:t> </a:t>
            </a:r>
            <a:r>
              <a:rPr lang="en-US" sz="2800" dirty="0">
                <a:solidFill>
                  <a:srgbClr val="008000"/>
                </a:solidFill>
                <a:cs typeface="Courier" charset="0"/>
              </a:rPr>
              <a:t>%</a:t>
            </a:r>
            <a:r>
              <a:rPr lang="en-US" sz="2800" dirty="0" smtClean="0">
                <a:solidFill>
                  <a:srgbClr val="008000"/>
                </a:solidFill>
                <a:cs typeface="Courier" charset="0"/>
              </a:rPr>
              <a:t>&gt;</a:t>
            </a:r>
            <a:r>
              <a:rPr lang="en-US" sz="2800" dirty="0" smtClean="0">
                <a:cs typeface="Courier" charset="0"/>
              </a:rPr>
              <a:t> </a:t>
            </a:r>
          </a:p>
          <a:p>
            <a:pPr marL="0" indent="0">
              <a:buNone/>
            </a:pPr>
            <a:r>
              <a:rPr lang="en-US" sz="2800" dirty="0">
                <a:cs typeface="Courier" charset="0"/>
              </a:rPr>
              <a:t> </a:t>
            </a:r>
            <a:r>
              <a:rPr lang="en-US" sz="2800" dirty="0" smtClean="0">
                <a:cs typeface="Courier" charset="0"/>
              </a:rPr>
              <a:t>     weight </a:t>
            </a:r>
            <a:r>
              <a:rPr lang="en-US" sz="2800" dirty="0">
                <a:cs typeface="Courier" charset="0"/>
              </a:rPr>
              <a:t>1 </a:t>
            </a:r>
            <a:r>
              <a:rPr lang="en-US" sz="2800" dirty="0" err="1">
                <a:cs typeface="Courier" charset="0"/>
              </a:rPr>
              <a:t>maxconn</a:t>
            </a:r>
            <a:r>
              <a:rPr lang="en-US" sz="2800" dirty="0">
                <a:cs typeface="Courier" charset="0"/>
              </a:rPr>
              <a:t> 1 check</a:t>
            </a:r>
            <a:endParaRPr lang="en-US" sz="2800" dirty="0"/>
          </a:p>
          <a:p>
            <a:pPr marL="0" indent="0">
              <a:buNone/>
            </a:pPr>
            <a:r>
              <a:rPr lang="en-US" sz="2800" dirty="0">
                <a:cs typeface="Courier" charset="0"/>
              </a:rPr>
              <a:t>  </a:t>
            </a:r>
            <a:r>
              <a:rPr lang="en-US" sz="2800" dirty="0">
                <a:solidFill>
                  <a:srgbClr val="666666"/>
                </a:solidFill>
                <a:cs typeface="Courier" charset="0"/>
              </a:rPr>
              <a:t>&lt;</a:t>
            </a:r>
            <a:r>
              <a:rPr lang="en-US" sz="2800" dirty="0">
                <a:solidFill>
                  <a:srgbClr val="008000"/>
                </a:solidFill>
                <a:cs typeface="Courier" charset="0"/>
              </a:rPr>
              <a:t>% end </a:t>
            </a:r>
            <a:r>
              <a:rPr lang="en-US" sz="2800" dirty="0">
                <a:solidFill>
                  <a:srgbClr val="666666"/>
                </a:solidFill>
                <a:cs typeface="Courier" charset="0"/>
              </a:rPr>
              <a:t>-</a:t>
            </a:r>
            <a:r>
              <a:rPr lang="en-US" sz="2800" dirty="0">
                <a:solidFill>
                  <a:srgbClr val="008000"/>
                </a:solidFill>
                <a:cs typeface="Courier" charset="0"/>
              </a:rPr>
              <a:t>%</a:t>
            </a:r>
            <a:r>
              <a:rPr lang="en-US" sz="2800" dirty="0" smtClean="0">
                <a:solidFill>
                  <a:srgbClr val="008000"/>
                </a:solidFill>
                <a:cs typeface="Courier" charset="0"/>
              </a:rPr>
              <a:t>&gt;</a:t>
            </a:r>
          </a:p>
          <a:p>
            <a:pPr marL="0" indent="0">
              <a:buNone/>
            </a:pPr>
            <a:endParaRPr lang="en-US" sz="2800" dirty="0">
              <a:solidFill>
                <a:srgbClr val="008000"/>
              </a:solidFill>
              <a:cs typeface="Courier" charset="0"/>
            </a:endParaRPr>
          </a:p>
          <a:p>
            <a:pPr marL="0" indent="0">
              <a:buNone/>
            </a:pPr>
            <a:r>
              <a:rPr lang="en-US" sz="3600" b="1" dirty="0" smtClean="0"/>
              <a:t>Loop through </a:t>
            </a:r>
            <a:r>
              <a:rPr lang="en-US" sz="3600" b="1" dirty="0"/>
              <a:t>once for each webserver found, </a:t>
            </a:r>
            <a:r>
              <a:rPr lang="en-US" sz="3600" b="1" dirty="0" smtClean="0"/>
              <a:t>adding </a:t>
            </a:r>
            <a:r>
              <a:rPr lang="en-US" sz="3600" b="1" dirty="0"/>
              <a:t>that </a:t>
            </a:r>
            <a:r>
              <a:rPr lang="en-US" sz="3600" b="1" dirty="0" smtClean="0"/>
              <a:t>webserver's </a:t>
            </a:r>
            <a:r>
              <a:rPr lang="en-US" sz="3600" b="1" dirty="0"/>
              <a:t>info to </a:t>
            </a:r>
            <a:r>
              <a:rPr lang="en-US" sz="3600" b="1" dirty="0" smtClean="0"/>
              <a:t>the load </a:t>
            </a:r>
            <a:r>
              <a:rPr lang="en-US" sz="3600" b="1" dirty="0" smtClean="0"/>
              <a:t>balancer's </a:t>
            </a:r>
            <a:r>
              <a:rPr lang="en-US" sz="3600" b="1" dirty="0" err="1"/>
              <a:t>config</a:t>
            </a:r>
            <a:r>
              <a:rPr lang="en-US" sz="3600" b="1" dirty="0"/>
              <a:t> file</a:t>
            </a:r>
          </a:p>
        </p:txBody>
      </p:sp>
    </p:spTree>
    <p:extLst>
      <p:ext uri="{BB962C8B-B14F-4D97-AF65-F5344CB8AC3E}">
        <p14:creationId xmlns:p14="http://schemas.microsoft.com/office/powerpoint/2010/main" val="744202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a:t>
            </a:r>
            <a:r>
              <a:rPr lang="en-US" dirty="0" smtClean="0"/>
              <a:t>primitive</a:t>
            </a:r>
          </a:p>
        </p:txBody>
      </p:sp>
      <p:sp>
        <p:nvSpPr>
          <p:cNvPr id="806915" name="Rectangle 3"/>
          <p:cNvSpPr>
            <a:spLocks/>
          </p:cNvSpPr>
          <p:nvPr/>
        </p:nvSpPr>
        <p:spPr bwMode="auto">
          <a:xfrm>
            <a:off x="813594" y="3748206"/>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6669545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smtClean="0">
                <a:solidFill>
                  <a:schemeClr val="tx1"/>
                </a:solidFill>
                <a:latin typeface="Courier" charset="0"/>
                <a:ea typeface="ＭＳ Ｐゴシック" charset="0"/>
                <a:cs typeface="Courier" charset="0"/>
                <a:sym typeface="Courier" charset="0"/>
              </a:rPr>
              <a:t>,</a:t>
            </a:r>
            <a:r>
              <a:rPr lang="en-US" sz="2800" dirty="0" smtClean="0">
                <a:solidFill>
                  <a:srgbClr val="BA2121"/>
                </a:solidFill>
                <a:latin typeface="Courier" charset="0"/>
                <a:ea typeface="ＭＳ Ｐゴシック" charset="0"/>
                <a:cs typeface="Courier" charset="0"/>
                <a:sym typeface="Courier" charset="0"/>
              </a:rPr>
              <a:t>"ipaddress:10.*"</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4800" dirty="0"/>
              <a:t>Exercise:  </a:t>
            </a:r>
            <a:r>
              <a:rPr lang="en-US" sz="4800" dirty="0" smtClean="0"/>
              <a:t>Search </a:t>
            </a:r>
            <a:r>
              <a:rPr lang="en-US" sz="4800" dirty="0"/>
              <a:t>for an attribute in a </a:t>
            </a:r>
            <a:r>
              <a:rPr lang="en-US" sz="4800" dirty="0" smtClean="0"/>
              <a:t>recipe </a:t>
            </a:r>
            <a:endParaRPr lang="en-US" sz="4800" dirty="0"/>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smtClean="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smtClean="0">
                <a:solidFill>
                  <a:schemeClr val="tx1"/>
                </a:solidFill>
                <a:latin typeface="Courier" charset="0"/>
                <a:ea typeface="ＭＳ Ｐゴシック" charset="0"/>
                <a:cs typeface="Courier" charset="0"/>
                <a:sym typeface="Courier" charset="0"/>
              </a:rPr>
              <a:t>-logger</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smtClean="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2" name="Rectangle 1"/>
          <p:cNvSpPr/>
          <p:nvPr/>
        </p:nvSpPr>
        <p:spPr>
          <a:xfrm>
            <a:off x="889794" y="5257800"/>
            <a:ext cx="15087600" cy="2246769"/>
          </a:xfrm>
          <a:prstGeom prst="rect">
            <a:avLst/>
          </a:prstGeom>
        </p:spPr>
        <p:txBody>
          <a:bodyPr wrap="square">
            <a:spAutoFit/>
          </a:bodyPr>
          <a:lstStyle/>
          <a:p>
            <a:pPr marL="914400" indent="-914400">
              <a:buFont typeface="+mj-lt"/>
              <a:buAutoNum type="arabicPeriod"/>
            </a:pPr>
            <a:r>
              <a:rPr lang="en-US" dirty="0"/>
              <a:t>Create a new cookbook, called </a:t>
            </a:r>
            <a:r>
              <a:rPr lang="en-US" dirty="0" err="1"/>
              <a:t>ip</a:t>
            </a:r>
            <a:r>
              <a:rPr lang="en-US" dirty="0"/>
              <a:t>-logger</a:t>
            </a:r>
          </a:p>
          <a:p>
            <a:pPr marL="914400" indent="-914400">
              <a:buFont typeface="+mj-lt"/>
              <a:buAutoNum type="arabicPeriod"/>
            </a:pPr>
            <a:r>
              <a:rPr lang="en-US" dirty="0"/>
              <a:t>Write the default recipe (see content </a:t>
            </a:r>
            <a:r>
              <a:rPr lang="en-US" dirty="0" smtClean="0"/>
              <a:t>above)</a:t>
            </a:r>
            <a:endParaRPr lang="en-US" dirty="0"/>
          </a:p>
          <a:p>
            <a:pPr marL="914400" indent="-914400">
              <a:buFont typeface="+mj-lt"/>
              <a:buAutoNum type="arabicPeriod"/>
            </a:pPr>
            <a:r>
              <a:rPr lang="en-US" dirty="0"/>
              <a:t>Upload the cookbook</a:t>
            </a:r>
          </a:p>
          <a:p>
            <a:pPr marL="914400" indent="-914400">
              <a:buFont typeface="+mj-lt"/>
              <a:buAutoNum type="arabicPeriod"/>
            </a:pPr>
            <a:r>
              <a:rPr lang="en-US" dirty="0"/>
              <a:t>Add the recipe to the run_list on the </a:t>
            </a:r>
            <a:r>
              <a:rPr lang="en-US" dirty="0" smtClean="0"/>
              <a:t>node(s)</a:t>
            </a:r>
            <a:endParaRPr lang="en-US" dirty="0"/>
          </a:p>
          <a:p>
            <a:pPr marL="914400" indent="-914400">
              <a:buFont typeface="+mj-lt"/>
              <a:buAutoNum type="arabicPeriod"/>
            </a:pPr>
            <a:r>
              <a:rPr lang="en-US" dirty="0"/>
              <a:t>Converge the </a:t>
            </a:r>
            <a:r>
              <a:rPr lang="en-US" dirty="0" smtClean="0"/>
              <a:t>node(s) </a:t>
            </a:r>
            <a:r>
              <a:rPr lang="en-US" dirty="0"/>
              <a:t>and see the results in your chef-client output</a:t>
            </a:r>
          </a:p>
        </p:txBody>
      </p:sp>
    </p:spTree>
    <p:extLst>
      <p:ext uri="{BB962C8B-B14F-4D97-AF65-F5344CB8AC3E}">
        <p14:creationId xmlns:p14="http://schemas.microsoft.com/office/powerpoint/2010/main" val="48669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Legend</a:t>
            </a:r>
            <a:endParaRPr lang="en-US" dirty="0"/>
          </a:p>
        </p:txBody>
      </p:sp>
    </p:spTree>
    <p:extLst>
      <p:ext uri="{BB962C8B-B14F-4D97-AF65-F5344CB8AC3E}">
        <p14:creationId xmlns:p14="http://schemas.microsoft.com/office/powerpoint/2010/main" val="235989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dirty="0"/>
              <a:t>What search engine is chef search built upon?</a:t>
            </a:r>
          </a:p>
          <a:p>
            <a:r>
              <a:rPr lang="en-US" dirty="0" smtClean="0"/>
              <a:t>Which indexes are searchable </a:t>
            </a:r>
            <a:r>
              <a:rPr lang="en-US" dirty="0"/>
              <a:t>in chef?</a:t>
            </a:r>
          </a:p>
          <a:p>
            <a:r>
              <a:rPr lang="en-US" dirty="0"/>
              <a:t>What </a:t>
            </a:r>
            <a:r>
              <a:rPr lang="en-US" dirty="0" smtClean="0"/>
              <a:t>characters </a:t>
            </a:r>
            <a:r>
              <a:rPr lang="en-US" dirty="0"/>
              <a:t>can you use for a wildcard search in SOLR?</a:t>
            </a:r>
          </a:p>
          <a:p>
            <a:r>
              <a:rPr lang="en-US" dirty="0"/>
              <a:t>Why should you not set an attribute and then immediately search for it?</a:t>
            </a:r>
          </a:p>
        </p:txBody>
      </p:sp>
    </p:spTree>
    <p:extLst>
      <p:ext uri="{BB962C8B-B14F-4D97-AF65-F5344CB8AC3E}">
        <p14:creationId xmlns:p14="http://schemas.microsoft.com/office/powerpoint/2010/main" val="22279199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(Linux Only)</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360027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2972772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540544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a:t>
            </a:r>
            <a:r>
              <a:rPr lang="en-US" dirty="0" smtClean="0"/>
              <a:t>we have seen</a:t>
            </a:r>
            <a:r>
              <a:rPr lang="en-US" dirty="0"/>
              <a:t>,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92773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936577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950359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2061982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2947076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42609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ChangeArrowheads="1"/>
          </p:cNvSpPr>
          <p:nvPr>
            <p:ph type="title"/>
          </p:nvPr>
        </p:nvSpPr>
        <p:spPr>
          <a:ln/>
        </p:spPr>
        <p:txBody>
          <a:bodyPr/>
          <a:lstStyle/>
          <a:p>
            <a:r>
              <a:rPr lang="en-US" sz="4600" dirty="0"/>
              <a:t>Legend: </a:t>
            </a:r>
            <a:r>
              <a:rPr lang="en-US" sz="4600" dirty="0" smtClean="0"/>
              <a:t> Where do I </a:t>
            </a:r>
            <a:r>
              <a:rPr lang="en-US" sz="4600" dirty="0"/>
              <a:t>run that </a:t>
            </a:r>
            <a:r>
              <a:rPr lang="en-US" sz="4600" dirty="0" smtClean="0"/>
              <a:t>command?</a:t>
            </a:r>
            <a:endParaRPr lang="en-US" sz="4600" dirty="0"/>
          </a:p>
        </p:txBody>
      </p:sp>
      <p:sp>
        <p:nvSpPr>
          <p:cNvPr id="242690" name="Rectangle 2"/>
          <p:cNvSpPr>
            <a:spLocks/>
          </p:cNvSpPr>
          <p:nvPr/>
        </p:nvSpPr>
        <p:spPr bwMode="auto">
          <a:xfrm>
            <a:off x="825580" y="2743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smtClean="0">
                <a:solidFill>
                  <a:schemeClr val="bg1"/>
                </a:solidFill>
                <a:latin typeface="Courier" charset="0"/>
                <a:ea typeface="ＭＳ Ｐゴシック" charset="0"/>
                <a:cs typeface="Courier" charset="0"/>
                <a:sym typeface="Courier" charset="0"/>
              </a:rPr>
              <a:t>ws</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-am-a-workstation</a:t>
            </a:r>
          </a:p>
        </p:txBody>
      </p:sp>
      <p:sp>
        <p:nvSpPr>
          <p:cNvPr id="242691" name="Rectangle 3"/>
          <p:cNvSpPr>
            <a:spLocks/>
          </p:cNvSpPr>
          <p:nvPr/>
        </p:nvSpPr>
        <p:spPr bwMode="auto">
          <a:xfrm>
            <a:off x="822405" y="1924050"/>
            <a:ext cx="1343791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900" dirty="0" smtClean="0">
                <a:latin typeface="Arial" charset="0"/>
                <a:cs typeface="Arial" charset="0"/>
                <a:sym typeface="Arial" charset="0"/>
              </a:rPr>
              <a:t>Example command </a:t>
            </a:r>
            <a:r>
              <a:rPr lang="en-US" sz="3900" dirty="0">
                <a:latin typeface="Arial" charset="0"/>
                <a:cs typeface="Arial" charset="0"/>
                <a:sym typeface="Arial" charset="0"/>
              </a:rPr>
              <a:t>to run </a:t>
            </a:r>
            <a:r>
              <a:rPr lang="en-US" sz="3900" b="1" dirty="0">
                <a:latin typeface="Arial" charset="0"/>
                <a:cs typeface="Arial" charset="0"/>
                <a:sym typeface="Arial" charset="0"/>
              </a:rPr>
              <a:t>on your </a:t>
            </a:r>
            <a:r>
              <a:rPr lang="en-US" sz="3900" b="1" dirty="0" smtClean="0">
                <a:latin typeface="Arial" charset="0"/>
                <a:cs typeface="Arial" charset="0"/>
                <a:sym typeface="Arial" charset="0"/>
              </a:rPr>
              <a:t>local workstation (</a:t>
            </a:r>
            <a:r>
              <a:rPr lang="en-US" sz="3900" b="1" dirty="0" err="1" smtClean="0">
                <a:latin typeface="Arial" charset="0"/>
                <a:cs typeface="Arial" charset="0"/>
                <a:sym typeface="Arial" charset="0"/>
              </a:rPr>
              <a:t>ws</a:t>
            </a:r>
            <a:r>
              <a:rPr lang="en-US" sz="3900" b="1" dirty="0">
                <a:latin typeface="Arial" charset="0"/>
                <a:cs typeface="Arial" charset="0"/>
                <a:sym typeface="Arial" charset="0"/>
              </a:rPr>
              <a:t>)</a:t>
            </a:r>
            <a:endParaRPr lang="en-US" sz="3900" dirty="0">
              <a:latin typeface="Arial" charset="0"/>
              <a:cs typeface="Arial" charset="0"/>
              <a:sym typeface="Arial" charset="0"/>
            </a:endParaRPr>
          </a:p>
        </p:txBody>
      </p:sp>
      <p:sp>
        <p:nvSpPr>
          <p:cNvPr id="242692" name="Rectangle 4"/>
          <p:cNvSpPr>
            <a:spLocks/>
          </p:cNvSpPr>
          <p:nvPr/>
        </p:nvSpPr>
        <p:spPr bwMode="auto">
          <a:xfrm>
            <a:off x="825580" y="6934200"/>
            <a:ext cx="14657232"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700" b="1" dirty="0" err="1">
                <a:solidFill>
                  <a:schemeClr val="bg1"/>
                </a:solidFill>
                <a:latin typeface="Courier" charset="0"/>
                <a:ea typeface="ＭＳ Ｐゴシック" charset="0"/>
                <a:cs typeface="Courier" charset="0"/>
                <a:sym typeface="Courier" charset="0"/>
              </a:rPr>
              <a:t>rn</a:t>
            </a:r>
            <a:r>
              <a:rPr lang="en-US" sz="3700" b="1" dirty="0" smtClean="0">
                <a:solidFill>
                  <a:srgbClr val="FFFFFF"/>
                </a:solidFill>
                <a:latin typeface="Courier" charset="0"/>
                <a:ea typeface="ＭＳ Ｐゴシック" charset="0"/>
                <a:cs typeface="Courier" charset="0"/>
                <a:sym typeface="Courier" charset="0"/>
              </a:rPr>
              <a:t>&gt;</a:t>
            </a:r>
            <a:r>
              <a:rPr lang="en-US" sz="3700" dirty="0" smtClean="0">
                <a:solidFill>
                  <a:srgbClr val="FFFFFF"/>
                </a:solidFill>
                <a:latin typeface="Courier" charset="0"/>
                <a:ea typeface="ＭＳ Ｐゴシック" charset="0"/>
                <a:cs typeface="Courier" charset="0"/>
                <a:sym typeface="Courier" charset="0"/>
              </a:rPr>
              <a:t> </a:t>
            </a:r>
            <a:r>
              <a:rPr lang="en-US" sz="3700" dirty="0" err="1">
                <a:solidFill>
                  <a:srgbClr val="FFFFFF"/>
                </a:solidFill>
                <a:latin typeface="Courier" charset="0"/>
                <a:ea typeface="ＭＳ Ｐゴシック" charset="0"/>
                <a:cs typeface="Courier" charset="0"/>
                <a:sym typeface="Courier" charset="0"/>
              </a:rPr>
              <a:t>whoami</a:t>
            </a:r>
            <a:endParaRPr lang="en-US" sz="3700" dirty="0">
              <a:solidFill>
                <a:srgbClr val="FFFFFF"/>
              </a:solidFill>
              <a:latin typeface="Courier" charset="0"/>
              <a:ea typeface="ＭＳ Ｐゴシック" charset="0"/>
              <a:cs typeface="Courier" charset="0"/>
              <a:sym typeface="Courier" charset="0"/>
            </a:endParaRPr>
          </a:p>
          <a:p>
            <a:pPr algn="l"/>
            <a:r>
              <a:rPr lang="en-US" sz="3700" dirty="0" err="1">
                <a:solidFill>
                  <a:srgbClr val="FFFFFF"/>
                </a:solidFill>
                <a:latin typeface="Courier" charset="0"/>
                <a:ea typeface="ＭＳ Ｐゴシック" charset="0"/>
                <a:cs typeface="Courier" charset="0"/>
                <a:sym typeface="Courier" charset="0"/>
              </a:rPr>
              <a:t>i</a:t>
            </a:r>
            <a:r>
              <a:rPr lang="en-US" sz="3700" dirty="0">
                <a:solidFill>
                  <a:srgbClr val="FFFFFF"/>
                </a:solidFill>
                <a:latin typeface="Courier" charset="0"/>
                <a:ea typeface="ＭＳ Ｐゴシック" charset="0"/>
                <a:cs typeface="Courier" charset="0"/>
                <a:sym typeface="Courier" charset="0"/>
              </a:rPr>
              <a:t>-am-a-chef-node</a:t>
            </a:r>
          </a:p>
        </p:txBody>
      </p:sp>
      <p:sp>
        <p:nvSpPr>
          <p:cNvPr id="242693" name="Rectangle 5"/>
          <p:cNvSpPr>
            <a:spLocks/>
          </p:cNvSpPr>
          <p:nvPr/>
        </p:nvSpPr>
        <p:spPr bwMode="auto">
          <a:xfrm>
            <a:off x="825581" y="5715000"/>
            <a:ext cx="1543200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000" dirty="0" smtClean="0">
                <a:latin typeface="Arial" charset="0"/>
                <a:cs typeface="Arial" charset="0"/>
                <a:sym typeface="Arial" charset="0"/>
              </a:rPr>
              <a:t>Example command </a:t>
            </a:r>
            <a:r>
              <a:rPr lang="en-US" sz="4000" dirty="0">
                <a:latin typeface="Arial" charset="0"/>
                <a:cs typeface="Arial" charset="0"/>
                <a:sym typeface="Arial" charset="0"/>
              </a:rPr>
              <a:t>to run </a:t>
            </a:r>
            <a:r>
              <a:rPr lang="en-US" sz="4000" b="1" dirty="0">
                <a:latin typeface="Arial" charset="0"/>
                <a:cs typeface="Arial" charset="0"/>
                <a:sym typeface="Arial" charset="0"/>
              </a:rPr>
              <a:t>on your </a:t>
            </a:r>
            <a:r>
              <a:rPr lang="en-US" sz="4000" b="1" dirty="0" smtClean="0">
                <a:latin typeface="Arial" charset="0"/>
                <a:cs typeface="Arial" charset="0"/>
                <a:sym typeface="Arial" charset="0"/>
              </a:rPr>
              <a:t>remote node (</a:t>
            </a:r>
            <a:r>
              <a:rPr lang="en-US" sz="4000" b="1" dirty="0" err="1" smtClean="0">
                <a:latin typeface="Arial" charset="0"/>
                <a:cs typeface="Arial" charset="0"/>
                <a:sym typeface="Arial" charset="0"/>
              </a:rPr>
              <a:t>rn</a:t>
            </a:r>
            <a:r>
              <a:rPr lang="en-US" sz="4000" b="1" dirty="0" smtClean="0">
                <a:latin typeface="Arial" charset="0"/>
                <a:cs typeface="Arial" charset="0"/>
                <a:sym typeface="Arial" charset="0"/>
              </a:rPr>
              <a:t>) </a:t>
            </a:r>
            <a:r>
              <a:rPr lang="en-US" sz="4000" dirty="0" smtClean="0">
                <a:latin typeface="Arial" charset="0"/>
                <a:cs typeface="Arial" charset="0"/>
                <a:sym typeface="Arial" charset="0"/>
              </a:rPr>
              <a:t>i.e. in </a:t>
            </a:r>
            <a:r>
              <a:rPr lang="en-US" sz="4000" dirty="0" err="1" smtClean="0">
                <a:latin typeface="Arial" charset="0"/>
                <a:cs typeface="Arial" charset="0"/>
                <a:sym typeface="Arial" charset="0"/>
              </a:rPr>
              <a:t>CloudShare</a:t>
            </a:r>
            <a:endParaRPr lang="en-US" sz="4000" dirty="0">
              <a:latin typeface="Arial" charset="0"/>
              <a:cs typeface="Arial" charset="0"/>
              <a:sym typeface="Arial" charset="0"/>
            </a:endParaRPr>
          </a:p>
        </p:txBody>
      </p:sp>
      <p:sp>
        <p:nvSpPr>
          <p:cNvPr id="2" name="TextBox 1"/>
          <p:cNvSpPr txBox="1"/>
          <p:nvPr/>
        </p:nvSpPr>
        <p:spPr>
          <a:xfrm>
            <a:off x="813594" y="4572000"/>
            <a:ext cx="14599068" cy="584776"/>
          </a:xfrm>
          <a:prstGeom prst="rect">
            <a:avLst/>
          </a:prstGeom>
          <a:noFill/>
        </p:spPr>
        <p:txBody>
          <a:bodyPr wrap="none" rtlCol="0">
            <a:spAutoFit/>
          </a:bodyPr>
          <a:lstStyle/>
          <a:p>
            <a:r>
              <a:rPr lang="en-US" sz="3200" dirty="0" smtClean="0"/>
              <a:t>Hint:  In this class, </a:t>
            </a:r>
            <a:r>
              <a:rPr lang="en-US" sz="3200" dirty="0" smtClean="0"/>
              <a:t>'knife' </a:t>
            </a:r>
            <a:r>
              <a:rPr lang="en-US" sz="3200" dirty="0" smtClean="0"/>
              <a:t>commands will always be run on the local Workstation</a:t>
            </a:r>
            <a:endParaRPr lang="en-US" sz="3200" dirty="0"/>
          </a:p>
        </p:txBody>
      </p:sp>
    </p:spTree>
    <p:extLst>
      <p:ext uri="{BB962C8B-B14F-4D97-AF65-F5344CB8AC3E}">
        <p14:creationId xmlns:p14="http://schemas.microsoft.com/office/powerpoint/2010/main" val="3622279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75064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p>
          <a:p>
            <a:r>
              <a:rPr lang="en-US" sz="3200" dirty="0">
                <a:solidFill>
                  <a:srgbClr val="BA212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 "instrument": "piano"</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6248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 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home/</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"shell"</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a:solidFill>
                  <a:srgbClr val="BA2121"/>
                </a:solidFill>
                <a:latin typeface="Courier"/>
                <a:ea typeface="Courier"/>
                <a:cs typeface="Courier"/>
                <a:sym typeface="Courier"/>
              </a:rPr>
              <a:t>bin/</a:t>
            </a:r>
            <a:r>
              <a:rPr lang="en-US" sz="3600" dirty="0" smtClean="0">
                <a:solidFill>
                  <a:srgbClr val="BA2121"/>
                </a:solidFill>
                <a:latin typeface="Courier"/>
                <a:ea typeface="Courier"/>
                <a:cs typeface="Courier"/>
                <a:sym typeface="Courier"/>
              </a:rPr>
              <a:t>bash"</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endParaRPr lang="en-US" sz="3600" dirty="0" smtClean="0">
              <a:latin typeface="Courier"/>
              <a:ea typeface="Courier"/>
              <a:cs typeface="Courier"/>
              <a:sym typeface="Courier"/>
            </a:endParaRPr>
          </a:p>
          <a:p>
            <a:r>
              <a:rPr lang="en-US" sz="3600" dirty="0" smtClean="0">
                <a:latin typeface="Courier"/>
                <a:ea typeface="Courier"/>
                <a:cs typeface="Courier"/>
                <a:sym typeface="Courier"/>
              </a:rPr>
              <a:t>}</a:t>
            </a:r>
            <a:endParaRPr lang="en-US" sz="3600" dirty="0">
              <a:latin typeface="Courier"/>
              <a:ea typeface="Courier"/>
              <a:cs typeface="Courier"/>
              <a:sym typeface="Courier"/>
            </a:endParaRPr>
          </a:p>
        </p:txBody>
      </p:sp>
    </p:spTree>
    <p:extLst>
      <p:ext uri="{BB962C8B-B14F-4D97-AF65-F5344CB8AC3E}">
        <p14:creationId xmlns:p14="http://schemas.microsoft.com/office/powerpoint/2010/main" val="112192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2643390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Daisy Duke</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/home/daisy</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daisy</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2003</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smtClean="0">
                <a:solidFill>
                  <a:schemeClr val="bg1"/>
                </a:solidFill>
                <a:latin typeface="Menlo Regular"/>
                <a:ea typeface="Menlo Regular"/>
                <a:cs typeface="Menlo Regular"/>
                <a:sym typeface="Menlo Regular"/>
              </a:rPr>
              <a:t>Roscoe P. </a:t>
            </a:r>
            <a:r>
              <a:rPr lang="en-US" sz="2200" dirty="0" err="1" smtClean="0">
                <a:solidFill>
                  <a:schemeClr val="bg1"/>
                </a:solidFill>
                <a:latin typeface="Menlo Regular"/>
                <a:ea typeface="Menlo Regular"/>
                <a:cs typeface="Menlo Regular"/>
                <a:sym typeface="Menlo Regular"/>
              </a:rPr>
              <a:t>Coltrain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rosco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918167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a:t>
            </a:r>
            <a:r>
              <a:rPr lang="en-US" sz="4800" dirty="0" smtClean="0">
                <a:sym typeface="Arial Bold" charset="0"/>
              </a:rPr>
              <a:t>user's </a:t>
            </a:r>
            <a:r>
              <a:rPr lang="en-US" sz="4800" dirty="0" smtClean="0">
                <a:sym typeface="Arial Bold" charset="0"/>
              </a:rPr>
              <a:t>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437578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"stars"</a:t>
            </a:r>
            <a:r>
              <a:rPr lang="en-US" sz="3600" dirty="0" smtClean="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4183526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:stars]</a:t>
            </a:r>
            <a:endParaRPr lang="en-US" sz="3200" kern="0" dirty="0">
              <a:solidFill>
                <a:schemeClr val="bg1"/>
              </a:solidFill>
              <a:latin typeface="Menlo Regular"/>
              <a:ea typeface="Menlo Regular"/>
              <a:cs typeface="Menlo Regular"/>
              <a:sym typeface="Menlo Regular"/>
            </a:endParaRP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28802003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a:t>
            </a:r>
            <a:r>
              <a:rPr lang="en-US" sz="5500" dirty="0" smtClean="0">
                <a:sym typeface="Arial Bold" charset="0"/>
              </a:rPr>
              <a:t>'users'</a:t>
            </a:r>
            <a:endParaRPr lang="en-US" sz="55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1830501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"daisy"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"Daisy Duke"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r>
              <a:rPr lang="en-US" sz="3600" dirty="0" smtClean="0">
                <a:solidFill>
                  <a:srgbClr val="3366FF"/>
                </a:solidFill>
                <a:latin typeface="Courier"/>
                <a:ea typeface="Courier"/>
                <a:cs typeface="Courier"/>
                <a:sym typeface="Courier"/>
              </a:rPr>
              <a:t>genEralL3e!</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a:solidFill>
                  <a:srgbClr val="660066"/>
                </a:solidFill>
                <a:latin typeface="Andale Mono"/>
                <a:ea typeface="Courier"/>
                <a:cs typeface="Andale Mono"/>
                <a:sym typeface="Courier"/>
              </a:rPr>
              <a:t>BE</a:t>
            </a:r>
            <a:r>
              <a:rPr lang="en-US" altLang="en-US" sz="3600" dirty="0" smtClean="0">
                <a:solidFill>
                  <a:srgbClr val="660066"/>
                </a:solidFill>
                <a:latin typeface="Andale Mono"/>
                <a:ea typeface="Courier"/>
                <a:cs typeface="Andale Mono"/>
                <a:sym typeface="Courier"/>
              </a:rPr>
              <a:t>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Variables in </a:t>
            </a:r>
            <a:r>
              <a:rPr lang="en-US" sz="5000" dirty="0" smtClean="0">
                <a:sym typeface="Arial Bold" charset="0"/>
              </a:rPr>
              <a:t>Search (</a:t>
            </a:r>
            <a:r>
              <a:rPr lang="en-US" sz="5000" dirty="0" smtClean="0">
                <a:sym typeface="Arial Bold" charset="0"/>
              </a:rPr>
              <a:t>don not </a:t>
            </a:r>
            <a:r>
              <a:rPr lang="en-US" sz="5000" dirty="0" smtClean="0">
                <a:sym typeface="Arial Bold" charset="0"/>
              </a:rPr>
              <a:t>write this recipe yet)</a:t>
            </a:r>
            <a:endParaRPr lang="en-US" sz="5000" dirty="0">
              <a:sym typeface="Arial Bold" charset="0"/>
            </a:endParaRPr>
          </a:p>
        </p:txBody>
      </p:sp>
    </p:spTree>
    <p:extLst>
      <p:ext uri="{BB962C8B-B14F-4D97-AF65-F5344CB8AC3E}">
        <p14:creationId xmlns:p14="http://schemas.microsoft.com/office/powerpoint/2010/main" val="113044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t>Create </a:t>
            </a:r>
            <a:r>
              <a:rPr lang="en-US" sz="5000" dirty="0"/>
              <a:t>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8194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97012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err="1" smtClean="0">
                <a:solidFill>
                  <a:schemeClr val="bg1"/>
                </a:solidFill>
                <a:latin typeface="Courier" charset="0"/>
                <a:ea typeface="Courier" charset="0"/>
                <a:cs typeface="Courier" charset="0"/>
                <a:sym typeface="Courier" charset="0"/>
              </a:rPr>
              <a:t>ws</a:t>
            </a:r>
            <a:r>
              <a:rPr lang="en-US" sz="4600" dirty="0" smtClean="0">
                <a:solidFill>
                  <a:schemeClr val="bg1"/>
                </a:solidFill>
                <a:latin typeface="Courier" charset="0"/>
                <a:ea typeface="Courier" charset="0"/>
                <a:cs typeface="Courier" charset="0"/>
                <a:sym typeface="Courier" charset="0"/>
              </a:rPr>
              <a:t>&gt;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dirty="0"/>
              <a:t>Legend: Example </a:t>
            </a:r>
            <a:r>
              <a:rPr lang="en-US" sz="4600" dirty="0" smtClean="0"/>
              <a:t>Terminal </a:t>
            </a:r>
            <a:r>
              <a:rPr lang="en-US" sz="4600" dirty="0"/>
              <a:t>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562456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dirty="0" smtClean="0">
                <a:latin typeface="Consolas"/>
                <a:cs typeface="Consolas"/>
              </a:rPr>
              <a:t>search(</a:t>
            </a:r>
            <a:r>
              <a:rPr lang="en-US" sz="3600" dirty="0" smtClean="0">
                <a:solidFill>
                  <a:srgbClr val="3366FF"/>
                </a:solidFill>
                <a:latin typeface="Consolas"/>
                <a:cs typeface="Consolas"/>
              </a:rPr>
              <a:t>"groups"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smtClean="0">
                <a:latin typeface="Consolas"/>
                <a:cs typeface="Consolas"/>
              </a:rPr>
              <a:t>end</a:t>
            </a:r>
            <a:endParaRPr lang="en-US" sz="36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27432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765282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529323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search</a:t>
            </a:r>
            <a:r>
              <a:rPr lang="en-US" sz="3200" dirty="0">
                <a:latin typeface="Consolas"/>
                <a:cs typeface="Consolas"/>
              </a:rPr>
              <a:t>(</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a:t>
            </a:r>
            <a:r>
              <a:rPr lang="en-US" sz="3200" dirty="0" smtClean="0">
                <a:latin typeface="Consolas"/>
                <a:cs typeface="Consolas"/>
              </a:rPr>
              <a:t>end</a:t>
            </a:r>
          </a:p>
          <a:p>
            <a:pPr>
              <a:lnSpc>
                <a:spcPct val="70000"/>
              </a:lnSpc>
              <a:buNone/>
            </a:pPr>
            <a:r>
              <a:rPr lang="en-US" sz="3200" dirty="0" smtClean="0">
                <a:latin typeface="Consolas"/>
                <a:cs typeface="Consolas"/>
              </a:rPr>
              <a:t>end</a:t>
            </a:r>
            <a:endParaRPr lang="en-US" sz="32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508794" y="20574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1295049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2231468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en-US" sz="4100" dirty="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426323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[daisy]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smtClean="0">
                <a:solidFill>
                  <a:srgbClr val="FFFFFF"/>
                </a:solidFill>
                <a:latin typeface="Courier" charset="0"/>
                <a:ea typeface="ＭＳ Ｐゴシック" charset="0"/>
                <a:cs typeface="Courier" charset="0"/>
              </a:rPr>
              <a:t>[daisy]</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smtClean="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rosco</a:t>
            </a:r>
            <a:r>
              <a:rPr lang="en-US" sz="2000" kern="1200" dirty="0" smtClean="0">
                <a:solidFill>
                  <a:srgbClr val="FFFFFF"/>
                </a:solidFill>
                <a:latin typeface="Courier" charset="0"/>
                <a:ea typeface="ＭＳ Ｐゴシック" charset="0"/>
                <a:cs typeface="Courier" charset="0"/>
              </a:rPr>
              <a:t>]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smtClean="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rosco</a:t>
            </a:r>
            <a:r>
              <a:rPr lang="en-US" sz="2000" kern="1200" dirty="0" smtClean="0">
                <a:solidFill>
                  <a:srgbClr val="FFFFFF"/>
                </a:solidFill>
                <a:latin typeface="Courier" charset="0"/>
                <a:ea typeface="ＭＳ Ｐゴシック" charset="0"/>
                <a:cs typeface="Courier" charset="0"/>
              </a:rPr>
              <a: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action create[2014-02-25T07:56:24-08:00] INFO: Processing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[stars] </a:t>
            </a:r>
            <a:r>
              <a:rPr lang="en-US" sz="2000" kern="1200" dirty="0">
                <a:solidFill>
                  <a:srgbClr val="FFFFFF"/>
                </a:solidFill>
                <a:latin typeface="Courier" charset="0"/>
                <a:ea typeface="ＭＳ Ｐゴシック" charset="0"/>
                <a:cs typeface="Courier" charset="0"/>
              </a:rPr>
              <a:t>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[stars]</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1123874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rn</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daisy:x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P </a:t>
            </a:r>
            <a:r>
              <a:rPr lang="en-US" sz="3200" dirty="0" err="1" smtClean="0">
                <a:latin typeface="Courier" charset="0"/>
                <a:ea typeface="ＭＳ Ｐゴシック" charset="0"/>
                <a:cs typeface="Courier" charset="0"/>
                <a:sym typeface="Courier" charset="0"/>
              </a:rPr>
              <a:t>Coltrain</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stars:x</a:t>
            </a:r>
            <a:r>
              <a:rPr lang="en-US" sz="3200" dirty="0">
                <a:latin typeface="Courier" charset="0"/>
                <a:ea typeface="ＭＳ Ｐゴシック" charset="0"/>
                <a:cs typeface="Courier" charset="0"/>
                <a:sym typeface="Courier" charset="0"/>
              </a:rPr>
              <a:t>:3000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rn</a:t>
            </a:r>
            <a:r>
              <a:rPr lang="en-US" altLang="en-US" b="1" dirty="0" smtClean="0">
                <a:ea typeface="Courier"/>
                <a:cs typeface="Courier"/>
              </a:rPr>
              <a:t>:</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1482503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smtClean="0">
                <a:sym typeface="Arial Bold" charset="0"/>
              </a:rPr>
              <a:t>Let us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a:t>
            </a:r>
            <a:r>
              <a:rPr lang="en-US" dirty="0" smtClean="0"/>
              <a:t>That</a:t>
            </a:r>
            <a:r>
              <a:rPr lang="en-US" dirty="0"/>
              <a:t> </a:t>
            </a:r>
            <a:r>
              <a:rPr lang="en-US" dirty="0" smtClean="0"/>
              <a:t>is</a:t>
            </a:r>
            <a:r>
              <a:rPr lang="en-US" dirty="0" smtClean="0"/>
              <a:t> </a:t>
            </a:r>
            <a:r>
              <a:rPr lang="en-US" dirty="0" smtClean="0"/>
              <a:t>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41950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0998996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b="1" dirty="0"/>
              <a:t>Recipe Inclusion, Data </a:t>
            </a:r>
            <a:r>
              <a:rPr lang="en-US" sz="7200" b="1" dirty="0" smtClean="0"/>
              <a:t>Bags </a:t>
            </a:r>
            <a:r>
              <a:rPr lang="en-US" sz="7200" b="1" dirty="0"/>
              <a:t>and </a:t>
            </a:r>
            <a:r>
              <a:rPr lang="en-US" sz="7200" b="1" dirty="0" smtClean="0"/>
              <a:t>Search in Cross-Platform recipes</a:t>
            </a:r>
            <a:endParaRPr lang="en-US" sz="7200" dirty="0">
              <a:sym typeface="Arial" charset="0"/>
            </a:endParaRPr>
          </a:p>
        </p:txBody>
      </p:sp>
      <p:sp>
        <p:nvSpPr>
          <p:cNvPr id="3" name="TextBox 2"/>
          <p:cNvSpPr txBox="1"/>
          <p:nvPr/>
        </p:nvSpPr>
        <p:spPr>
          <a:xfrm>
            <a:off x="889794" y="4724400"/>
            <a:ext cx="4275529" cy="954107"/>
          </a:xfrm>
          <a:prstGeom prst="rect">
            <a:avLst/>
          </a:prstGeom>
          <a:noFill/>
        </p:spPr>
        <p:txBody>
          <a:bodyPr wrap="none" rtlCol="0">
            <a:spAutoFit/>
          </a:bodyPr>
          <a:lstStyle/>
          <a:p>
            <a:r>
              <a:rPr lang="en-US" dirty="0">
                <a:solidFill>
                  <a:schemeClr val="bg1"/>
                </a:solidFill>
              </a:rPr>
              <a:t>Writing a Users </a:t>
            </a:r>
            <a:r>
              <a:rPr lang="en-US" dirty="0" smtClean="0">
                <a:solidFill>
                  <a:schemeClr val="bg1"/>
                </a:solidFill>
              </a:rPr>
              <a:t>cookbook</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814469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5003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cookbooks\</a:t>
            </a:r>
            <a:r>
              <a:rPr lang="en-US" dirty="0" err="1" smtClean="0">
                <a:solidFill>
                  <a:schemeClr val="tx1"/>
                </a:solidFill>
                <a:latin typeface="Courier" charset="0"/>
                <a:ea typeface="Courier" charset="0"/>
                <a:cs typeface="Courier" charset="0"/>
                <a:sym typeface="Courier" charset="0"/>
              </a:rPr>
              <a:t>iis_demo</a:t>
            </a:r>
            <a:r>
              <a:rPr lang="en-US" dirty="0" smtClean="0">
                <a:solidFill>
                  <a:schemeClr val="tx1"/>
                </a:solidFill>
                <a:latin typeface="Courier" charset="0"/>
                <a:ea typeface="Courier" charset="0"/>
                <a:cs typeface="Courier" charset="0"/>
                <a:sym typeface="Courier" charset="0"/>
              </a:rPr>
              <a:t>\recipes\default.rb</a:t>
            </a: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Mac/Linux</a:t>
            </a:r>
            <a:r>
              <a:rPr lang="en-US" dirty="0">
                <a:latin typeface="Courier" charset="0"/>
                <a:ea typeface="Courier" charset="0"/>
                <a:cs typeface="Courier" charset="0"/>
                <a:sym typeface="Courier" charset="0"/>
              </a:rPr>
              <a:t>: </a:t>
            </a:r>
            <a:r>
              <a:rPr lang="en-US" dirty="0" smtClean="0">
                <a:latin typeface="Courier" charset="0"/>
                <a:ea typeface="Courier" charset="0"/>
                <a:cs typeface="Courier" charset="0"/>
                <a:sym typeface="Courier" charset="0"/>
              </a:rPr>
              <a:t>cookbooks</a:t>
            </a:r>
            <a:r>
              <a:rPr lang="en-US" dirty="0">
                <a:latin typeface="Courier" charset="0"/>
                <a:ea typeface="Courier" charset="0"/>
                <a:cs typeface="Courier" charset="0"/>
                <a:sym typeface="Courier" charset="0"/>
              </a:rPr>
              <a:t>/</a:t>
            </a:r>
            <a:r>
              <a:rPr lang="en-US" dirty="0" err="1">
                <a:latin typeface="Courier" charset="0"/>
                <a:ea typeface="Courier" charset="0"/>
                <a:cs typeface="Courier" charset="0"/>
                <a:sym typeface="Courier" charset="0"/>
              </a:rPr>
              <a:t>iis_demo</a:t>
            </a:r>
            <a:r>
              <a:rPr lang="en-US" dirty="0">
                <a:latin typeface="Courier" charset="0"/>
                <a:ea typeface="Courier" charset="0"/>
                <a:cs typeface="Courier" charset="0"/>
                <a:sym typeface="Courier" charset="0"/>
              </a:rPr>
              <a:t>/</a:t>
            </a:r>
            <a:r>
              <a:rPr lang="en-US" dirty="0" smtClean="0">
                <a:latin typeface="Courier" charset="0"/>
                <a:ea typeface="Courier" charset="0"/>
                <a:cs typeface="Courier" charset="0"/>
                <a:sym typeface="Courier" charset="0"/>
              </a:rPr>
              <a:t>recipes/</a:t>
            </a:r>
            <a:r>
              <a:rPr lang="en-US" dirty="0">
                <a:latin typeface="Courier" charset="0"/>
                <a:ea typeface="Courier" charset="0"/>
                <a:cs typeface="Courier" charset="0"/>
                <a:sym typeface="Courier" charset="0"/>
              </a:rPr>
              <a:t>default.rb </a:t>
            </a:r>
            <a:endParaRPr lang="en-US"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34480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xfrm>
            <a:off x="800273" y="381000"/>
            <a:ext cx="14657233" cy="762000"/>
          </a:xfrm>
          <a:ln/>
        </p:spPr>
        <p:txBody>
          <a:bodyPr/>
          <a:lstStyle/>
          <a:p>
            <a:r>
              <a:rPr lang="en-US" sz="4300" dirty="0"/>
              <a:t>Legend: Example of editing a file on your </a:t>
            </a:r>
            <a:r>
              <a:rPr lang="en-US" sz="4300" dirty="0" smtClean="0"/>
              <a:t>workstation</a:t>
            </a:r>
            <a:endParaRPr lang="en-US" sz="4300" dirty="0"/>
          </a:p>
        </p:txBody>
      </p:sp>
    </p:spTree>
    <p:extLst>
      <p:ext uri="{BB962C8B-B14F-4D97-AF65-F5344CB8AC3E}">
        <p14:creationId xmlns:p14="http://schemas.microsoft.com/office/powerpoint/2010/main" val="4167293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dirty="0"/>
              <a:t>After completing the lesson, you will be able to</a:t>
            </a:r>
          </a:p>
          <a:p>
            <a:pPr lvl="1"/>
            <a:r>
              <a:rPr lang="en-US" dirty="0"/>
              <a:t>Explain what Data Bags are, and how they are </a:t>
            </a:r>
            <a:r>
              <a:rPr lang="en-US" dirty="0" smtClean="0"/>
              <a:t>used</a:t>
            </a:r>
          </a:p>
          <a:p>
            <a:pPr lvl="1"/>
            <a:r>
              <a:rPr lang="en-US" dirty="0" smtClean="0"/>
              <a:t>Describe </a:t>
            </a:r>
            <a:r>
              <a:rPr lang="en-US" dirty="0"/>
              <a:t>the User and Group resources</a:t>
            </a:r>
          </a:p>
          <a:p>
            <a:pPr lvl="1"/>
            <a:r>
              <a:rPr lang="en-US" dirty="0"/>
              <a:t>Describe the role Search plays in recipes</a:t>
            </a:r>
          </a:p>
          <a:p>
            <a:pPr lvl="1"/>
            <a:r>
              <a:rPr lang="en-US" dirty="0"/>
              <a:t>Understand how to write a cross-platform recipe</a:t>
            </a:r>
          </a:p>
          <a:p>
            <a:pPr lvl="1"/>
            <a:r>
              <a:rPr lang="en-US" dirty="0" smtClean="0"/>
              <a:t>Use </a:t>
            </a:r>
            <a:r>
              <a:rPr lang="en-US" dirty="0" err="1" smtClean="0">
                <a:latin typeface="Courier" charset="0"/>
                <a:cs typeface="Courier" charset="0"/>
                <a:sym typeface="Courier" charset="0"/>
              </a:rPr>
              <a:t>include_recipe</a:t>
            </a:r>
            <a:endParaRPr lang="en-US" dirty="0"/>
          </a:p>
        </p:txBody>
      </p:sp>
    </p:spTree>
    <p:extLst>
      <p:ext uri="{BB962C8B-B14F-4D97-AF65-F5344CB8AC3E}">
        <p14:creationId xmlns:p14="http://schemas.microsoft.com/office/powerpoint/2010/main" val="3256164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all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1913108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a:t>
            </a:r>
            <a:r>
              <a:rPr lang="en-US" dirty="0" smtClean="0"/>
              <a:t>we have seen</a:t>
            </a:r>
            <a:r>
              <a:rPr lang="en-US" dirty="0"/>
              <a:t>, we could start by storing information about users as Node Attributes</a:t>
            </a:r>
          </a:p>
          <a:p>
            <a:r>
              <a:rPr lang="en-US" dirty="0"/>
              <a:t>This </a:t>
            </a:r>
            <a:r>
              <a:rPr lang="en-US" dirty="0" smtClean="0"/>
              <a:t>would duplicate </a:t>
            </a:r>
            <a:r>
              <a:rPr lang="en-US" dirty="0"/>
              <a:t>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2703150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a:t>
            </a:r>
            <a:r>
              <a:rPr lang="en-US" dirty="0" smtClean="0"/>
              <a:t>Information</a:t>
            </a:r>
          </a:p>
          <a:p>
            <a:pPr lvl="1"/>
            <a:r>
              <a:rPr lang="en-US" dirty="0" smtClean="0"/>
              <a:t>Passwords (in an encrypted data bag</a:t>
            </a:r>
            <a:r>
              <a:rPr lang="en-US" dirty="0"/>
              <a:t>)</a:t>
            </a:r>
          </a:p>
        </p:txBody>
      </p:sp>
    </p:spTree>
    <p:extLst>
      <p:ext uri="{BB962C8B-B14F-4D97-AF65-F5344CB8AC3E}">
        <p14:creationId xmlns:p14="http://schemas.microsoft.com/office/powerpoint/2010/main" val="2560792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a:t>
            </a:r>
            <a:br>
              <a:rPr lang="en-US" sz="4400" dirty="0" smtClean="0">
                <a:sym typeface="Rockwell" charset="0"/>
              </a:rPr>
            </a:br>
            <a:r>
              <a:rPr lang="en-US" sz="4400" dirty="0" smtClean="0">
                <a:sym typeface="Rockwell" charset="0"/>
              </a:rPr>
              <a:t>Data Bags are commonly managed in </a:t>
            </a:r>
            <a:r>
              <a:rPr lang="en-US" sz="4400" b="1" dirty="0" smtClean="0">
                <a:sym typeface="Rockwell" charset="0"/>
              </a:rPr>
              <a:t>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By creating files in the </a:t>
            </a:r>
            <a:r>
              <a:rPr lang="en-US" dirty="0" err="1" smtClean="0"/>
              <a:t>data_bags</a:t>
            </a:r>
            <a:r>
              <a:rPr lang="en-US" dirty="0" smtClean="0"/>
              <a:t> directory of your chef-repo</a:t>
            </a:r>
            <a:endParaRPr lang="en-US" b="1" dirty="0" smtClean="0">
              <a:ea typeface="ヒラギノ明朝 ProN W6"/>
              <a:cs typeface="ヒラギノ明朝 ProN W6"/>
            </a:endParaRPr>
          </a:p>
          <a:p>
            <a:pPr marL="1231900" lvl="1" eaLnBrk="1" hangingPunct="1"/>
            <a:r>
              <a:rPr lang="en-US" dirty="0" smtClean="0"/>
              <a:t>We would use this to manage data bags by hand</a:t>
            </a:r>
          </a:p>
          <a:p>
            <a:pPr marL="1231900" lvl="1" eaLnBrk="1" hangingPunct="1"/>
            <a:r>
              <a:rPr lang="en-US" dirty="0" smtClean="0"/>
              <a:t>This is the model we will be using in this section</a:t>
            </a:r>
          </a:p>
          <a:p>
            <a:pPr marL="379683" indent="0" eaLnBrk="1" hangingPunct="1">
              <a:buNone/>
            </a:pPr>
            <a:endParaRPr lang="en-US" dirty="0" smtClean="0"/>
          </a:p>
          <a:p>
            <a:pPr marL="977900" indent="-914400" eaLnBrk="1" hangingPunct="1">
              <a:buFont typeface="+mj-lt"/>
              <a:buAutoNum type="arabicPeriod"/>
            </a:pPr>
            <a:r>
              <a:rPr lang="en-US" dirty="0" smtClean="0"/>
              <a:t>By creating </a:t>
            </a:r>
            <a:r>
              <a:rPr lang="en-US" dirty="0"/>
              <a:t>and managing data bag items directly </a:t>
            </a:r>
            <a:r>
              <a:rPr lang="en-US" dirty="0" smtClean="0"/>
              <a:t>through the </a:t>
            </a:r>
            <a:r>
              <a:rPr lang="en-US" dirty="0"/>
              <a:t>Chef API </a:t>
            </a:r>
            <a:r>
              <a:rPr lang="en-US" dirty="0" smtClean="0"/>
              <a:t>via a </a:t>
            </a:r>
            <a:r>
              <a:rPr lang="en-US" dirty="0"/>
              <a:t>custom </a:t>
            </a:r>
            <a:r>
              <a:rPr lang="en-US" dirty="0" smtClean="0"/>
              <a:t>script</a:t>
            </a:r>
            <a:endParaRPr lang="en-US" b="1" dirty="0" smtClean="0">
              <a:ea typeface="ヒラギノ明朝 ProN W6"/>
              <a:cs typeface="ヒラギノ明朝 ProN W6"/>
            </a:endParaRPr>
          </a:p>
          <a:p>
            <a:pPr marL="1231900" lvl="1" eaLnBrk="1" hangingPunct="1"/>
            <a:r>
              <a:rPr lang="en-US" dirty="0" smtClean="0"/>
              <a:t>We would use this for LDAP or AD integration</a:t>
            </a:r>
          </a:p>
        </p:txBody>
      </p:sp>
    </p:spTree>
    <p:extLst>
      <p:ext uri="{BB962C8B-B14F-4D97-AF65-F5344CB8AC3E}">
        <p14:creationId xmlns:p14="http://schemas.microsoft.com/office/powerpoint/2010/main" val="2457782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cd chef-repo</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a:xfrm>
            <a:off x="800273" y="304800"/>
            <a:ext cx="14657233" cy="1117600"/>
          </a:xfrm>
        </p:spPr>
        <p:txBody>
          <a:bodyPr/>
          <a:lstStyle/>
          <a:p>
            <a:pPr eaLnBrk="1" hangingPunct="1">
              <a:defRPr/>
            </a:pPr>
            <a:r>
              <a:rPr lang="en-US" sz="4800" dirty="0" smtClean="0">
                <a:sym typeface="Arial Bold" charset="0"/>
              </a:rPr>
              <a:t>Exercise: </a:t>
            </a:r>
            <a:br>
              <a:rPr lang="en-US" sz="4800" dirty="0" smtClean="0">
                <a:sym typeface="Arial Bold" charset="0"/>
              </a:rPr>
            </a:br>
            <a:r>
              <a:rPr lang="en-US" sz="4800" dirty="0" smtClean="0">
                <a:sym typeface="Arial Bold" charset="0"/>
              </a:rPr>
              <a:t>Make </a:t>
            </a:r>
            <a:r>
              <a:rPr lang="en-US" sz="4800" dirty="0">
                <a:sym typeface="Arial Bold" charset="0"/>
              </a:rPr>
              <a:t>a </a:t>
            </a:r>
            <a:r>
              <a:rPr lang="en-US" sz="4800" dirty="0" err="1">
                <a:sym typeface="Arial Bold" charset="0"/>
              </a:rPr>
              <a:t>data_bags</a:t>
            </a:r>
            <a:r>
              <a:rPr lang="en-US" sz="4800" dirty="0">
                <a:sym typeface="Arial Bold" charset="0"/>
              </a:rPr>
              <a:t> </a:t>
            </a:r>
            <a:r>
              <a:rPr lang="en-US" sz="4800" dirty="0" smtClean="0">
                <a:sym typeface="Arial Bold" charset="0"/>
              </a:rPr>
              <a:t>directory </a:t>
            </a:r>
            <a:r>
              <a:rPr lang="en-US" sz="4800" smtClean="0">
                <a:sym typeface="Arial Bold" charset="0"/>
              </a:rPr>
              <a:t>in chef-repo</a:t>
            </a:r>
            <a:endParaRPr lang="en-US" sz="4800" dirty="0">
              <a:sym typeface="Arial Bold" charset="0"/>
            </a:endParaRP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132434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3357880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mkdir</a:t>
            </a:r>
            <a:r>
              <a:rPr lang="en-US" sz="4800" dirty="0" smtClean="0">
                <a:solidFill>
                  <a:srgbClr val="FFFFFF"/>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
        <p:nvSpPr>
          <p:cNvPr id="5" name="Donut 4"/>
          <p:cNvSpPr/>
          <p:nvPr/>
        </p:nvSpPr>
        <p:spPr bwMode="auto">
          <a:xfrm>
            <a:off x="7900194" y="1676400"/>
            <a:ext cx="2590800" cy="12192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Donut 8"/>
          <p:cNvSpPr/>
          <p:nvPr/>
        </p:nvSpPr>
        <p:spPr bwMode="auto">
          <a:xfrm>
            <a:off x="10338594" y="2514600"/>
            <a:ext cx="2209800" cy="1143000"/>
          </a:xfrm>
          <a:prstGeom prst="donut">
            <a:avLst>
              <a:gd name="adj" fmla="val 8250"/>
            </a:avLst>
          </a:prstGeom>
          <a:solidFill>
            <a:srgbClr val="FF8000"/>
          </a:solidFill>
          <a:ln w="25400" cap="flat" cmpd="sng" algn="ctr">
            <a:solidFill>
              <a:srgbClr val="FF8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12758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&gt; </a:t>
            </a:r>
            <a:r>
              <a:rPr lang="en-US" sz="4300" dirty="0" err="1" smtClean="0">
                <a:solidFill>
                  <a:srgbClr val="FFFFFF"/>
                </a:solidFill>
                <a:latin typeface="Courier"/>
                <a:ea typeface="Courier"/>
                <a:cs typeface="Courier"/>
                <a:sym typeface="Courier"/>
              </a:rPr>
              <a:t>mkdir</a:t>
            </a:r>
            <a:r>
              <a:rPr lang="en-US" sz="4300" dirty="0" smtClean="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a:xfrm>
            <a:off x="800273" y="330200"/>
            <a:ext cx="14657233" cy="1117600"/>
          </a:xfrm>
        </p:spPr>
        <p:txBody>
          <a:bodyPr/>
          <a:lstStyle/>
          <a:p>
            <a:pPr eaLnBrk="1" hangingPunct="1">
              <a:defRPr/>
            </a:pPr>
            <a:r>
              <a:rPr lang="en-US" sz="5600" dirty="0" smtClean="0">
                <a:sym typeface="Arial Bold" charset="0"/>
              </a:rPr>
              <a:t>Exercise</a:t>
            </a:r>
            <a:r>
              <a:rPr lang="en-US" sz="5600" dirty="0">
                <a:sym typeface="Arial Bold" charset="0"/>
              </a:rPr>
              <a:t>: </a:t>
            </a:r>
            <a:r>
              <a:rPr lang="en-US" sz="5600" dirty="0" smtClean="0">
                <a:sym typeface="Arial Bold" charset="0"/>
              </a:rPr>
              <a:t/>
            </a:r>
            <a:br>
              <a:rPr lang="en-US" sz="5600" dirty="0" smtClean="0">
                <a:sym typeface="Arial Bold" charset="0"/>
              </a:rPr>
            </a:br>
            <a:r>
              <a:rPr lang="en-US" sz="5600" dirty="0" smtClean="0">
                <a:sym typeface="Arial Bold" charset="0"/>
              </a:rPr>
              <a:t>Create </a:t>
            </a:r>
            <a:r>
              <a:rPr lang="en-US" sz="5600" dirty="0">
                <a:sym typeface="Arial Bold" charset="0"/>
              </a:rPr>
              <a:t>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2691630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5715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\users\</a:t>
            </a:r>
            <a:r>
              <a:rPr lang="en-US" dirty="0" err="1" smtClean="0">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0" y="2133600"/>
            <a:ext cx="72905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"id"</a:t>
            </a:r>
            <a:r>
              <a:rPr lang="en-US" sz="3100" dirty="0" smtClean="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a:t>
            </a:r>
            <a:r>
              <a:rPr lang="en-US" sz="3100" dirty="0">
                <a:solidFill>
                  <a:schemeClr val="tx1"/>
                </a:solidFill>
                <a:latin typeface="Courier"/>
                <a:ea typeface="Courier"/>
                <a:cs typeface="Courier"/>
                <a:sym typeface="Courier"/>
              </a:rPr>
              <a:t>,</a:t>
            </a:r>
          </a:p>
          <a:p>
            <a:r>
              <a:rPr lang="en-US" sz="3100" dirty="0">
                <a:solidFill>
                  <a:schemeClr val="tx1"/>
                </a:solidFill>
                <a:latin typeface="Courier"/>
                <a:ea typeface="Courier"/>
                <a:cs typeface="Courier"/>
                <a:sym typeface="Courier"/>
              </a:rPr>
              <a:t>  </a:t>
            </a:r>
            <a:r>
              <a:rPr lang="en-US" sz="3100" b="1" dirty="0">
                <a:solidFill>
                  <a:srgbClr val="008000"/>
                </a:solidFill>
                <a:latin typeface="Courier"/>
                <a:ea typeface="Courier"/>
                <a:cs typeface="Courier"/>
                <a:sym typeface="Courier"/>
              </a:rPr>
              <a:t>"comment"</a:t>
            </a:r>
            <a:r>
              <a:rPr lang="en-US" sz="3100" dirty="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a:t>
            </a:r>
            <a:r>
              <a:rPr lang="en-US" sz="3100" dirty="0" err="1">
                <a:solidFill>
                  <a:srgbClr val="BA2121"/>
                </a:solidFill>
                <a:latin typeface="Courier"/>
                <a:ea typeface="Courier"/>
                <a:cs typeface="Courier"/>
                <a:sym typeface="Courier"/>
              </a:rPr>
              <a:t>Bobo</a:t>
            </a:r>
            <a:r>
              <a:rPr lang="en-US" sz="3100" dirty="0">
                <a:solidFill>
                  <a:srgbClr val="BA2121"/>
                </a:solidFill>
                <a:latin typeface="Courier"/>
                <a:ea typeface="Courier"/>
                <a:cs typeface="Courier"/>
                <a:sym typeface="Courier"/>
              </a:rPr>
              <a:t> T. Clown"</a:t>
            </a:r>
            <a:r>
              <a:rPr lang="en-US" sz="3100" dirty="0">
                <a:solidFill>
                  <a:schemeClr val="tx1"/>
                </a:solidFill>
                <a:latin typeface="Courier"/>
                <a:ea typeface="Courier"/>
                <a:cs typeface="Courier"/>
                <a:sym typeface="Courier"/>
              </a:rPr>
              <a:t>,</a:t>
            </a:r>
          </a:p>
          <a:p>
            <a:r>
              <a:rPr lang="en-US" sz="3100" dirty="0" smtClean="0">
                <a:solidFill>
                  <a:schemeClr val="tx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"password"</a:t>
            </a:r>
            <a:r>
              <a:rPr lang="en-US" sz="3100" dirty="0" smtClean="0">
                <a:solidFill>
                  <a:schemeClr val="tx1"/>
                </a:solidFill>
                <a:latin typeface="Courier"/>
                <a:ea typeface="Courier"/>
                <a:cs typeface="Courier"/>
                <a:sym typeface="Courier"/>
              </a:rPr>
              <a:t>: </a:t>
            </a:r>
            <a:r>
              <a:rPr lang="en-US" sz="3100" dirty="0">
                <a:solidFill>
                  <a:srgbClr val="BA2121"/>
                </a:solidFill>
                <a:latin typeface="Courier"/>
                <a:ea typeface="Courier"/>
                <a:cs typeface="Courier"/>
                <a:sym typeface="Courier"/>
              </a:rPr>
              <a:t>"iAm@Cl0wN!!</a:t>
            </a:r>
            <a:r>
              <a:rPr lang="en-US" sz="3100" dirty="0" smtClean="0">
                <a:solidFill>
                  <a:srgbClr val="BA2121"/>
                </a:solidFill>
                <a:latin typeface="Courier"/>
                <a:ea typeface="Courier"/>
                <a:cs typeface="Courier"/>
                <a:sym typeface="Courier"/>
              </a:rPr>
              <a:t>!"</a:t>
            </a:r>
            <a:r>
              <a:rPr lang="en-US" sz="3100" dirty="0" smtClean="0">
                <a:latin typeface="Courier"/>
                <a:ea typeface="Courier"/>
                <a:cs typeface="Courier"/>
                <a:sym typeface="Courier"/>
              </a:rPr>
              <a:t>,</a:t>
            </a:r>
            <a:endParaRPr lang="en-US" sz="3100" dirty="0" smtClean="0">
              <a:solidFill>
                <a:srgbClr val="BA2121"/>
              </a:solidFill>
              <a:latin typeface="Courier"/>
              <a:ea typeface="Courier"/>
              <a:cs typeface="Courier"/>
              <a:sym typeface="Courier"/>
            </a:endParaRPr>
          </a:p>
          <a:p>
            <a:r>
              <a:rPr lang="en-US" sz="3100" dirty="0">
                <a:solidFill>
                  <a:srgbClr val="BA2121"/>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 </a:t>
            </a:r>
            <a:r>
              <a:rPr lang="en-US" sz="3100" b="1" dirty="0" smtClean="0">
                <a:solidFill>
                  <a:srgbClr val="008000"/>
                </a:solidFill>
                <a:latin typeface="Courier"/>
                <a:ea typeface="Courier"/>
                <a:cs typeface="Courier"/>
                <a:sym typeface="Courier"/>
              </a:rPr>
              <a:t>"platform"</a:t>
            </a:r>
            <a:r>
              <a:rPr lang="en-US" sz="3100" dirty="0" smtClean="0">
                <a:latin typeface="Courier"/>
                <a:ea typeface="Courier"/>
                <a:cs typeface="Courier"/>
                <a:sym typeface="Courier"/>
              </a:rPr>
              <a:t>:</a:t>
            </a:r>
            <a:r>
              <a:rPr lang="en-US" sz="3100" b="1" dirty="0" smtClean="0">
                <a:solidFill>
                  <a:srgbClr val="008000"/>
                </a:solidFill>
                <a:latin typeface="Courier"/>
                <a:ea typeface="Courier"/>
                <a:cs typeface="Courier"/>
                <a:sym typeface="Courier"/>
              </a:rPr>
              <a:t> </a:t>
            </a:r>
            <a:r>
              <a:rPr lang="en-US" sz="3100" dirty="0" smtClean="0">
                <a:solidFill>
                  <a:srgbClr val="BA2121"/>
                </a:solidFill>
                <a:latin typeface="Courier"/>
                <a:ea typeface="Courier"/>
                <a:cs typeface="Courier"/>
                <a:sym typeface="Courier"/>
              </a:rPr>
              <a:t>"windows"</a:t>
            </a:r>
            <a:endParaRPr lang="en-US" sz="3100" dirty="0" smtClean="0">
              <a:solidFill>
                <a:schemeClr val="tx1"/>
              </a:solidFill>
              <a:latin typeface="Courier"/>
              <a:ea typeface="Courier"/>
              <a:cs typeface="Courier"/>
              <a:sym typeface="Courier"/>
            </a:endParaRPr>
          </a:p>
          <a:p>
            <a:r>
              <a:rPr lang="en-US" sz="3100" dirty="0" smtClean="0">
                <a:solidFill>
                  <a:schemeClr val="tx1"/>
                </a:solidFill>
                <a:latin typeface="Courier"/>
                <a:ea typeface="Courier"/>
                <a:cs typeface="Courier"/>
                <a:sym typeface="Courier"/>
              </a:rPr>
              <a:t>}</a:t>
            </a:r>
            <a:endParaRPr lang="en-US" sz="31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smtClean="0">
                <a:latin typeface="Courier"/>
                <a:ea typeface="Courier"/>
                <a:cs typeface="Courier"/>
                <a:sym typeface="Courier"/>
              </a:rPr>
              <a:t>data_bags</a:t>
            </a:r>
            <a:r>
              <a:rPr lang="en-US" sz="3600" dirty="0">
                <a:latin typeface="Courier"/>
                <a:ea typeface="Courier"/>
                <a:cs typeface="Courier"/>
                <a:sym typeface="Courier"/>
              </a:rPr>
              <a:t>\</a:t>
            </a:r>
            <a:r>
              <a:rPr lang="en-US" sz="3600" dirty="0" smtClean="0">
                <a:latin typeface="Courier"/>
                <a:ea typeface="Courier"/>
                <a:cs typeface="Courier"/>
                <a:sym typeface="Courier"/>
              </a:rPr>
              <a:t>users\</a:t>
            </a:r>
            <a:r>
              <a:rPr lang="en-US" sz="3600" dirty="0" err="1" smtClean="0">
                <a:latin typeface="Courier"/>
                <a:ea typeface="Courier"/>
                <a:cs typeface="Courier"/>
                <a:sym typeface="Courier"/>
              </a:rPr>
              <a:t>frank.json</a:t>
            </a:r>
            <a:endParaRPr lang="en-US" sz="3600" dirty="0">
              <a:solidFill>
                <a:schemeClr val="tx1"/>
              </a:solidFill>
              <a:latin typeface="Courier"/>
              <a:ea typeface="Courier"/>
              <a:cs typeface="Courier"/>
              <a:sym typeface="Courier"/>
            </a:endParaRPr>
          </a:p>
        </p:txBody>
      </p:sp>
      <p:sp>
        <p:nvSpPr>
          <p:cNvPr id="8" name="Rectangle 4"/>
          <p:cNvSpPr>
            <a:spLocks/>
          </p:cNvSpPr>
          <p:nvPr/>
        </p:nvSpPr>
        <p:spPr bwMode="auto">
          <a:xfrm>
            <a:off x="7519194" y="2133600"/>
            <a:ext cx="8610600" cy="5314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"Frank </a:t>
            </a:r>
            <a:r>
              <a:rPr lang="en-US" sz="3600" dirty="0" err="1" smtClean="0">
                <a:solidFill>
                  <a:srgbClr val="BA2121"/>
                </a:solidFill>
                <a:latin typeface="Courier"/>
                <a:ea typeface="Courier"/>
                <a:cs typeface="Courier"/>
                <a:sym typeface="Courier"/>
              </a:rPr>
              <a:t>Belson</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a:t>
            </a:r>
          </a:p>
          <a:p>
            <a:r>
              <a:rPr lang="en-US" sz="3600" b="1" dirty="0" smtClean="0">
                <a:solidFill>
                  <a:srgbClr val="008000"/>
                </a:solidFill>
                <a:latin typeface="Courier"/>
                <a:ea typeface="Courier"/>
                <a:cs typeface="Courier"/>
                <a:sym typeface="Courier"/>
              </a:rPr>
              <a:t>  "password"</a:t>
            </a:r>
            <a:r>
              <a:rPr lang="en-US" sz="3600" dirty="0" smtClean="0">
                <a:latin typeface="Courier"/>
                <a:ea typeface="Courier"/>
                <a:cs typeface="Courier"/>
                <a:sym typeface="Courier"/>
              </a:rPr>
              <a:t>:</a:t>
            </a:r>
            <a:r>
              <a:rPr lang="en-US" sz="3600" b="1" dirty="0" smtClean="0">
                <a:solidFill>
                  <a:srgbClr val="008000"/>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"h@ppyCl0wns!!"</a:t>
            </a:r>
            <a:r>
              <a:rPr lang="en-US" sz="3600" dirty="0" smtClean="0">
                <a:latin typeface="Courier"/>
                <a:ea typeface="Courier"/>
                <a:cs typeface="Courier"/>
                <a:sym typeface="Courier"/>
              </a:rPr>
              <a:t>,</a:t>
            </a:r>
            <a:endParaRPr lang="en-US" sz="3600" b="1" dirty="0" smtClean="0">
              <a:solidFill>
                <a:srgbClr val="008000"/>
              </a:solidFill>
              <a:latin typeface="Courier"/>
              <a:ea typeface="Courier"/>
              <a:cs typeface="Courier"/>
              <a:sym typeface="Courier"/>
            </a:endParaRPr>
          </a:p>
          <a:p>
            <a:r>
              <a:rPr lang="en-US" sz="3600" b="1" dirty="0" smtClean="0">
                <a:solidFill>
                  <a:srgbClr val="008000"/>
                </a:solidFill>
                <a:latin typeface="Courier"/>
                <a:ea typeface="Courier"/>
                <a:cs typeface="Courier"/>
                <a:sym typeface="Courier"/>
              </a:rPr>
              <a:t>  "platform"</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653572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A word about copy/paste</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sz="5000" b="1" dirty="0" smtClean="0"/>
              <a:t>Don't </a:t>
            </a:r>
            <a:r>
              <a:rPr lang="en-US" sz="5000" b="1" dirty="0" smtClean="0"/>
              <a:t>Do It!</a:t>
            </a:r>
            <a:endParaRPr lang="en-US" sz="5000" b="1" dirty="0"/>
          </a:p>
          <a:p>
            <a:pPr lvl="2"/>
            <a:r>
              <a:rPr lang="en-US" sz="5000" b="1" dirty="0" smtClean="0"/>
              <a:t>Our class .</a:t>
            </a:r>
            <a:r>
              <a:rPr lang="en-US" sz="5000" b="1" dirty="0" err="1" smtClean="0"/>
              <a:t>pdf</a:t>
            </a:r>
            <a:r>
              <a:rPr lang="en-US" sz="5000" b="1" dirty="0" smtClean="0"/>
              <a:t> has embedded errors, making copy/paste a dangerous proposition</a:t>
            </a:r>
          </a:p>
          <a:p>
            <a:pPr lvl="2"/>
            <a:r>
              <a:rPr lang="en-US" sz="5000" b="1" dirty="0" smtClean="0"/>
              <a:t>Writing code by hand is important for learning</a:t>
            </a:r>
            <a:endParaRPr lang="en-US" sz="5000" b="1" dirty="0"/>
          </a:p>
        </p:txBody>
      </p:sp>
    </p:spTree>
    <p:extLst>
      <p:ext uri="{BB962C8B-B14F-4D97-AF65-F5344CB8AC3E}">
        <p14:creationId xmlns:p14="http://schemas.microsoft.com/office/powerpoint/2010/main" val="1522385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6" name="Rectangle 3"/>
          <p:cNvSpPr>
            <a:spLocks/>
          </p:cNvSpPr>
          <p:nvPr/>
        </p:nvSpPr>
        <p:spPr bwMode="auto">
          <a:xfrm>
            <a:off x="-24606" y="1346200"/>
            <a:ext cx="7315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smtClean="0">
                <a:latin typeface="Courier"/>
                <a:ea typeface="Courier"/>
                <a:cs typeface="Courier"/>
                <a:sym typeface="Courier"/>
              </a:rPr>
              <a:t>/</a:t>
            </a:r>
            <a:r>
              <a:rPr lang="en-US" dirty="0" err="1" smtClean="0">
                <a:latin typeface="Courier"/>
                <a:ea typeface="Courier"/>
                <a:cs typeface="Courier"/>
                <a:sym typeface="Courier"/>
              </a:rPr>
              <a:t>daisy.json</a:t>
            </a:r>
            <a:endParaRPr lang="en-US" dirty="0">
              <a:latin typeface="Courier"/>
              <a:ea typeface="Courier"/>
              <a:cs typeface="Courier"/>
              <a:sym typeface="Courier"/>
            </a:endParaRPr>
          </a:p>
        </p:txBody>
      </p:sp>
      <p:sp>
        <p:nvSpPr>
          <p:cNvPr id="315397" name="Rectangle 4"/>
          <p:cNvSpPr>
            <a:spLocks/>
          </p:cNvSpPr>
          <p:nvPr/>
        </p:nvSpPr>
        <p:spPr bwMode="auto">
          <a:xfrm>
            <a:off x="0" y="2133600"/>
            <a:ext cx="7442994" cy="4800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"id"</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"comment"</a:t>
            </a:r>
            <a:r>
              <a:rPr lang="en-US" dirty="0">
                <a:latin typeface="Courier"/>
                <a:ea typeface="Courier"/>
                <a:cs typeface="Courier"/>
                <a:sym typeface="Courier"/>
              </a:rPr>
              <a:t>: </a:t>
            </a:r>
            <a:r>
              <a:rPr lang="en-US" dirty="0" smtClean="0">
                <a:solidFill>
                  <a:srgbClr val="BA2121"/>
                </a:solidFill>
                <a:latin typeface="Courier"/>
                <a:ea typeface="Courier"/>
                <a:cs typeface="Courier"/>
                <a:sym typeface="Courier"/>
              </a:rPr>
              <a:t>"Daisy Duke"</a:t>
            </a:r>
            <a:r>
              <a:rPr lang="en-US"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uid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2003</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a:t>
            </a:r>
            <a:r>
              <a:rPr lang="en-US" sz="3200" b="1" dirty="0" err="1">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0</a:t>
            </a:r>
            <a:r>
              <a:rPr lang="en-US" sz="3200" dirty="0">
                <a:latin typeface="Courier"/>
                <a:ea typeface="Courier"/>
                <a:cs typeface="Courier"/>
                <a:sym typeface="Courier"/>
              </a:rPr>
              <a:t>,</a:t>
            </a: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"home"</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home</a:t>
            </a:r>
            <a:r>
              <a:rPr lang="en-US" sz="3200" dirty="0" smtClean="0">
                <a:solidFill>
                  <a:srgbClr val="BA2121"/>
                </a:solidFill>
                <a:latin typeface="Courier"/>
                <a:ea typeface="Courier"/>
                <a:cs typeface="Courier"/>
                <a:sym typeface="Courier"/>
              </a:rPr>
              <a:t>/daisy"</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"shell"</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a:solidFill>
                  <a:srgbClr val="BA2121"/>
                </a:solidFill>
                <a:latin typeface="Courier"/>
                <a:ea typeface="Courier"/>
                <a:cs typeface="Courier"/>
                <a:sym typeface="Courier"/>
              </a:rPr>
              <a:t>bin/</a:t>
            </a:r>
            <a:r>
              <a:rPr lang="en-US" sz="3200" dirty="0" smtClean="0">
                <a:solidFill>
                  <a:srgbClr val="BA2121"/>
                </a:solidFill>
                <a:latin typeface="Courier"/>
                <a:ea typeface="Courier"/>
                <a:cs typeface="Courier"/>
                <a:sym typeface="Courier"/>
              </a:rPr>
              <a:t>bash"</a:t>
            </a:r>
            <a:r>
              <a:rPr lang="en-US" sz="3200" dirty="0" smtClean="0">
                <a:latin typeface="Courier"/>
                <a:ea typeface="Courier"/>
                <a:cs typeface="Courier"/>
                <a:sym typeface="Courier"/>
              </a:rPr>
              <a:t>,</a:t>
            </a:r>
            <a:endParaRPr lang="en-US" sz="3200" dirty="0">
              <a:latin typeface="Courier"/>
              <a:ea typeface="Courier"/>
              <a:cs typeface="Courier"/>
              <a:sym typeface="Courier"/>
            </a:endParaRPr>
          </a:p>
          <a:p>
            <a:r>
              <a:rPr lang="en-US" sz="3200" dirty="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a:latin typeface="Courier"/>
                <a:ea typeface="Courier"/>
                <a:cs typeface="Courier"/>
                <a:sym typeface="Courier"/>
              </a:rPr>
              <a:t>}</a:t>
            </a:r>
          </a:p>
        </p:txBody>
      </p:sp>
      <p:sp>
        <p:nvSpPr>
          <p:cNvPr id="478213"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user item in the users data bag</a:t>
            </a:r>
          </a:p>
        </p:txBody>
      </p:sp>
      <p:sp>
        <p:nvSpPr>
          <p:cNvPr id="7" name="Rectangle 3"/>
          <p:cNvSpPr>
            <a:spLocks/>
          </p:cNvSpPr>
          <p:nvPr/>
        </p:nvSpPr>
        <p:spPr bwMode="auto">
          <a:xfrm>
            <a:off x="8178162" y="1371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err="1">
                <a:latin typeface="Courier"/>
                <a:ea typeface="Courier"/>
                <a:cs typeface="Courier"/>
                <a:sym typeface="Courier"/>
              </a:rPr>
              <a:t>data_bags</a:t>
            </a:r>
            <a:r>
              <a:rPr lang="en-US" sz="3600" dirty="0">
                <a:latin typeface="Courier"/>
                <a:ea typeface="Courier"/>
                <a:cs typeface="Courier"/>
                <a:sym typeface="Courier"/>
              </a:rPr>
              <a:t>/users/</a:t>
            </a:r>
            <a:r>
              <a:rPr lang="en-US" sz="3600" dirty="0" err="1">
                <a:latin typeface="Courier"/>
                <a:ea typeface="Courier"/>
                <a:cs typeface="Courier"/>
                <a:sym typeface="Courier"/>
              </a:rPr>
              <a:t>rosco.json</a:t>
            </a:r>
            <a:endParaRPr lang="en-US" sz="3600" dirty="0">
              <a:latin typeface="Courier"/>
              <a:ea typeface="Courier"/>
              <a:cs typeface="Courier"/>
              <a:sym typeface="Courier"/>
            </a:endParaRPr>
          </a:p>
        </p:txBody>
      </p:sp>
      <p:sp>
        <p:nvSpPr>
          <p:cNvPr id="8" name="Rectangle 4"/>
          <p:cNvSpPr>
            <a:spLocks/>
          </p:cNvSpPr>
          <p:nvPr/>
        </p:nvSpPr>
        <p:spPr bwMode="auto">
          <a:xfrm>
            <a:off x="7519194" y="2133600"/>
            <a:ext cx="8610600" cy="5791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 P. Coltrane"</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uid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2004</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err="1">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0</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"home"</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"/home/</a:t>
            </a:r>
            <a:r>
              <a:rPr lang="en-US" sz="3600" dirty="0" err="1">
                <a:solidFill>
                  <a:srgbClr val="BA2121"/>
                </a:solidFill>
                <a:latin typeface="Courier"/>
                <a:ea typeface="Courier"/>
                <a:cs typeface="Courier"/>
                <a:sym typeface="Courier"/>
              </a:rPr>
              <a:t>rosco</a:t>
            </a:r>
            <a:r>
              <a:rPr lang="en-US" sz="3600" dirty="0">
                <a:solidFill>
                  <a:srgbClr val="BA2121"/>
                </a:solidFill>
                <a:latin typeface="Courier"/>
                <a:ea typeface="Courier"/>
                <a:cs typeface="Courier"/>
                <a:sym typeface="Courier"/>
              </a:rPr>
              <a:t>"</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"shell</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"/bin/bash"</a:t>
            </a:r>
            <a:r>
              <a:rPr lang="en-US" sz="3600" dirty="0" smtClean="0">
                <a:latin typeface="Courier"/>
                <a:ea typeface="Courier"/>
                <a:cs typeface="Courier"/>
                <a:sym typeface="Courier"/>
              </a:rPr>
              <a:t>,</a:t>
            </a:r>
            <a:endParaRPr lang="en-US" sz="3600" dirty="0">
              <a:latin typeface="Courier"/>
              <a:ea typeface="Courier"/>
              <a:cs typeface="Courier"/>
              <a:sym typeface="Courier"/>
            </a:endParaRPr>
          </a:p>
          <a:p>
            <a:r>
              <a:rPr lang="en-US" sz="3600" dirty="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"centos"</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Tree>
    <p:extLst>
      <p:ext uri="{BB962C8B-B14F-4D97-AF65-F5344CB8AC3E}">
        <p14:creationId xmlns:p14="http://schemas.microsoft.com/office/powerpoint/2010/main" val="3326884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Upload the </a:t>
            </a:r>
            <a:r>
              <a:rPr lang="en-US" sz="4800" dirty="0">
                <a:sym typeface="Arial Bold" charset="0"/>
              </a:rPr>
              <a:t>data bag </a:t>
            </a:r>
            <a:r>
              <a:rPr lang="en-US" sz="4800" dirty="0" smtClean="0">
                <a:sym typeface="Arial Bold" charset="0"/>
              </a:rPr>
              <a:t>item to Chef Server</a:t>
            </a:r>
            <a:endParaRPr lang="en-US" sz="4800" dirty="0">
              <a:sym typeface="Arial Bold" charset="0"/>
            </a:endParaRPr>
          </a:p>
        </p:txBody>
      </p:sp>
      <p:sp>
        <p:nvSpPr>
          <p:cNvPr id="7" name="Rectangle 3"/>
          <p:cNvSpPr>
            <a:spLocks/>
          </p:cNvSpPr>
          <p:nvPr/>
        </p:nvSpPr>
        <p:spPr bwMode="auto">
          <a:xfrm>
            <a:off x="813594" y="5562600"/>
            <a:ext cx="14669933" cy="32004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
        <p:nvSpPr>
          <p:cNvPr id="2" name="Rectangle 1"/>
          <p:cNvSpPr/>
          <p:nvPr/>
        </p:nvSpPr>
        <p:spPr>
          <a:xfrm>
            <a:off x="737394" y="3553361"/>
            <a:ext cx="14173200" cy="707886"/>
          </a:xfrm>
          <a:prstGeom prst="rect">
            <a:avLst/>
          </a:prstGeom>
        </p:spPr>
        <p:txBody>
          <a:bodyPr wrap="square">
            <a:spAutoFit/>
          </a:bodyPr>
          <a:lstStyle/>
          <a:p>
            <a:pPr marL="1320800" indent="-571500">
              <a:buFont typeface="Arial"/>
              <a:buChar char="•"/>
            </a:pPr>
            <a:r>
              <a:rPr lang="en-US" sz="4000" dirty="0"/>
              <a:t>Upload all additional users to the </a:t>
            </a:r>
            <a:r>
              <a:rPr lang="en-US" sz="4000" dirty="0" smtClean="0"/>
              <a:t>USERS </a:t>
            </a:r>
            <a:r>
              <a:rPr lang="en-US" sz="4000" dirty="0" err="1" smtClean="0"/>
              <a:t>data_bag</a:t>
            </a:r>
            <a:endParaRPr lang="en-US" sz="4000" dirty="0"/>
          </a:p>
        </p:txBody>
      </p:sp>
    </p:spTree>
    <p:extLst>
      <p:ext uri="{BB962C8B-B14F-4D97-AF65-F5344CB8AC3E}">
        <p14:creationId xmlns:p14="http://schemas.microsoft.com/office/powerpoint/2010/main" val="109577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Rockwell" charset="0"/>
              </a:rPr>
              <a:t>Exercise: </a:t>
            </a:r>
            <a:br>
              <a:rPr lang="en-US" sz="4800" dirty="0" smtClean="0">
                <a:sym typeface="Rockwell" charset="0"/>
              </a:rPr>
            </a:br>
            <a:r>
              <a:rPr lang="en-US" sz="4800" dirty="0" smtClean="0">
                <a:sym typeface="Rockwell" charset="0"/>
              </a:rPr>
              <a:t>Show all the users in the </a:t>
            </a:r>
            <a:r>
              <a:rPr lang="en-US" sz="4800" dirty="0" err="1" smtClean="0">
                <a:sym typeface="Rockwell" charset="0"/>
              </a:rPr>
              <a:t>data_bag</a:t>
            </a:r>
            <a:endParaRPr lang="en-US" sz="4800" dirty="0" smtClean="0">
              <a:sym typeface="Rockwell" charset="0"/>
            </a:endParaRPr>
          </a:p>
        </p:txBody>
      </p:sp>
      <p:sp>
        <p:nvSpPr>
          <p:cNvPr id="303108" name="Rectangle 3"/>
          <p:cNvSpPr>
            <a:spLocks/>
          </p:cNvSpPr>
          <p:nvPr/>
        </p:nvSpPr>
        <p:spPr bwMode="auto">
          <a:xfrm>
            <a:off x="190519" y="2743200"/>
            <a:ext cx="15724136" cy="60452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200" dirty="0" smtClean="0">
                <a:solidFill>
                  <a:schemeClr val="bg1"/>
                </a:solidFill>
                <a:latin typeface="Menlo Regular"/>
                <a:ea typeface="Menlo Regular"/>
                <a:cs typeface="Menlo Regular"/>
                <a:sym typeface="Menlo Regular"/>
              </a:rPr>
              <a:t>2 </a:t>
            </a:r>
            <a:r>
              <a:rPr lang="en-US" sz="2200" dirty="0">
                <a:solidFill>
                  <a:schemeClr val="bg1"/>
                </a:solidFill>
                <a:latin typeface="Menlo Regular"/>
                <a:ea typeface="Menlo Regular"/>
                <a:cs typeface="Menlo Regular"/>
                <a:sym typeface="Menlo Regular"/>
              </a:rPr>
              <a:t>items found</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Frank </a:t>
            </a:r>
            <a:r>
              <a:rPr lang="en-US" sz="2200" dirty="0" err="1">
                <a:solidFill>
                  <a:schemeClr val="bg1"/>
                </a:solidFill>
                <a:latin typeface="Menlo Regular"/>
                <a:ea typeface="Menlo Regular"/>
                <a:cs typeface="Menlo Regular"/>
                <a:sym typeface="Menlo Regular"/>
              </a:rPr>
              <a:t>Belson</a:t>
            </a:r>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users</a:t>
            </a:r>
          </a:p>
          <a:p>
            <a:pPr lvl="1"/>
            <a:r>
              <a:rPr lang="en-US" sz="2200" dirty="0" err="1" smtClean="0">
                <a:solidFill>
                  <a:schemeClr val="bg1"/>
                </a:solidFill>
                <a:latin typeface="Menlo Regular"/>
                <a:ea typeface="Menlo Regular"/>
                <a:cs typeface="Menlo Regular"/>
                <a:sym typeface="Menlo Regular"/>
              </a:rPr>
              <a:t>gid</a:t>
            </a:r>
            <a:r>
              <a:rPr lang="en-US" sz="2200" dirty="0" smtClean="0">
                <a:solidFill>
                  <a:schemeClr val="bg1"/>
                </a:solidFill>
                <a:latin typeface="Menlo Regular"/>
                <a:ea typeface="Menlo Regular"/>
                <a:cs typeface="Menlo Regular"/>
                <a:sym typeface="Menlo Regular"/>
              </a:rPr>
              <a:t>:       0</a:t>
            </a:r>
          </a:p>
          <a:p>
            <a:pPr lvl="1"/>
            <a:r>
              <a:rPr lang="en-US" sz="2200" dirty="0" smtClean="0">
                <a:solidFill>
                  <a:schemeClr val="bg1"/>
                </a:solidFill>
                <a:latin typeface="Menlo Regular"/>
                <a:ea typeface="Menlo Regular"/>
                <a:cs typeface="Menlo Regular"/>
                <a:sym typeface="Menlo Regular"/>
              </a:rPr>
              <a:t>home:      /home/frank</a:t>
            </a:r>
          </a:p>
          <a:p>
            <a:pPr lvl="1"/>
            <a:r>
              <a:rPr lang="en-US" sz="2200" dirty="0" smtClean="0">
                <a:solidFill>
                  <a:schemeClr val="bg1"/>
                </a:solidFill>
                <a:latin typeface="Menlo Regular"/>
                <a:ea typeface="Menlo Regular"/>
                <a:cs typeface="Menlo Regular"/>
                <a:sym typeface="Menlo Regular"/>
              </a:rPr>
              <a:t>id</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frank</a:t>
            </a:r>
            <a:endParaRPr lang="en-US" sz="2200" dirty="0">
              <a:solidFill>
                <a:schemeClr val="bg1"/>
              </a:solidFill>
              <a:latin typeface="Menlo Regular"/>
              <a:ea typeface="Menlo Regular"/>
              <a:cs typeface="Menlo Regular"/>
              <a:sym typeface="Menlo Regular"/>
            </a:endParaRPr>
          </a:p>
          <a:p>
            <a:pPr lvl="1"/>
            <a:r>
              <a:rPr lang="en-US" sz="2200" dirty="0" smtClean="0">
                <a:solidFill>
                  <a:schemeClr val="bg1"/>
                </a:solidFill>
                <a:latin typeface="Menlo Regular"/>
                <a:ea typeface="Menlo Regular"/>
                <a:cs typeface="Menlo Regular"/>
                <a:sym typeface="Menlo Regular"/>
              </a:rPr>
              <a:t>Shell:</a:t>
            </a:r>
            <a:r>
              <a:rPr lang="en-US" sz="2200" dirty="0">
                <a:solidFill>
                  <a:schemeClr val="bg1"/>
                </a:solidFill>
                <a:latin typeface="Menlo Regular"/>
                <a:ea typeface="Menlo Regular"/>
                <a:cs typeface="Menlo Regular"/>
                <a:sym typeface="Menlo Regular"/>
              </a:rPr>
              <a:t> </a:t>
            </a:r>
            <a:r>
              <a:rPr lang="en-US" sz="2200" dirty="0" smtClean="0">
                <a:solidFill>
                  <a:schemeClr val="bg1"/>
                </a:solidFill>
                <a:latin typeface="Menlo Regular"/>
                <a:ea typeface="Menlo Regular"/>
                <a:cs typeface="Menlo Regular"/>
                <a:sym typeface="Menlo Regular"/>
              </a:rPr>
              <a:t>    /bin/bash</a:t>
            </a:r>
          </a:p>
          <a:p>
            <a:pPr lvl="1"/>
            <a:r>
              <a:rPr lang="en-US" sz="2200" dirty="0" err="1" smtClean="0">
                <a:solidFill>
                  <a:schemeClr val="bg1"/>
                </a:solidFill>
                <a:latin typeface="Menlo Regular"/>
                <a:ea typeface="Menlo Regular"/>
                <a:cs typeface="Menlo Regular"/>
                <a:sym typeface="Menlo Regular"/>
              </a:rPr>
              <a:t>uid</a:t>
            </a:r>
            <a:r>
              <a:rPr lang="en-US" sz="2200" dirty="0" smtClean="0">
                <a:solidFill>
                  <a:schemeClr val="bg1"/>
                </a:solidFill>
                <a:latin typeface="Menlo Regular"/>
                <a:ea typeface="Menlo Regular"/>
                <a:cs typeface="Menlo Regular"/>
                <a:sym typeface="Menlo Regular"/>
              </a:rPr>
              <a:t>        2001</a:t>
            </a:r>
          </a:p>
          <a:p>
            <a:pPr lvl="1"/>
            <a:r>
              <a:rPr lang="en-US" sz="2200" dirty="0">
                <a:solidFill>
                  <a:schemeClr val="bg1"/>
                </a:solidFill>
                <a:latin typeface="Menlo Regular"/>
                <a:ea typeface="Menlo Regular"/>
                <a:cs typeface="Menlo Regular"/>
                <a:sym typeface="Menlo Regular"/>
              </a:rPr>
              <a:t>password:  sP3nC3r4Hire!</a:t>
            </a:r>
          </a:p>
          <a:p>
            <a:pPr lvl="1"/>
            <a:endParaRPr lang="en-US" sz="2200" dirty="0">
              <a:solidFill>
                <a:schemeClr val="bg1"/>
              </a:solidFill>
              <a:latin typeface="Menlo Regular"/>
              <a:ea typeface="Menlo Regular"/>
              <a:cs typeface="Menlo Regular"/>
              <a:sym typeface="Menlo Regular"/>
            </a:endParaRPr>
          </a:p>
          <a:p>
            <a:pPr lvl="1"/>
            <a:r>
              <a:rPr lang="en-US" sz="2200" dirty="0" err="1">
                <a:solidFill>
                  <a:schemeClr val="bg1"/>
                </a:solidFill>
                <a:latin typeface="Menlo Regular"/>
                <a:ea typeface="Menlo Regular"/>
                <a:cs typeface="Menlo Regular"/>
                <a:sym typeface="Menlo Regular"/>
              </a:rPr>
              <a:t>chef_type</a:t>
            </a:r>
            <a:r>
              <a:rPr lang="en-US" sz="2200" dirty="0">
                <a:solidFill>
                  <a:schemeClr val="bg1"/>
                </a:solidFill>
                <a:latin typeface="Menlo Regular"/>
                <a:ea typeface="Menlo Regular"/>
                <a:cs typeface="Menlo Regular"/>
                <a:sym typeface="Menlo Regular"/>
              </a:rPr>
              <a:t>: </a:t>
            </a:r>
            <a:r>
              <a:rPr lang="en-US" sz="2200" dirty="0" err="1">
                <a:solidFill>
                  <a:schemeClr val="bg1"/>
                </a:solidFill>
                <a:latin typeface="Menlo Regular"/>
                <a:ea typeface="Menlo Regular"/>
                <a:cs typeface="Menlo Regular"/>
                <a:sym typeface="Menlo Regular"/>
              </a:rPr>
              <a:t>data_bag_item</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comment:   </a:t>
            </a:r>
            <a:r>
              <a:rPr lang="en-US" sz="2200" dirty="0" err="1">
                <a:solidFill>
                  <a:schemeClr val="bg1"/>
                </a:solidFill>
                <a:latin typeface="Menlo Regular"/>
                <a:ea typeface="Menlo Regular"/>
                <a:cs typeface="Menlo Regular"/>
                <a:sym typeface="Menlo Regular"/>
              </a:rPr>
              <a:t>Bobo</a:t>
            </a:r>
            <a:r>
              <a:rPr lang="en-US" sz="2200" dirty="0">
                <a:solidFill>
                  <a:schemeClr val="bg1"/>
                </a:solidFill>
                <a:latin typeface="Menlo Regular"/>
                <a:ea typeface="Menlo Regular"/>
                <a:cs typeface="Menlo Regular"/>
                <a:sym typeface="Menlo Regular"/>
              </a:rPr>
              <a:t> T. Clown</a:t>
            </a:r>
          </a:p>
          <a:p>
            <a:pPr lvl="1"/>
            <a:r>
              <a:rPr lang="en-US" sz="2200" dirty="0" err="1">
                <a:solidFill>
                  <a:schemeClr val="bg1"/>
                </a:solidFill>
                <a:latin typeface="Menlo Regular"/>
                <a:ea typeface="Menlo Regular"/>
                <a:cs typeface="Menlo Regular"/>
                <a:sym typeface="Menlo Regular"/>
              </a:rPr>
              <a:t>data_bag</a:t>
            </a:r>
            <a:r>
              <a:rPr lang="en-US" sz="2200" dirty="0">
                <a:solidFill>
                  <a:schemeClr val="bg1"/>
                </a:solidFill>
                <a:latin typeface="Menlo Regular"/>
                <a:ea typeface="Menlo Regular"/>
                <a:cs typeface="Menlo Regular"/>
                <a:sym typeface="Menlo Regular"/>
              </a:rPr>
              <a:t>:  users</a:t>
            </a:r>
          </a:p>
          <a:p>
            <a:pPr lvl="1"/>
            <a:r>
              <a:rPr lang="en-US" sz="2200" dirty="0" err="1">
                <a:solidFill>
                  <a:schemeClr val="bg1"/>
                </a:solidFill>
                <a:latin typeface="Menlo Regular"/>
                <a:ea typeface="Menlo Regular"/>
                <a:cs typeface="Menlo Regular"/>
                <a:sym typeface="Menlo Regular"/>
              </a:rPr>
              <a:t>gid</a:t>
            </a:r>
            <a:r>
              <a:rPr lang="en-US" sz="2200" dirty="0">
                <a:solidFill>
                  <a:schemeClr val="bg1"/>
                </a:solidFill>
                <a:latin typeface="Menlo Regular"/>
                <a:ea typeface="Menlo Regular"/>
                <a:cs typeface="Menlo Regular"/>
                <a:sym typeface="Menlo Regular"/>
              </a:rPr>
              <a:t>:       0</a:t>
            </a:r>
          </a:p>
          <a:p>
            <a:pPr lvl="1"/>
            <a:r>
              <a:rPr lang="en-US" sz="2200" dirty="0">
                <a:solidFill>
                  <a:schemeClr val="bg1"/>
                </a:solidFill>
                <a:latin typeface="Menlo Regular"/>
                <a:ea typeface="Menlo Regular"/>
                <a:cs typeface="Menlo Regular"/>
                <a:sym typeface="Menlo Regular"/>
              </a:rPr>
              <a:t>home:      /home</a:t>
            </a:r>
            <a:r>
              <a:rPr lang="en-US" sz="2200" dirty="0" smtClean="0">
                <a:solidFill>
                  <a:schemeClr val="bg1"/>
                </a:solidFill>
                <a:latin typeface="Menlo Regular"/>
                <a:ea typeface="Menlo Regular"/>
                <a:cs typeface="Menlo Regular"/>
                <a:sym typeface="Menlo Regular"/>
              </a:rPr>
              <a:t>/</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a:p>
            <a:pPr lvl="1"/>
            <a:r>
              <a:rPr lang="en-US" sz="2200" dirty="0">
                <a:solidFill>
                  <a:schemeClr val="bg1"/>
                </a:solidFill>
                <a:latin typeface="Menlo Regular"/>
                <a:ea typeface="Menlo Regular"/>
                <a:cs typeface="Menlo Regular"/>
                <a:sym typeface="Menlo Regular"/>
              </a:rPr>
              <a:t>id:        </a:t>
            </a:r>
            <a:r>
              <a:rPr lang="en-US" sz="2200" dirty="0" err="1" smtClean="0">
                <a:solidFill>
                  <a:schemeClr val="bg1"/>
                </a:solidFill>
                <a:latin typeface="Menlo Regular"/>
                <a:ea typeface="Menlo Regular"/>
                <a:cs typeface="Menlo Regular"/>
                <a:sym typeface="Menlo Regular"/>
              </a:rPr>
              <a:t>bobo</a:t>
            </a:r>
            <a:endParaRPr lang="en-US" sz="2200" dirty="0">
              <a:solidFill>
                <a:schemeClr val="bg1"/>
              </a:solidFill>
              <a:latin typeface="Menlo Regular"/>
              <a:ea typeface="Menlo Regular"/>
              <a:cs typeface="Menlo Regular"/>
              <a:sym typeface="Menlo Regular"/>
            </a:endParaRPr>
          </a:p>
        </p:txBody>
      </p:sp>
      <p:sp>
        <p:nvSpPr>
          <p:cNvPr id="5" name="Rectangle 1"/>
          <p:cNvSpPr>
            <a:spLocks noGrp="1"/>
          </p:cNvSpPr>
          <p:nvPr>
            <p:ph type="body" idx="1"/>
          </p:nvPr>
        </p:nvSpPr>
        <p:spPr bwMode="auto">
          <a:xfrm>
            <a:off x="190500" y="1676400"/>
            <a:ext cx="15724188" cy="762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sz="3600" dirty="0" smtClean="0">
                <a:ea typeface="Courier"/>
                <a:cs typeface="Courier"/>
              </a:rPr>
              <a:t>$ knife </a:t>
            </a:r>
            <a:r>
              <a:rPr lang="en-US" altLang="en-US" sz="3600" dirty="0">
                <a:ea typeface="Courier"/>
                <a:cs typeface="Courier"/>
              </a:rPr>
              <a:t>search users </a:t>
            </a:r>
            <a:r>
              <a:rPr lang="en-US" altLang="en-US" sz="3600" dirty="0" smtClean="0">
                <a:ea typeface="Courier"/>
                <a:cs typeface="Courier"/>
              </a:rPr>
              <a:t>"*:*"</a:t>
            </a:r>
            <a:endParaRPr lang="en-US" altLang="en-US" sz="3600" dirty="0">
              <a:ea typeface="Courier"/>
              <a:cs typeface="Courier"/>
            </a:endParaRPr>
          </a:p>
        </p:txBody>
      </p:sp>
    </p:spTree>
    <p:extLst>
      <p:ext uri="{BB962C8B-B14F-4D97-AF65-F5344CB8AC3E}">
        <p14:creationId xmlns:p14="http://schemas.microsoft.com/office/powerpoint/2010/main" val="407239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a:solidFill>
                  <a:srgbClr val="FFFFFF"/>
                </a:solidFill>
                <a:latin typeface="Courier"/>
                <a:ea typeface="Courier"/>
                <a:cs typeface="Courier"/>
                <a:sym typeface="Courier"/>
              </a:rPr>
              <a:t>comment:Bobo</a:t>
            </a:r>
            <a:r>
              <a:rPr lang="en-US" sz="3200" dirty="0">
                <a:solidFill>
                  <a:srgbClr val="FFFFFF"/>
                </a:solidFill>
                <a:latin typeface="Courier"/>
                <a:ea typeface="Courier"/>
                <a:cs typeface="Courier"/>
                <a:sym typeface="Courier"/>
              </a:rPr>
              <a:t>*</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a:t>
            </a:r>
            <a:r>
              <a:rPr lang="en-US" sz="4800" dirty="0" smtClean="0">
                <a:sym typeface="Arial Bold" charset="0"/>
              </a:rPr>
              <a:t>user's </a:t>
            </a:r>
            <a:r>
              <a:rPr lang="en-US" sz="4800" dirty="0" smtClean="0">
                <a:sym typeface="Arial Bold" charset="0"/>
              </a:rPr>
              <a:t>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50067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err="1" smtClean="0">
                <a:solidFill>
                  <a:srgbClr val="FFFFFF"/>
                </a:solidFill>
                <a:latin typeface="Courier"/>
                <a:ea typeface="Courier"/>
                <a:cs typeface="Courier"/>
                <a:sym typeface="Courier"/>
              </a:rPr>
              <a:t>ws</a:t>
            </a:r>
            <a:r>
              <a:rPr lang="en-US" sz="3200" dirty="0" smtClean="0">
                <a:solidFill>
                  <a:srgbClr val="FFFFFF"/>
                </a:solidFill>
                <a:latin typeface="Courier"/>
                <a:ea typeface="Courier"/>
                <a:cs typeface="Courier"/>
                <a:sym typeface="Courier"/>
              </a:rPr>
              <a:t>&gt; </a:t>
            </a:r>
            <a:r>
              <a:rPr lang="en-US" sz="3200" dirty="0">
                <a:solidFill>
                  <a:srgbClr val="FFFFFF"/>
                </a:solidFill>
                <a:latin typeface="Courier"/>
                <a:ea typeface="Courier"/>
                <a:cs typeface="Courier"/>
                <a:sym typeface="Courier"/>
              </a:rPr>
              <a:t>knife search users '</a:t>
            </a:r>
            <a:r>
              <a:rPr lang="en-US" sz="3200" dirty="0" err="1" smtClean="0">
                <a:solidFill>
                  <a:srgbClr val="FFFFFF"/>
                </a:solidFill>
                <a:latin typeface="Courier"/>
                <a:ea typeface="Courier"/>
                <a:cs typeface="Courier"/>
                <a:sym typeface="Courier"/>
              </a:rPr>
              <a:t>comment:Daisy</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Find a </a:t>
            </a:r>
            <a:r>
              <a:rPr lang="en-US" sz="4800" dirty="0" smtClean="0">
                <a:sym typeface="Arial Bold" charset="0"/>
              </a:rPr>
              <a:t>user's </a:t>
            </a:r>
            <a:r>
              <a:rPr lang="en-US" sz="4800" dirty="0" smtClean="0">
                <a:sym typeface="Arial Bold" charset="0"/>
              </a:rPr>
              <a:t>id from the data bag</a:t>
            </a:r>
            <a:endParaRPr lang="en-US" sz="4800" dirty="0">
              <a:sym typeface="Arial Bold" charset="0"/>
            </a:endParaRP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smtClean="0">
                <a:solidFill>
                  <a:schemeClr val="bg1"/>
                </a:solidFill>
                <a:latin typeface="Menlo Regular"/>
                <a:ea typeface="Menlo Regular"/>
                <a:cs typeface="Menlo Regular"/>
                <a:sym typeface="Menlo Regular"/>
              </a:rPr>
              <a:t>data_bag_item_users_daisy</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pPr marL="800826" lvl="2" indent="0">
              <a:buNone/>
            </a:pPr>
            <a:r>
              <a:rPr lang="en-US" sz="2400" dirty="0">
                <a:solidFill>
                  <a:schemeClr val="bg1"/>
                </a:solidFill>
                <a:latin typeface="Menlo Regular"/>
                <a:ea typeface="Menlo Regular"/>
                <a:cs typeface="Menlo Regular"/>
                <a:sym typeface="Menlo Regular"/>
              </a:rPr>
              <a:t>  id: </a:t>
            </a:r>
            <a:r>
              <a:rPr lang="en-US" sz="2400" dirty="0" smtClean="0">
                <a:solidFill>
                  <a:schemeClr val="bg1"/>
                </a:solidFill>
                <a:latin typeface="Menlo Regular"/>
                <a:ea typeface="Menlo Regular"/>
                <a:cs typeface="Menlo Regular"/>
                <a:sym typeface="Menlo Regular"/>
              </a:rPr>
              <a:t>daisy</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1034037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6385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Windows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4880586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"stars"</a:t>
            </a:r>
            <a:r>
              <a:rPr lang="en-US" sz="3600" dirty="0" smtClean="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err="1" smtClean="0">
                <a:solidFill>
                  <a:srgbClr val="008000"/>
                </a:solidFill>
                <a:latin typeface="Courier"/>
                <a:ea typeface="Courier"/>
                <a:cs typeface="Courier"/>
                <a:sym typeface="Courier"/>
              </a:rPr>
              <a:t>gid</a:t>
            </a:r>
            <a:r>
              <a:rPr lang="en-US" sz="3600" b="1" dirty="0">
                <a:solidFill>
                  <a:srgbClr val="008000"/>
                </a:solidFill>
                <a:latin typeface="Courier"/>
                <a:ea typeface="Courier"/>
                <a:cs typeface="Courier"/>
                <a:sym typeface="Courier"/>
              </a:rPr>
              <a:t>"</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3000</a:t>
            </a:r>
            <a:r>
              <a:rPr lang="en-US" sz="3600" dirty="0" smtClean="0">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smtClean="0">
                <a:solidFill>
                  <a:srgbClr val="BA2121"/>
                </a:solidFill>
                <a:latin typeface="Courier"/>
                <a:ea typeface="Courier"/>
                <a:cs typeface="Courier"/>
                <a:sym typeface="Courier"/>
              </a:rPr>
              <a:t>"daisy"</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a:t>
            </a:r>
            <a:r>
              <a:rPr lang="en-US" sz="3600" dirty="0" err="1" smtClean="0">
                <a:solidFill>
                  <a:srgbClr val="BA2121"/>
                </a:solidFill>
                <a:latin typeface="Courier"/>
                <a:ea typeface="Courier"/>
                <a:cs typeface="Courier"/>
                <a:sym typeface="Courier"/>
              </a:rPr>
              <a:t>rosco</a:t>
            </a:r>
            <a:r>
              <a:rPr lang="en-US" sz="3600" dirty="0" smtClean="0">
                <a:solidFill>
                  <a:srgbClr val="BA2121"/>
                </a:solidFill>
                <a:latin typeface="Courier"/>
                <a:ea typeface="Courier"/>
                <a:cs typeface="Courier"/>
                <a:sym typeface="Courier"/>
              </a:rPr>
              <a:t>"</a:t>
            </a:r>
            <a:r>
              <a:rPr lang="en-US" sz="3600" dirty="0" smtClean="0">
                <a:solidFill>
                  <a:schemeClr val="tx1"/>
                </a:solidFill>
                <a:latin typeface="Courier"/>
                <a:ea typeface="Courier"/>
                <a:cs typeface="Courier"/>
                <a:sym typeface="Courier"/>
              </a:rPr>
              <a:t> ],</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"centos"</a:t>
            </a:r>
            <a:r>
              <a:rPr lang="en-US" sz="3600" dirty="0" smtClean="0">
                <a:latin typeface="Courier"/>
                <a:ea typeface="Courier"/>
                <a:cs typeface="Courier"/>
                <a:sym typeface="Courier"/>
              </a:rPr>
              <a:t> </a:t>
            </a:r>
            <a:endParaRPr lang="en-US" sz="3600" dirty="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4600" dirty="0" smtClean="0">
                <a:sym typeface="Arial Bold" charset="0"/>
              </a:rPr>
              <a:t>Linux 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Tree>
    <p:extLst>
      <p:ext uri="{BB962C8B-B14F-4D97-AF65-F5344CB8AC3E}">
        <p14:creationId xmlns:p14="http://schemas.microsoft.com/office/powerpoint/2010/main" val="23590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3"/>
          <p:cNvSpPr>
            <a:spLocks/>
          </p:cNvSpPr>
          <p:nvPr/>
        </p:nvSpPr>
        <p:spPr bwMode="auto">
          <a:xfrm>
            <a:off x="7660" y="1371600"/>
            <a:ext cx="838937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stars.json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127794" y="1981200"/>
            <a:ext cx="9857219" cy="32766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200" dirty="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id"</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"stars"</a:t>
            </a:r>
            <a:r>
              <a:rPr lang="en-US" sz="3200" dirty="0" smtClean="0">
                <a:solidFill>
                  <a:schemeClr val="tx1"/>
                </a:solidFill>
                <a:latin typeface="Courier"/>
                <a:ea typeface="Courier"/>
                <a:cs typeface="Courier"/>
                <a:sym typeface="Courier"/>
              </a:rPr>
              <a:t>,</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err="1" smtClean="0">
                <a:solidFill>
                  <a:srgbClr val="008000"/>
                </a:solidFill>
                <a:latin typeface="Courier"/>
                <a:ea typeface="Courier"/>
                <a:cs typeface="Courier"/>
                <a:sym typeface="Courier"/>
              </a:rPr>
              <a:t>gid</a:t>
            </a:r>
            <a:r>
              <a:rPr lang="en-US" sz="3200" b="1" dirty="0">
                <a:solidFill>
                  <a:srgbClr val="008000"/>
                </a:solidFill>
                <a:latin typeface="Courier"/>
                <a:ea typeface="Courier"/>
                <a:cs typeface="Courier"/>
                <a:sym typeface="Courier"/>
              </a:rPr>
              <a:t>"</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3000</a:t>
            </a:r>
            <a:r>
              <a:rPr lang="en-US" sz="3200" dirty="0" smtClean="0">
                <a:latin typeface="Courier"/>
                <a:ea typeface="Courier"/>
                <a:cs typeface="Courier"/>
                <a:sym typeface="Courier"/>
              </a:rPr>
              <a:t>,</a:t>
            </a:r>
            <a:endParaRPr lang="en-US" sz="3200" dirty="0">
              <a:solidFill>
                <a:schemeClr val="tx1"/>
              </a:solidFill>
              <a:latin typeface="Courier"/>
              <a:ea typeface="Courier"/>
              <a:cs typeface="Courier"/>
              <a:sym typeface="Courier"/>
            </a:endParaRPr>
          </a:p>
          <a:p>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a:t>
            </a:r>
            <a:r>
              <a:rPr lang="en-US" sz="3200" b="1" dirty="0">
                <a:solidFill>
                  <a:srgbClr val="008000"/>
                </a:solidFill>
                <a:latin typeface="Courier"/>
                <a:ea typeface="Courier"/>
                <a:cs typeface="Courier"/>
                <a:sym typeface="Courier"/>
              </a:rPr>
              <a:t>members"</a:t>
            </a:r>
            <a:r>
              <a:rPr lang="en-US" sz="3200" dirty="0">
                <a:solidFill>
                  <a:schemeClr val="tx1"/>
                </a:solidFill>
                <a:latin typeface="Courier"/>
                <a:ea typeface="Courier"/>
                <a:cs typeface="Courier"/>
                <a:sym typeface="Courier"/>
              </a:rPr>
              <a:t>: [ </a:t>
            </a:r>
            <a:r>
              <a:rPr lang="en-US" sz="3200" dirty="0" smtClean="0">
                <a:solidFill>
                  <a:srgbClr val="BA2121"/>
                </a:solidFill>
                <a:latin typeface="Courier"/>
                <a:ea typeface="Courier"/>
                <a:cs typeface="Courier"/>
                <a:sym typeface="Courier"/>
              </a:rPr>
              <a:t>"daisy"</a:t>
            </a:r>
            <a:r>
              <a:rPr lang="en-US" sz="3200" dirty="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a:t>
            </a:r>
            <a:r>
              <a:rPr lang="en-US" sz="3200" dirty="0" err="1" smtClean="0">
                <a:solidFill>
                  <a:srgbClr val="BA2121"/>
                </a:solidFill>
                <a:latin typeface="Courier"/>
                <a:ea typeface="Courier"/>
                <a:cs typeface="Courier"/>
                <a:sym typeface="Courier"/>
              </a:rPr>
              <a:t>rosco</a:t>
            </a:r>
            <a:r>
              <a:rPr lang="en-US" sz="3200" dirty="0" smtClean="0">
                <a:solidFill>
                  <a:srgbClr val="BA2121"/>
                </a:solidFill>
                <a:latin typeface="Courier"/>
                <a:ea typeface="Courier"/>
                <a:cs typeface="Courier"/>
                <a:sym typeface="Courier"/>
              </a:rPr>
              <a:t>"</a:t>
            </a:r>
            <a:r>
              <a:rPr lang="en-US" sz="3200" dirty="0" smtClean="0">
                <a:solidFill>
                  <a:schemeClr val="tx1"/>
                </a:solidFill>
                <a:latin typeface="Courier"/>
                <a:ea typeface="Courier"/>
                <a:cs typeface="Courier"/>
                <a:sym typeface="Courier"/>
              </a:rPr>
              <a:t> ],</a:t>
            </a:r>
          </a:p>
          <a:p>
            <a:r>
              <a:rPr lang="en-US" sz="3200" dirty="0">
                <a:latin typeface="Courier"/>
                <a:ea typeface="Courier"/>
                <a:cs typeface="Courier"/>
                <a:sym typeface="Courier"/>
              </a:rPr>
              <a:t> </a:t>
            </a:r>
            <a:r>
              <a:rPr lang="en-US" sz="3200" dirty="0" smtClean="0">
                <a:latin typeface="Courier"/>
                <a:ea typeface="Courier"/>
                <a:cs typeface="Courier"/>
                <a:sym typeface="Courier"/>
              </a:rPr>
              <a:t> </a:t>
            </a:r>
            <a:r>
              <a:rPr lang="en-US" sz="3200" b="1" dirty="0" smtClean="0">
                <a:solidFill>
                  <a:srgbClr val="008000"/>
                </a:solidFill>
                <a:latin typeface="Courier"/>
                <a:ea typeface="Courier"/>
                <a:cs typeface="Courier"/>
                <a:sym typeface="Courier"/>
              </a:rPr>
              <a:t>"platform"</a:t>
            </a:r>
            <a:r>
              <a:rPr lang="en-US" sz="3200" dirty="0">
                <a:latin typeface="Courier"/>
                <a:ea typeface="Courier"/>
                <a:cs typeface="Courier"/>
                <a:sym typeface="Courier"/>
              </a:rPr>
              <a:t>: </a:t>
            </a:r>
            <a:r>
              <a:rPr lang="en-US" sz="3200" dirty="0" smtClean="0">
                <a:solidFill>
                  <a:srgbClr val="BA2121"/>
                </a:solidFill>
                <a:latin typeface="Courier"/>
                <a:ea typeface="Courier"/>
                <a:cs typeface="Courier"/>
                <a:sym typeface="Courier"/>
              </a:rPr>
              <a:t>"centos"</a:t>
            </a:r>
            <a:r>
              <a:rPr lang="en-US" sz="3200" dirty="0" smtClean="0">
                <a:latin typeface="Courier"/>
                <a:ea typeface="Courier"/>
                <a:cs typeface="Courier"/>
                <a:sym typeface="Courier"/>
              </a:rPr>
              <a:t> </a:t>
            </a:r>
            <a:endParaRPr lang="en-US" sz="3200" dirty="0">
              <a:latin typeface="Courier"/>
              <a:ea typeface="Courier"/>
              <a:cs typeface="Courier"/>
              <a:sym typeface="Courier"/>
            </a:endParaRPr>
          </a:p>
          <a:p>
            <a:r>
              <a:rPr lang="en-US" sz="3200" dirty="0" smtClean="0">
                <a:solidFill>
                  <a:schemeClr val="tx1"/>
                </a:solidFill>
                <a:latin typeface="Courier"/>
                <a:ea typeface="Courier"/>
                <a:cs typeface="Courier"/>
                <a:sym typeface="Courier"/>
              </a:rPr>
              <a:t>}</a:t>
            </a:r>
            <a:endParaRPr lang="en-US" sz="32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a:xfrm>
            <a:off x="813594" y="177800"/>
            <a:ext cx="14657233" cy="1117600"/>
          </a:xfrm>
        </p:spPr>
        <p:txBody>
          <a:bodyPr/>
          <a:lstStyle/>
          <a:p>
            <a:pPr eaLnBrk="1" hangingPunct="1">
              <a:defRPr/>
            </a:pPr>
            <a:r>
              <a:rPr lang="en-US" sz="4600" dirty="0" smtClean="0">
                <a:sym typeface="Arial Bold" charset="0"/>
              </a:rPr>
              <a:t>Exercise</a:t>
            </a:r>
            <a:r>
              <a:rPr lang="en-US" sz="4600" dirty="0">
                <a:sym typeface="Arial Bold" charset="0"/>
              </a:rPr>
              <a:t>: </a:t>
            </a:r>
            <a:r>
              <a:rPr lang="en-US" sz="4600" dirty="0" smtClean="0">
                <a:sym typeface="Arial Bold" charset="0"/>
              </a:rPr>
              <a:t/>
            </a:r>
            <a:br>
              <a:rPr lang="en-US" sz="4600" dirty="0" smtClean="0">
                <a:sym typeface="Arial Bold" charset="0"/>
              </a:rPr>
            </a:br>
            <a:r>
              <a:rPr lang="en-US" sz="4600" dirty="0" smtClean="0">
                <a:sym typeface="Arial Bold" charset="0"/>
              </a:rPr>
              <a:t>Create </a:t>
            </a:r>
            <a:r>
              <a:rPr lang="en-US" sz="4600" dirty="0">
                <a:sym typeface="Arial Bold" charset="0"/>
              </a:rPr>
              <a:t>a group item in the group data bag</a:t>
            </a:r>
          </a:p>
        </p:txBody>
      </p:sp>
      <p:sp>
        <p:nvSpPr>
          <p:cNvPr id="7" name="Rectangle 3"/>
          <p:cNvSpPr>
            <a:spLocks/>
          </p:cNvSpPr>
          <p:nvPr/>
        </p:nvSpPr>
        <p:spPr bwMode="auto">
          <a:xfrm>
            <a:off x="127794" y="5334000"/>
            <a:ext cx="7086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smtClean="0">
                <a:latin typeface="Courier"/>
                <a:ea typeface="Courier"/>
                <a:cs typeface="Courier"/>
                <a:sym typeface="Courier"/>
              </a:rPr>
              <a:t>data_bags</a:t>
            </a:r>
            <a:r>
              <a:rPr lang="en-US" dirty="0" smtClean="0">
                <a:latin typeface="Courier"/>
                <a:ea typeface="Courier"/>
                <a:cs typeface="Courier"/>
                <a:sym typeface="Courier"/>
              </a:rPr>
              <a:t>/groups/</a:t>
            </a:r>
            <a:r>
              <a:rPr lang="en-US" dirty="0" err="1" smtClean="0">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8" name="Rectangle 4"/>
          <p:cNvSpPr>
            <a:spLocks/>
          </p:cNvSpPr>
          <p:nvPr/>
        </p:nvSpPr>
        <p:spPr bwMode="auto">
          <a:xfrm>
            <a:off x="51594" y="5943600"/>
            <a:ext cx="9448800" cy="3124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"clowns"</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"platform"</a:t>
            </a:r>
            <a:r>
              <a:rPr lang="en-US" sz="3600" dirty="0">
                <a:latin typeface="Courier"/>
                <a:ea typeface="Courier"/>
                <a:cs typeface="Courier"/>
                <a:sym typeface="Courier"/>
              </a:rPr>
              <a:t>: </a:t>
            </a:r>
            <a:r>
              <a:rPr lang="en-US" sz="3600" dirty="0" smtClean="0">
                <a:solidFill>
                  <a:srgbClr val="BA2121"/>
                </a:solidFill>
                <a:latin typeface="Courier"/>
                <a:ea typeface="Courier"/>
                <a:cs typeface="Courier"/>
                <a:sym typeface="Courier"/>
              </a:rPr>
              <a:t>"windows"</a:t>
            </a:r>
            <a:endParaRPr lang="en-US" sz="3600" dirty="0" smtClean="0">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3722213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:clowns</a:t>
            </a:r>
            <a:r>
              <a:rPr lang="en-US" sz="3200" kern="0" dirty="0">
                <a:solidFill>
                  <a:schemeClr val="bg1"/>
                </a:solidFill>
                <a:latin typeface="Menlo Regular"/>
                <a:ea typeface="Menlo Regular"/>
                <a:cs typeface="Menlo Regular"/>
                <a:sym typeface="Menlo Regular"/>
              </a:rPr>
              <a:t>]</a:t>
            </a:r>
          </a:p>
        </p:txBody>
      </p:sp>
      <p:sp>
        <p:nvSpPr>
          <p:cNvPr id="2" name="TextBox 1"/>
          <p:cNvSpPr txBox="1"/>
          <p:nvPr/>
        </p:nvSpPr>
        <p:spPr>
          <a:xfrm>
            <a:off x="2261394" y="2057400"/>
            <a:ext cx="11252149" cy="769441"/>
          </a:xfrm>
          <a:prstGeom prst="rect">
            <a:avLst/>
          </a:prstGeom>
          <a:noFill/>
        </p:spPr>
        <p:txBody>
          <a:bodyPr wrap="none" rtlCol="0">
            <a:spAutoFit/>
          </a:bodyPr>
          <a:lstStyle/>
          <a:p>
            <a:r>
              <a:rPr lang="en-US" sz="4400" b="1" dirty="0" smtClean="0"/>
              <a:t>Upload all items in the GROUPS data bag</a:t>
            </a:r>
            <a:endParaRPr lang="en-US" sz="4400" b="1" dirty="0"/>
          </a:p>
        </p:txBody>
      </p:sp>
    </p:spTree>
    <p:extLst>
      <p:ext uri="{BB962C8B-B14F-4D97-AF65-F5344CB8AC3E}">
        <p14:creationId xmlns:p14="http://schemas.microsoft.com/office/powerpoint/2010/main" val="314249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pPr eaLnBrk="1" hangingPunct="1">
              <a:defRPr/>
            </a:pPr>
            <a:r>
              <a:rPr lang="en-US" sz="6900" dirty="0">
                <a:sym typeface="Arial Bold" charset="0"/>
              </a:rPr>
              <a:t>Exercise: </a:t>
            </a:r>
            <a:r>
              <a:rPr lang="en-US" sz="6900" dirty="0" smtClean="0">
                <a:sym typeface="Arial Bold" charset="0"/>
              </a:rPr>
              <a:t>Upload the </a:t>
            </a:r>
            <a:r>
              <a:rPr lang="en-US" sz="6900" dirty="0">
                <a:sym typeface="Arial Bold" charset="0"/>
              </a:rPr>
              <a:t>data bag </a:t>
            </a:r>
            <a:r>
              <a:rPr lang="en-US" sz="6900" dirty="0" smtClean="0">
                <a:sym typeface="Arial Bold" charset="0"/>
              </a:rPr>
              <a:t>items</a:t>
            </a:r>
            <a:endParaRPr lang="en-US" sz="69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a:t>
            </a:r>
            <a:r>
              <a:rPr lang="en-US" sz="3200" kern="0" dirty="0" smtClean="0">
                <a:solidFill>
                  <a:schemeClr val="bg1"/>
                </a:solidFill>
                <a:latin typeface="Menlo Regular"/>
                <a:ea typeface="Menlo Regular"/>
                <a:cs typeface="Menlo Regular"/>
                <a:sym typeface="Menlo Regular"/>
              </a:rPr>
              <a:t>:clowns</a:t>
            </a:r>
            <a:r>
              <a:rPr lang="en-US" sz="3200" kern="0" dirty="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00178" y="1892300"/>
            <a:ext cx="14872416"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a:t>
            </a:r>
            <a:r>
              <a:rPr lang="en-US" sz="4000" dirty="0" smtClean="0">
                <a:solidFill>
                  <a:srgbClr val="FFFFFF"/>
                </a:solidFill>
                <a:latin typeface="Courier"/>
                <a:ea typeface="Courier"/>
                <a:cs typeface="Courier"/>
                <a:sym typeface="Courier"/>
              </a:rPr>
              <a:t>groups </a:t>
            </a:r>
            <a:r>
              <a:rPr lang="en-US" sz="4000" i="1" dirty="0" err="1" smtClean="0">
                <a:solidFill>
                  <a:srgbClr val="FFFFFF"/>
                </a:solidFill>
                <a:latin typeface="Courier"/>
                <a:ea typeface="Courier"/>
                <a:cs typeface="Courier"/>
                <a:sym typeface="Courier"/>
              </a:rPr>
              <a:t>filename</a:t>
            </a:r>
            <a:r>
              <a:rPr lang="en-US" sz="4000" dirty="0" err="1" smtClean="0">
                <a:solidFill>
                  <a:srgbClr val="FFFFFF"/>
                </a:solidFill>
                <a:latin typeface="Courier"/>
                <a:ea typeface="Courier"/>
                <a:cs typeface="Courier"/>
                <a:sym typeface="Courier"/>
              </a:rPr>
              <a:t>.json</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843574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dirty="0" smtClean="0"/>
              <a:t>Workstation Setup</a:t>
            </a:r>
            <a:endParaRPr lang="en-US" dirty="0"/>
          </a:p>
        </p:txBody>
      </p:sp>
    </p:spTree>
    <p:extLst>
      <p:ext uri="{BB962C8B-B14F-4D97-AF65-F5344CB8AC3E}">
        <p14:creationId xmlns:p14="http://schemas.microsoft.com/office/powerpoint/2010/main" val="2221673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pPr eaLnBrk="1" hangingPunct="1">
              <a:defRPr/>
            </a:pPr>
            <a:r>
              <a:rPr lang="en-US" sz="5500" dirty="0">
                <a:sym typeface="Arial Bold" charset="0"/>
              </a:rPr>
              <a:t>Exercise: Create a cookbook named </a:t>
            </a:r>
            <a:r>
              <a:rPr lang="en-US" sz="5500" dirty="0" smtClean="0">
                <a:sym typeface="Arial Bold" charset="0"/>
              </a:rPr>
              <a:t>'users</a:t>
            </a:r>
            <a:r>
              <a:rPr lang="en-US" sz="5500" dirty="0"/>
              <a:t>'</a:t>
            </a:r>
            <a:endParaRPr lang="en-US" sz="5500" dirty="0">
              <a:sym typeface="Arial Bold" charset="0"/>
            </a:endParaRP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
        <p:nvSpPr>
          <p:cNvPr id="2" name="TextBox 1"/>
          <p:cNvSpPr txBox="1"/>
          <p:nvPr/>
        </p:nvSpPr>
        <p:spPr>
          <a:xfrm>
            <a:off x="3632994" y="2057400"/>
            <a:ext cx="7103978" cy="769441"/>
          </a:xfrm>
          <a:prstGeom prst="rect">
            <a:avLst/>
          </a:prstGeom>
          <a:noFill/>
        </p:spPr>
        <p:txBody>
          <a:bodyPr wrap="none" rtlCol="0">
            <a:spAutoFit/>
          </a:bodyPr>
          <a:lstStyle/>
          <a:p>
            <a:r>
              <a:rPr lang="en-US" sz="4400" b="1" dirty="0" smtClean="0"/>
              <a:t>Create A Users Cookbook</a:t>
            </a:r>
            <a:endParaRPr lang="en-US" sz="4400" b="1" dirty="0"/>
          </a:p>
        </p:txBody>
      </p:sp>
    </p:spTree>
    <p:extLst>
      <p:ext uri="{BB962C8B-B14F-4D97-AF65-F5344CB8AC3E}">
        <p14:creationId xmlns:p14="http://schemas.microsoft.com/office/powerpoint/2010/main" val="4131453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764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solidFill>
                  <a:srgbClr val="660066"/>
                </a:solidFill>
                <a:latin typeface="Andale Mono"/>
                <a:ea typeface="Courier"/>
                <a:cs typeface="Andale Mono"/>
                <a:sym typeface="Courier"/>
              </a:rPr>
              <a:t>#THIS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smtClean="0">
                <a:solidFill>
                  <a:srgbClr val="008000"/>
                </a:solidFill>
                <a:latin typeface="Consolas" panose="020B0609020204030204" pitchFamily="49" charset="0"/>
                <a:ea typeface="Courier"/>
                <a:cs typeface="Consolas" panose="020B0609020204030204" pitchFamily="49" charset="0"/>
                <a:sym typeface="Courier"/>
              </a:rPr>
              <a:t>bobo</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Bobo</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Clown"			</a:t>
            </a:r>
            <a:endParaRPr lang="en-US" altLang="en-US" sz="3600" dirty="0">
              <a:solidFill>
                <a:srgbClr val="BA2121"/>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password </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r>
              <a:rPr lang="en-US" sz="3600" dirty="0" smtClean="0">
                <a:solidFill>
                  <a:srgbClr val="3366FF"/>
                </a:solidFill>
                <a:latin typeface="Courier"/>
                <a:ea typeface="Courier"/>
                <a:cs typeface="Courier"/>
                <a:sym typeface="Courier"/>
              </a:rPr>
              <a:t>iAm</a:t>
            </a:r>
            <a:r>
              <a:rPr lang="en-US" sz="3600" dirty="0">
                <a:solidFill>
                  <a:srgbClr val="3366FF"/>
                </a:solidFill>
                <a:latin typeface="Courier"/>
                <a:ea typeface="Courier"/>
                <a:cs typeface="Courier"/>
                <a:sym typeface="Courier"/>
              </a:rPr>
              <a:t>@Cl0wN!!</a:t>
            </a:r>
            <a:r>
              <a:rPr lang="en-US" sz="3600" dirty="0" smtClean="0">
                <a:solidFill>
                  <a:srgbClr val="3366FF"/>
                </a:solidFill>
                <a:latin typeface="Courier"/>
                <a:ea typeface="Courier"/>
                <a:cs typeface="Courier"/>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end</a:t>
            </a:r>
            <a:endParaRPr lang="en-US" altLang="en-US" sz="20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lnSpc>
                <a:spcPct val="70000"/>
              </a:lnSpc>
              <a:spcBef>
                <a:spcPct val="0"/>
              </a:spcBef>
              <a:buClrTx/>
              <a:buSzTx/>
              <a:buFontTx/>
              <a:buNone/>
            </a:pPr>
            <a:endPar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None/>
            </a:pPr>
            <a:r>
              <a:rPr lang="en-US" altLang="en-US" sz="3600" dirty="0" smtClean="0">
                <a:solidFill>
                  <a:srgbClr val="660066"/>
                </a:solidFill>
                <a:latin typeface="Andale Mono"/>
                <a:ea typeface="Courier"/>
                <a:cs typeface="Andale Mono"/>
                <a:sym typeface="Courier"/>
              </a:rPr>
              <a:t>#BECOMES THIS -&gt;</a:t>
            </a:r>
            <a:endParaRPr lang="en-US" altLang="en-US" sz="1000" dirty="0" smtClean="0">
              <a:solidFill>
                <a:srgbClr val="660066"/>
              </a:solidFill>
              <a:latin typeface="Andale Mono"/>
              <a:ea typeface="Courier"/>
              <a:cs typeface="Andale Mono"/>
              <a:sym typeface="Courier"/>
            </a:endParaRPr>
          </a:p>
          <a:p>
            <a:pPr eaLnBrk="1" hangingPunct="1">
              <a:spcBef>
                <a:spcPct val="0"/>
              </a:spcBef>
              <a:buClrTx/>
              <a:buSzTx/>
              <a:buFont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search(:users, "</a:t>
            </a:r>
            <a:r>
              <a:rPr lang="en-US" altLang="en-US" sz="3600" dirty="0" err="1" smtClean="0">
                <a:solidFill>
                  <a:srgbClr val="000000"/>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").each </a:t>
            </a:r>
            <a:r>
              <a:rPr lang="en-US" altLang="en-US" sz="3600" b="1" dirty="0" smtClean="0">
                <a:latin typeface="Consolas" panose="020B0609020204030204" pitchFamily="49" charset="0"/>
                <a:ea typeface="Courier"/>
                <a:cs typeface="Consolas" panose="020B0609020204030204" pitchFamily="49" charset="0"/>
                <a:sym typeface="Courier"/>
              </a:rPr>
              <a:t>do</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smtClean="0">
                <a:solidFill>
                  <a:srgbClr val="008000"/>
                </a:solidFill>
                <a:latin typeface="Consolas" panose="020B0609020204030204" pitchFamily="49" charset="0"/>
                <a:ea typeface="Courier"/>
                <a:cs typeface="Consolas" panose="020B0609020204030204" pitchFamily="49" charset="0"/>
                <a:sym typeface="Courier"/>
              </a:rPr>
              <a:t>user </a:t>
            </a:r>
            <a:r>
              <a:rPr lang="en-US" altLang="en-US" sz="3600" dirty="0" err="1">
                <a:solidFill>
                  <a:srgbClr val="008000"/>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008000"/>
                </a:solidFill>
                <a:latin typeface="Consolas" panose="020B0609020204030204" pitchFamily="49" charset="0"/>
                <a:ea typeface="Courier"/>
                <a:cs typeface="Consolas" panose="020B0609020204030204" pitchFamily="49" charset="0"/>
                <a:sym typeface="Courier"/>
              </a:rPr>
              <a:t>["id"]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solidFill>
                <a:srgbClr val="008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 comment </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user_data</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p>
          <a:p>
            <a:pPr eaLnBrk="1" hangingPunct="1">
              <a:spcBef>
                <a:spcPct val="0"/>
              </a:spcBef>
              <a:buClrTx/>
              <a:buSz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  password </a:t>
            </a:r>
            <a:r>
              <a:rPr lang="en-US" altLang="en-US" sz="3600" dirty="0" err="1">
                <a:solidFill>
                  <a:srgbClr val="3366FF"/>
                </a:solidFill>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3366FF"/>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3366FF"/>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  end</a:t>
            </a:r>
          </a:p>
          <a:p>
            <a:pPr eaLnBrk="1" hangingPunct="1">
              <a:spcBef>
                <a:spcPct val="0"/>
              </a:spcBef>
              <a:buClrTx/>
              <a:buSzTx/>
              <a:buNone/>
            </a:pPr>
            <a:r>
              <a:rPr lang="en-US" altLang="en-US" sz="3600" dirty="0" smtClean="0">
                <a:solidFill>
                  <a:srgbClr val="000000"/>
                </a:solidFill>
                <a:latin typeface="Consolas" panose="020B0609020204030204" pitchFamily="49" charset="0"/>
                <a:ea typeface="Courier"/>
                <a:cs typeface="Consolas" panose="020B0609020204030204" pitchFamily="49" charset="0"/>
                <a:sym typeface="Courier"/>
              </a:rPr>
              <a:t>end</a:t>
            </a:r>
            <a:endParaRPr lang="en-US" altLang="en-US" sz="3600" dirty="0">
              <a:solidFill>
                <a:srgbClr val="000000"/>
              </a:solidFill>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508795" y="254000"/>
            <a:ext cx="15240000" cy="1117600"/>
          </a:xfrm>
        </p:spPr>
        <p:txBody>
          <a:bodyPr/>
          <a:lstStyle/>
          <a:p>
            <a:pPr eaLnBrk="1" hangingPunct="1">
              <a:defRPr/>
            </a:pPr>
            <a:r>
              <a:rPr lang="en-US" sz="5000" dirty="0" smtClean="0">
                <a:sym typeface="Arial Bold" charset="0"/>
              </a:rPr>
              <a:t>Variables </a:t>
            </a:r>
            <a:r>
              <a:rPr lang="en-US" sz="5000" dirty="0" smtClean="0">
                <a:sym typeface="Arial Bold" charset="0"/>
              </a:rPr>
              <a:t>In Search (</a:t>
            </a:r>
            <a:r>
              <a:rPr lang="en-US" sz="5000" dirty="0" smtClean="0">
                <a:sym typeface="Arial Bold" charset="0"/>
              </a:rPr>
              <a:t>do not </a:t>
            </a:r>
            <a:r>
              <a:rPr lang="en-US" sz="5000" dirty="0" smtClean="0">
                <a:sym typeface="Arial Bold" charset="0"/>
              </a:rPr>
              <a:t>write this recipe yet)</a:t>
            </a:r>
            <a:endParaRPr lang="en-US" sz="5000" dirty="0">
              <a:sym typeface="Arial Bold" charset="0"/>
            </a:endParaRPr>
          </a:p>
        </p:txBody>
      </p:sp>
    </p:spTree>
    <p:extLst>
      <p:ext uri="{BB962C8B-B14F-4D97-AF65-F5344CB8AC3E}">
        <p14:creationId xmlns:p14="http://schemas.microsoft.com/office/powerpoint/2010/main" val="170511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a:latin typeface="Consolas"/>
                <a:cs typeface="Consolas"/>
              </a:rPr>
              <a:t>(</a:t>
            </a:r>
            <a:r>
              <a:rPr lang="en-US" sz="3600" dirty="0">
                <a:solidFill>
                  <a:srgbClr val="3366FF"/>
                </a:solidFill>
                <a:latin typeface="Consolas"/>
                <a:cs typeface="Consolas"/>
              </a:rPr>
              <a:t>"users"</a:t>
            </a:r>
            <a:r>
              <a:rPr lang="en-US" sz="3600" dirty="0">
                <a:latin typeface="Consolas"/>
                <a:cs typeface="Consolas"/>
              </a:rPr>
              <a:t>, </a:t>
            </a:r>
            <a:r>
              <a:rPr lang="en-US" sz="3600" dirty="0" smtClean="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80000"/>
              </a:lnSpc>
              <a:buNone/>
            </a:pPr>
            <a:r>
              <a:rPr lang="en-US" sz="3600" dirty="0">
                <a:latin typeface="Consolas"/>
                <a:cs typeface="Consolas"/>
              </a:rPr>
              <a:t>      </a:t>
            </a:r>
            <a:r>
              <a:rPr lang="en-US" sz="3600" dirty="0" smtClean="0">
                <a:latin typeface="Consolas"/>
                <a:cs typeface="Consolas"/>
              </a:rPr>
              <a:t>      comment</a:t>
            </a:r>
            <a:r>
              <a:rPr lang="en-US" sz="3600" dirty="0" smtClean="0">
                <a:solidFill>
                  <a:srgbClr val="008000"/>
                </a:solidFill>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password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"password"</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dirty="0" smtClean="0">
                <a:latin typeface="Consolas"/>
                <a:ea typeface="Courier"/>
                <a:cs typeface="Consolas"/>
                <a:sym typeface="Courier"/>
              </a:rPr>
              <a:t>   </a:t>
            </a:r>
            <a:r>
              <a:rPr lang="en-US" altLang="en-US" sz="3600" b="1" dirty="0" smtClean="0">
                <a:latin typeface="Consolas"/>
                <a:ea typeface="Courier"/>
                <a:cs typeface="Consolas"/>
                <a:sym typeface="Courier"/>
              </a:rPr>
              <a:t> //File continues on next slide</a:t>
            </a:r>
            <a:endParaRPr lang="en-US" altLang="en-US" sz="1400" b="1"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a:t>Multi</a:t>
            </a:r>
            <a:r>
              <a:rPr lang="en-US" sz="4800" dirty="0" smtClean="0">
                <a:sym typeface="Arial Bold" charset="0"/>
              </a:rPr>
              <a:t>-Platform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 new recipe:  create-</a:t>
            </a:r>
            <a:r>
              <a:rPr lang="en-US" sz="4800" dirty="0" err="1" smtClean="0">
                <a:sym typeface="Arial Bold" charset="0"/>
              </a:rPr>
              <a:t>users.rb</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413794" y="41148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743358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//This is a continuation of the previous slide</a:t>
            </a:r>
          </a:p>
          <a:p>
            <a:pPr>
              <a:lnSpc>
                <a:spcPct val="70000"/>
              </a:lnSpc>
              <a:buNone/>
            </a:pPr>
            <a:r>
              <a:rPr lang="en-US" sz="3600" dirty="0" smtClean="0">
                <a:latin typeface="Consolas"/>
                <a:cs typeface="Consolas"/>
              </a:rPr>
              <a:t>when </a:t>
            </a:r>
            <a:r>
              <a:rPr lang="en-US" sz="36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smtClean="0">
                <a:latin typeface="Consolas"/>
                <a:cs typeface="Consolas"/>
              </a:rPr>
              <a:t>  </a:t>
            </a:r>
            <a:r>
              <a:rPr lang="en-US" sz="3600" dirty="0">
                <a:latin typeface="Consolas"/>
                <a:cs typeface="Consolas"/>
              </a:rPr>
              <a:t>search(</a:t>
            </a:r>
            <a:r>
              <a:rPr lang="en-US" sz="3600" dirty="0">
                <a:solidFill>
                  <a:srgbClr val="3366FF"/>
                </a:solidFill>
                <a:latin typeface="Consolas"/>
                <a:cs typeface="Consolas"/>
              </a:rPr>
              <a:t>"users"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err="1">
                <a:solidFill>
                  <a:srgbClr val="008000"/>
                </a:solidFill>
                <a:latin typeface="Consolas"/>
                <a:cs typeface="Consolas"/>
              </a:rPr>
              <a:t>user_data</a:t>
            </a:r>
            <a:r>
              <a:rPr lang="en-US" sz="3600" dirty="0">
                <a:latin typeface="Consolas"/>
                <a:cs typeface="Consolas"/>
              </a:rPr>
              <a:t>|</a:t>
            </a:r>
          </a:p>
          <a:p>
            <a:pPr>
              <a:lnSpc>
                <a:spcPct val="70000"/>
              </a:lnSpc>
              <a:buNone/>
            </a:pPr>
            <a:r>
              <a:rPr lang="en-US" sz="3600" dirty="0">
                <a:latin typeface="Consolas"/>
                <a:cs typeface="Consolas"/>
              </a:rPr>
              <a:t>    user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a:latin typeface="Consolas"/>
                <a:cs typeface="Consolas"/>
              </a:rPr>
              <a:t>      comment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"comment"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uid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uid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err="1">
                <a:latin typeface="Consolas"/>
                <a:cs typeface="Consolas"/>
              </a:rPr>
              <a:t>gid</a:t>
            </a:r>
            <a:r>
              <a:rPr lang="en-US" sz="3600" dirty="0">
                <a:latin typeface="Consolas"/>
                <a:cs typeface="Consolas"/>
              </a:rPr>
              <a:t>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home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a:latin typeface="Consolas"/>
                <a:cs typeface="Consolas"/>
              </a:rPr>
              <a:t>      shell </a:t>
            </a:r>
            <a:r>
              <a:rPr lang="en-US" sz="3600" dirty="0" err="1">
                <a:solidFill>
                  <a:srgbClr val="008000"/>
                </a:solidFill>
                <a:latin typeface="Consolas"/>
                <a:cs typeface="Consolas"/>
              </a:rPr>
              <a:t>user_data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"shell"</a:t>
            </a:r>
            <a:r>
              <a:rPr lang="en-US" sz="3600" dirty="0">
                <a:latin typeface="Consolas"/>
                <a:cs typeface="Consolas"/>
              </a:rPr>
              <a:t>]</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users.rb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38100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327043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50000"/>
              </a:lnSpc>
              <a:buNone/>
            </a:pPr>
            <a:r>
              <a:rPr lang="en-US" sz="2800" dirty="0">
                <a:latin typeface="Consolas"/>
                <a:cs typeface="Consolas"/>
              </a:rPr>
              <a:t>case node[</a:t>
            </a:r>
            <a:r>
              <a:rPr lang="en-US" sz="2800" dirty="0">
                <a:solidFill>
                  <a:srgbClr val="BA2121"/>
                </a:solidFill>
                <a:latin typeface="Consolas" panose="020B0609020204030204" pitchFamily="49" charset="0"/>
                <a:ea typeface="Courier"/>
                <a:cs typeface="Consolas" panose="020B0609020204030204" pitchFamily="49" charset="0"/>
              </a:rPr>
              <a:t>"platform"</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smtClean="0">
                <a:solidFill>
                  <a:srgbClr val="BA2121"/>
                </a:solidFill>
                <a:latin typeface="Consolas" panose="020B0609020204030204" pitchFamily="49" charset="0"/>
                <a:ea typeface="Courier"/>
                <a:cs typeface="Consolas" panose="020B0609020204030204" pitchFamily="49" charset="0"/>
              </a:rPr>
              <a:t>windows"</a:t>
            </a:r>
            <a:endParaRPr lang="en-US" sz="2800" dirty="0">
              <a:solidFill>
                <a:srgbClr val="BA2121"/>
              </a:solidFill>
              <a:latin typeface="Consolas" panose="020B0609020204030204" pitchFamily="49" charset="0"/>
              <a:ea typeface="Courier"/>
              <a:cs typeface="Consolas" panose="020B0609020204030204" pitchFamily="49" charset="0"/>
            </a:endParaRPr>
          </a:p>
          <a:p>
            <a:pPr>
              <a:lnSpc>
                <a:spcPct val="50000"/>
              </a:lnSpc>
              <a:buNone/>
            </a:pPr>
            <a:r>
              <a:rPr lang="en-US" sz="2800" dirty="0">
                <a:latin typeface="Consolas"/>
                <a:cs typeface="Consolas"/>
              </a:rPr>
              <a:t>   </a:t>
            </a:r>
            <a:r>
              <a:rPr lang="en-US" sz="2800" dirty="0" smtClean="0">
                <a:latin typeface="Consolas"/>
                <a:cs typeface="Consolas"/>
              </a:rPr>
              <a:t>  </a:t>
            </a:r>
            <a:r>
              <a:rPr lang="en-US" sz="2800" dirty="0">
                <a:latin typeface="Consolas"/>
                <a:cs typeface="Consolas"/>
              </a:rPr>
              <a:t>search(</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2800" dirty="0" err="1" smtClean="0">
                <a:solidFill>
                  <a:srgbClr val="BA2121"/>
                </a:solidFill>
                <a:latin typeface="Consolas" panose="020B0609020204030204" pitchFamily="49" charset="0"/>
                <a:ea typeface="Courier"/>
                <a:cs typeface="Consolas" panose="020B0609020204030204" pitchFamily="49" charset="0"/>
              </a:rPr>
              <a:t>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a:t>
            </a:r>
            <a:r>
              <a:rPr lang="en-US" sz="2800" dirty="0">
                <a:solidFill>
                  <a:srgbClr val="FF8000"/>
                </a:solidFill>
                <a:latin typeface="Consolas"/>
                <a:cs typeface="Consolas"/>
              </a:rPr>
              <a:t>user</a:t>
            </a:r>
            <a:r>
              <a:rPr lang="en-US" sz="2800" dirty="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a:latin typeface="Consolas"/>
                <a:cs typeface="Consolas"/>
              </a:rPr>
              <a:t>   </a:t>
            </a:r>
            <a:r>
              <a:rPr lang="en-US" sz="2800" dirty="0" smtClean="0">
                <a:latin typeface="Consolas"/>
                <a:cs typeface="Consolas"/>
              </a:rPr>
              <a:t>        comment</a:t>
            </a:r>
            <a:r>
              <a:rPr lang="en-US" sz="2800" dirty="0" smtClean="0">
                <a:solidFill>
                  <a:srgbClr val="008000"/>
                </a:solidFill>
                <a:latin typeface="Consolas"/>
                <a:cs typeface="Consolas"/>
              </a:rPr>
              <a:t> </a:t>
            </a:r>
            <a:r>
              <a:rPr lang="en-US" sz="2800" dirty="0" err="1">
                <a:solidFill>
                  <a:srgbClr val="008000"/>
                </a:solidFill>
                <a:latin typeface="Consolas"/>
                <a:cs typeface="Consolas"/>
              </a:rPr>
              <a:t>user_dat</a:t>
            </a:r>
            <a:r>
              <a:rPr lang="en-US" sz="2800" dirty="0" err="1">
                <a:latin typeface="Consolas"/>
                <a:cs typeface="Consolas"/>
              </a:rPr>
              <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smtClean="0">
                <a:solidFill>
                  <a:srgbClr val="BA2121"/>
                </a:solidFill>
                <a:latin typeface="Consolas" panose="020B0609020204030204" pitchFamily="49" charset="0"/>
                <a:ea typeface="Courier"/>
                <a:cs typeface="Consolas" panose="020B0609020204030204" pitchFamily="49" charset="0"/>
              </a:rPr>
              <a:t>comment"</a:t>
            </a:r>
            <a:r>
              <a:rPr lang="en-US" sz="2800" dirty="0" smtClean="0">
                <a:latin typeface="Consolas"/>
                <a:cs typeface="Consolas"/>
              </a:rPr>
              <a:t>]</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password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"password"</a:t>
            </a:r>
            <a:r>
              <a:rPr lang="en-US" sz="2800" dirty="0">
                <a:latin typeface="Consolas"/>
                <a:cs typeface="Consolas"/>
              </a:rPr>
              <a:t>]</a:t>
            </a:r>
          </a:p>
          <a:p>
            <a:pPr>
              <a:lnSpc>
                <a:spcPct val="50000"/>
              </a:lnSpc>
              <a:buNone/>
            </a:pPr>
            <a:r>
              <a:rPr lang="en-US" sz="2800" dirty="0">
                <a:latin typeface="Consolas"/>
                <a:cs typeface="Consolas"/>
              </a:rPr>
              <a:t>       </a:t>
            </a: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a:latin typeface="Consolas"/>
                <a:cs typeface="Consolas"/>
              </a:rPr>
              <a:t>    </a:t>
            </a:r>
            <a:r>
              <a:rPr lang="en-US" sz="2800" dirty="0" smtClean="0">
                <a:latin typeface="Consolas"/>
                <a:cs typeface="Consolas"/>
              </a:rPr>
              <a:t> end</a:t>
            </a:r>
            <a:endParaRPr lang="en-US" altLang="en-US" sz="2800" dirty="0">
              <a:latin typeface="Consolas"/>
              <a:ea typeface="Courier"/>
              <a:cs typeface="Consolas"/>
              <a:sym typeface="Courier"/>
            </a:endParaRPr>
          </a:p>
          <a:p>
            <a:pPr>
              <a:lnSpc>
                <a:spcPct val="50000"/>
              </a:lnSpc>
              <a:buNone/>
            </a:pPr>
            <a:r>
              <a:rPr lang="en-US" sz="2800" dirty="0" smtClean="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50000"/>
              </a:lnSpc>
              <a:buNone/>
            </a:pPr>
            <a:r>
              <a:rPr lang="en-US" sz="2800" dirty="0" smtClean="0">
                <a:latin typeface="Consolas"/>
                <a:cs typeface="Consolas"/>
              </a:rPr>
              <a:t>     search</a:t>
            </a:r>
            <a:r>
              <a:rPr lang="en-US" sz="2800" dirty="0">
                <a:latin typeface="Consolas"/>
                <a:cs typeface="Consolas"/>
              </a:rPr>
              <a:t>(</a:t>
            </a:r>
            <a:r>
              <a:rPr lang="en-US" sz="2800" dirty="0">
                <a:solidFill>
                  <a:srgbClr val="3366FF"/>
                </a:solidFill>
                <a:latin typeface="Consolas"/>
                <a:cs typeface="Consolas"/>
              </a:rPr>
              <a:t>"users"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altLang="en-US" sz="2800" dirty="0" err="1">
                <a:solidFill>
                  <a:srgbClr val="BA2121"/>
                </a:solidFill>
                <a:latin typeface="Consolas" panose="020B0609020204030204" pitchFamily="49" charset="0"/>
                <a:ea typeface="Courier"/>
                <a:cs typeface="Consolas" panose="020B0609020204030204" pitchFamily="49" charset="0"/>
                <a:sym typeface="Courier"/>
              </a:rPr>
              <a:t>p</a:t>
            </a:r>
            <a:r>
              <a:rPr lang="en-US" sz="2800" dirty="0" err="1">
                <a:solidFill>
                  <a:srgbClr val="BA2121"/>
                </a:solidFill>
                <a:latin typeface="Consolas" panose="020B0609020204030204" pitchFamily="49" charset="0"/>
                <a:ea typeface="Courier"/>
                <a:cs typeface="Consolas" panose="020B0609020204030204" pitchFamily="49" charset="0"/>
              </a:rPr>
              <a:t>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user_data</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smtClean="0">
                <a:solidFill>
                  <a:srgbClr val="FF8000"/>
                </a:solidFill>
                <a:latin typeface="Consolas"/>
                <a:cs typeface="Consolas"/>
              </a:rPr>
              <a:t>user</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50000"/>
              </a:lnSpc>
              <a:buNone/>
            </a:pPr>
            <a:r>
              <a:rPr lang="en-US" sz="2800" dirty="0" smtClean="0">
                <a:latin typeface="Consolas"/>
                <a:cs typeface="Consolas"/>
              </a:rPr>
              <a:t>           comment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"comment"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uid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uid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a:t>
            </a:r>
            <a:r>
              <a:rPr lang="en-US" sz="2800" dirty="0" err="1" smtClean="0">
                <a:latin typeface="Consolas"/>
                <a:cs typeface="Consolas"/>
              </a:rPr>
              <a:t>gid</a:t>
            </a:r>
            <a:r>
              <a:rPr lang="en-US" sz="2800" dirty="0" smtClean="0">
                <a:latin typeface="Consolas"/>
                <a:cs typeface="Consolas"/>
              </a:rPr>
              <a:t>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50000"/>
              </a:lnSpc>
              <a:buNone/>
            </a:pPr>
            <a:r>
              <a:rPr lang="en-US" sz="2800" dirty="0" smtClean="0">
                <a:latin typeface="Consolas"/>
                <a:cs typeface="Consolas"/>
              </a:rPr>
              <a:t>           home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"home"</a:t>
            </a:r>
            <a:r>
              <a:rPr lang="en-US" sz="2800" dirty="0">
                <a:latin typeface="Consolas"/>
                <a:cs typeface="Consolas"/>
              </a:rPr>
              <a:t>]</a:t>
            </a:r>
          </a:p>
          <a:p>
            <a:pPr>
              <a:lnSpc>
                <a:spcPct val="50000"/>
              </a:lnSpc>
              <a:buNone/>
            </a:pPr>
            <a:r>
              <a:rPr lang="en-US" sz="2800" dirty="0" smtClean="0">
                <a:latin typeface="Consolas"/>
                <a:cs typeface="Consolas"/>
              </a:rPr>
              <a:t>           shell </a:t>
            </a:r>
            <a:r>
              <a:rPr lang="en-US" sz="2800" dirty="0" err="1">
                <a:solidFill>
                  <a:srgbClr val="008000"/>
                </a:solidFill>
                <a:latin typeface="Consolas"/>
                <a:cs typeface="Consolas"/>
              </a:rPr>
              <a:t>user_data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"shell"</a:t>
            </a:r>
            <a:r>
              <a:rPr lang="en-US" sz="2800" dirty="0">
                <a:latin typeface="Consolas"/>
                <a:cs typeface="Consolas"/>
              </a:rPr>
              <a:t>]</a:t>
            </a: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     end</a:t>
            </a:r>
            <a:endParaRPr lang="en-US" sz="2800" dirty="0">
              <a:latin typeface="Consolas"/>
              <a:cs typeface="Consolas"/>
            </a:endParaRPr>
          </a:p>
          <a:p>
            <a:pPr>
              <a:lnSpc>
                <a:spcPct val="50000"/>
              </a:lnSpc>
              <a:buNone/>
            </a:pPr>
            <a:r>
              <a:rPr lang="en-US" sz="2800" dirty="0" smtClean="0">
                <a:latin typeface="Consolas"/>
                <a:cs typeface="Consolas"/>
              </a:rPr>
              <a:t>end</a:t>
            </a:r>
            <a:endParaRPr lang="en-US" sz="2800" dirty="0">
              <a:latin typeface="Consolas"/>
              <a:cs typeface="Consolas"/>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users.rb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627009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280194" y="2133600"/>
            <a:ext cx="15697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80000"/>
              </a:lnSpc>
              <a:buNone/>
            </a:pPr>
            <a:r>
              <a:rPr lang="en-US" sz="3600" dirty="0">
                <a:latin typeface="Consolas"/>
                <a:cs typeface="Consolas"/>
              </a:rPr>
              <a:t>case node[</a:t>
            </a:r>
            <a:r>
              <a:rPr lang="en-US" sz="3600" dirty="0">
                <a:solidFill>
                  <a:srgbClr val="BA2121"/>
                </a:solidFill>
                <a:latin typeface="Consolas" panose="020B0609020204030204" pitchFamily="49" charset="0"/>
                <a:ea typeface="Courier"/>
                <a:cs typeface="Consolas" panose="020B0609020204030204" pitchFamily="49" charset="0"/>
              </a:rPr>
              <a:t>"platform"</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when </a:t>
            </a:r>
            <a:r>
              <a:rPr lang="en-US" sz="3600" dirty="0">
                <a:solidFill>
                  <a:srgbClr val="BA2121"/>
                </a:solidFill>
                <a:latin typeface="Consolas" panose="020B0609020204030204" pitchFamily="49" charset="0"/>
                <a:ea typeface="Courier"/>
                <a:cs typeface="Consolas" panose="020B0609020204030204" pitchFamily="49" charset="0"/>
              </a:rPr>
              <a:t>"windows"</a:t>
            </a:r>
          </a:p>
          <a:p>
            <a:pPr>
              <a:lnSpc>
                <a:spcPct val="80000"/>
              </a:lnSpc>
              <a:buNone/>
            </a:pPr>
            <a:r>
              <a:rPr lang="en-US" sz="3600" dirty="0">
                <a:latin typeface="Consolas"/>
                <a:cs typeface="Consolas"/>
              </a:rPr>
              <a:t>   </a:t>
            </a:r>
            <a:r>
              <a:rPr lang="en-US" sz="3600" dirty="0" smtClean="0">
                <a:latin typeface="Consolas"/>
                <a:cs typeface="Consolas"/>
              </a:rPr>
              <a:t>search</a:t>
            </a:r>
            <a:r>
              <a:rPr lang="en-US" sz="3600" dirty="0" smtClean="0">
                <a:latin typeface="Consolas"/>
                <a:cs typeface="Consolas"/>
              </a:rPr>
              <a:t>(</a:t>
            </a:r>
            <a:r>
              <a:rPr lang="en-US" sz="3600" dirty="0">
                <a:solidFill>
                  <a:srgbClr val="3366FF"/>
                </a:solidFill>
                <a:latin typeface="Consolas"/>
                <a:cs typeface="Consolas"/>
              </a:rPr>
              <a:t>"</a:t>
            </a:r>
            <a:r>
              <a:rPr lang="en-US" sz="3600" dirty="0" smtClean="0">
                <a:solidFill>
                  <a:srgbClr val="3366FF"/>
                </a:solidFill>
                <a:latin typeface="Consolas"/>
                <a:cs typeface="Consolas"/>
              </a:rPr>
              <a:t>groups</a:t>
            </a:r>
            <a:r>
              <a:rPr lang="en-US" sz="3600" dirty="0" smtClean="0">
                <a:solidFill>
                  <a:srgbClr val="3366FF"/>
                </a:solidFill>
                <a:latin typeface="Consolas"/>
                <a:cs typeface="Consolas"/>
              </a:rPr>
              <a:t>"</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a:t>
            </a:r>
            <a:r>
              <a:rPr lang="en-US" sz="3600" dirty="0" err="1" smtClean="0">
                <a:solidFill>
                  <a:srgbClr val="BA2121"/>
                </a:solidFill>
                <a:latin typeface="Consolas" panose="020B0609020204030204" pitchFamily="49" charset="0"/>
                <a:ea typeface="Courier"/>
                <a:cs typeface="Consolas" panose="020B0609020204030204" pitchFamily="49" charset="0"/>
              </a:rPr>
              <a:t>latform:windows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80000"/>
              </a:lnSpc>
              <a:buNone/>
            </a:pPr>
            <a:r>
              <a:rPr lang="en-US" sz="3600" dirty="0">
                <a:latin typeface="Consolas"/>
                <a:cs typeface="Consolas"/>
              </a:rPr>
              <a:t>     </a:t>
            </a:r>
            <a:r>
              <a:rPr lang="en-US" sz="3600" dirty="0" smtClean="0">
                <a:latin typeface="Consolas"/>
                <a:cs typeface="Consolas"/>
              </a:rPr>
              <a:t>  group </a:t>
            </a:r>
            <a:r>
              <a:rPr lang="en-US" sz="3600" dirty="0" err="1" smtClean="0">
                <a:solidFill>
                  <a:srgbClr val="008000"/>
                </a:solidFill>
                <a:latin typeface="Consolas"/>
                <a:cs typeface="Consolas"/>
              </a:rPr>
              <a:t>group_data</a:t>
            </a:r>
            <a:r>
              <a:rPr lang="en-US" sz="3600" dirty="0">
                <a:latin typeface="Consolas"/>
                <a:cs typeface="Consolas"/>
              </a:rPr>
              <a:t>["id"] do</a:t>
            </a:r>
          </a:p>
          <a:p>
            <a:pPr>
              <a:lnSpc>
                <a:spcPct val="80000"/>
              </a:lnSpc>
              <a:buNone/>
            </a:pPr>
            <a:r>
              <a:rPr lang="en-US" sz="3600" dirty="0">
                <a:latin typeface="Consolas"/>
                <a:cs typeface="Consolas"/>
              </a:rPr>
              <a:t>      </a:t>
            </a:r>
            <a:r>
              <a:rPr lang="en-US" sz="3600" dirty="0" smtClean="0">
                <a:latin typeface="Consolas"/>
                <a:cs typeface="Consolas"/>
              </a:rPr>
              <a:t>    members</a:t>
            </a:r>
            <a:r>
              <a:rPr lang="en-US" sz="3600" dirty="0" smtClean="0">
                <a:solidFill>
                  <a:srgbClr val="008000"/>
                </a:solidFill>
                <a:latin typeface="Consolas"/>
                <a:cs typeface="Consolas"/>
              </a:rPr>
              <a:t> </a:t>
            </a:r>
            <a:r>
              <a:rPr lang="en-US" sz="3600" dirty="0" err="1" smtClean="0">
                <a:solidFill>
                  <a:srgbClr val="008000"/>
                </a:solidFill>
                <a:latin typeface="Consolas"/>
                <a:cs typeface="Consolas"/>
              </a:rPr>
              <a:t>group_data</a:t>
            </a:r>
            <a:r>
              <a:rPr lang="en-US" sz="3600" dirty="0" smtClean="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smtClean="0">
                <a:solidFill>
                  <a:srgbClr val="BA2121"/>
                </a:solidFill>
                <a:latin typeface="Consolas" panose="020B0609020204030204" pitchFamily="49" charset="0"/>
                <a:ea typeface="Courier"/>
                <a:cs typeface="Consolas" panose="020B0609020204030204" pitchFamily="49" charset="0"/>
              </a:rPr>
              <a:t>members"</a:t>
            </a:r>
            <a:r>
              <a:rPr lang="en-US" sz="3600" dirty="0" smtClean="0">
                <a:latin typeface="Consolas"/>
                <a:cs typeface="Consolas"/>
              </a:rPr>
              <a:t>]</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endParaRPr lang="en-US" sz="3600" dirty="0">
              <a:latin typeface="Consolas"/>
              <a:cs typeface="Consolas"/>
            </a:endParaRPr>
          </a:p>
          <a:p>
            <a:pPr>
              <a:lnSpc>
                <a:spcPct val="80000"/>
              </a:lnSpc>
              <a:buNone/>
            </a:pPr>
            <a:r>
              <a:rPr lang="en-US" sz="3600" dirty="0">
                <a:latin typeface="Consolas"/>
                <a:cs typeface="Consolas"/>
              </a:rPr>
              <a:t>  </a:t>
            </a:r>
            <a:r>
              <a:rPr lang="en-US" sz="3600" dirty="0" smtClean="0">
                <a:latin typeface="Consolas"/>
                <a:cs typeface="Consolas"/>
              </a:rPr>
              <a:t> end</a:t>
            </a:r>
          </a:p>
          <a:p>
            <a:pPr>
              <a:lnSpc>
                <a:spcPct val="80000"/>
              </a:lnSpc>
              <a:buNone/>
            </a:pPr>
            <a:endParaRPr lang="en-US" altLang="en-US" sz="3600" dirty="0">
              <a:latin typeface="Consolas"/>
              <a:ea typeface="Courier"/>
              <a:cs typeface="Consolas"/>
              <a:sym typeface="Courier"/>
            </a:endParaRPr>
          </a:p>
          <a:p>
            <a:pPr>
              <a:lnSpc>
                <a:spcPct val="80000"/>
              </a:lnSpc>
              <a:buNone/>
            </a:pPr>
            <a:r>
              <a:rPr lang="en-US" altLang="en-US" sz="3600" b="1" dirty="0">
                <a:latin typeface="Consolas"/>
                <a:ea typeface="Courier"/>
                <a:cs typeface="Consolas"/>
                <a:sym typeface="Courier"/>
              </a:rPr>
              <a:t> //File continues on next slide</a:t>
            </a:r>
          </a:p>
          <a:p>
            <a:pPr>
              <a:lnSpc>
                <a:spcPct val="80000"/>
              </a:lnSpc>
              <a:buNone/>
            </a:pPr>
            <a:endParaRPr lang="en-US" altLang="en-US" sz="1400" dirty="0">
              <a:latin typeface="Consolas"/>
              <a:ea typeface="Courier"/>
              <a:cs typeface="Consolas"/>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smtClean="0"/>
              <a:t>-</a:t>
            </a:r>
            <a:r>
              <a:rPr lang="en-US" sz="5000" dirty="0" err="1" smtClean="0"/>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2108994" y="41148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343814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600" b="1" dirty="0" smtClean="0">
                <a:latin typeface="Consolas"/>
                <a:cs typeface="Consolas"/>
              </a:rPr>
              <a:t>//Continuation of the previous slide</a:t>
            </a:r>
          </a:p>
          <a:p>
            <a:pPr>
              <a:lnSpc>
                <a:spcPct val="70000"/>
              </a:lnSpc>
              <a:buNone/>
            </a:pPr>
            <a:endParaRPr lang="en-US" sz="3600" b="1" dirty="0" smtClean="0">
              <a:latin typeface="Consolas"/>
              <a:cs typeface="Consolas"/>
            </a:endParaRPr>
          </a:p>
          <a:p>
            <a:pPr>
              <a:lnSpc>
                <a:spcPct val="70000"/>
              </a:lnSpc>
              <a:buNone/>
            </a:pPr>
            <a:r>
              <a:rPr lang="en-US" sz="3600" dirty="0" smtClean="0">
                <a:latin typeface="Consolas"/>
                <a:cs typeface="Consolas"/>
              </a:rPr>
              <a:t>when </a:t>
            </a:r>
            <a:r>
              <a:rPr lang="en-US" sz="3600" dirty="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600" dirty="0">
                <a:latin typeface="Consolas"/>
                <a:cs typeface="Consolas"/>
              </a:rPr>
              <a:t>  search</a:t>
            </a:r>
            <a:r>
              <a:rPr lang="en-US" sz="3600" dirty="0" smtClean="0">
                <a:latin typeface="Consolas"/>
                <a:cs typeface="Consolas"/>
              </a:rPr>
              <a:t>(</a:t>
            </a:r>
            <a:r>
              <a:rPr lang="en-US" sz="3600" dirty="0" smtClean="0">
                <a:solidFill>
                  <a:srgbClr val="3366FF"/>
                </a:solidFill>
                <a:latin typeface="Consolas"/>
                <a:cs typeface="Consolas"/>
              </a:rPr>
              <a:t>"groups"</a:t>
            </a:r>
            <a:r>
              <a:rPr lang="en-US" sz="3600" dirty="0">
                <a:latin typeface="Consolas"/>
                <a:cs typeface="Consolas"/>
              </a:rPr>
              <a:t>, </a:t>
            </a:r>
            <a:r>
              <a:rPr lang="en-US" sz="3600" dirty="0">
                <a:solidFill>
                  <a:srgbClr val="BA2121"/>
                </a:solidFill>
                <a:latin typeface="Consolas" panose="020B0609020204030204" pitchFamily="49" charset="0"/>
                <a:ea typeface="Courier"/>
                <a:cs typeface="Consolas" panose="020B0609020204030204" pitchFamily="49" charset="0"/>
              </a:rPr>
              <a:t>"</a:t>
            </a:r>
            <a:r>
              <a:rPr lang="en-US" altLang="en-US" sz="3600" dirty="0" err="1">
                <a:solidFill>
                  <a:srgbClr val="BA2121"/>
                </a:solidFill>
                <a:latin typeface="Consolas" panose="020B0609020204030204" pitchFamily="49" charset="0"/>
                <a:ea typeface="Courier"/>
                <a:cs typeface="Consolas" panose="020B0609020204030204" pitchFamily="49" charset="0"/>
                <a:sym typeface="Courier"/>
              </a:rPr>
              <a:t>p</a:t>
            </a:r>
            <a:r>
              <a:rPr lang="en-US" sz="3600" dirty="0" err="1">
                <a:solidFill>
                  <a:srgbClr val="BA2121"/>
                </a:solidFill>
                <a:latin typeface="Consolas" panose="020B0609020204030204" pitchFamily="49" charset="0"/>
                <a:ea typeface="Courier"/>
                <a:cs typeface="Consolas" panose="020B0609020204030204" pitchFamily="49" charset="0"/>
              </a:rPr>
              <a:t>latform:centos</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).each do </a:t>
            </a:r>
            <a:r>
              <a:rPr lang="en-US" sz="3600" dirty="0" smtClean="0">
                <a:latin typeface="Consolas"/>
                <a:cs typeface="Consolas"/>
              </a:rPr>
              <a:t>|</a:t>
            </a:r>
            <a:r>
              <a:rPr lang="en-US" sz="3600" dirty="0" err="1" smtClean="0">
                <a:solidFill>
                  <a:srgbClr val="008000"/>
                </a:solidFill>
                <a:latin typeface="Consolas"/>
                <a:cs typeface="Consolas"/>
              </a:rPr>
              <a:t>group_data</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group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"id"</a:t>
            </a:r>
            <a:r>
              <a:rPr lang="en-US" sz="3600" dirty="0">
                <a:latin typeface="Consolas"/>
                <a:cs typeface="Consolas"/>
              </a:rPr>
              <a:t>] do</a:t>
            </a:r>
          </a:p>
          <a:p>
            <a:pPr>
              <a:lnSpc>
                <a:spcPct val="70000"/>
              </a:lnSpc>
              <a:buNone/>
            </a:pPr>
            <a:r>
              <a:rPr lang="en-US" sz="3600" dirty="0" smtClean="0">
                <a:latin typeface="Consolas"/>
                <a:cs typeface="Consolas"/>
              </a:rPr>
              <a:t>       </a:t>
            </a:r>
            <a:r>
              <a:rPr lang="en-US" sz="3600" dirty="0" err="1" smtClean="0">
                <a:latin typeface="Consolas"/>
                <a:cs typeface="Consolas"/>
              </a:rPr>
              <a:t>gid</a:t>
            </a:r>
            <a:r>
              <a:rPr lang="en-US" sz="3600" dirty="0" smtClean="0">
                <a:latin typeface="Consolas"/>
                <a:cs typeface="Consolas"/>
              </a:rPr>
              <a:t>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err="1">
                <a:solidFill>
                  <a:srgbClr val="BA2121"/>
                </a:solidFill>
                <a:latin typeface="Consolas" panose="020B0609020204030204" pitchFamily="49" charset="0"/>
                <a:ea typeface="Courier"/>
                <a:cs typeface="Consolas" panose="020B0609020204030204" pitchFamily="49" charset="0"/>
              </a:rPr>
              <a:t>gid</a:t>
            </a:r>
            <a:r>
              <a:rPr lang="en-US" sz="3600" dirty="0">
                <a:solidFill>
                  <a:srgbClr val="BA2121"/>
                </a:solidFill>
                <a:latin typeface="Consolas" panose="020B0609020204030204" pitchFamily="49" charset="0"/>
                <a:ea typeface="Courier"/>
                <a:cs typeface="Consolas" panose="020B0609020204030204" pitchFamily="49" charset="0"/>
              </a:rPr>
              <a:t>"</a:t>
            </a:r>
            <a:r>
              <a:rPr lang="en-US" sz="3600" dirty="0">
                <a:latin typeface="Consolas"/>
                <a:cs typeface="Consolas"/>
              </a:rPr>
              <a:t>]</a:t>
            </a:r>
          </a:p>
          <a:p>
            <a:pPr>
              <a:lnSpc>
                <a:spcPct val="70000"/>
              </a:lnSpc>
              <a:buNone/>
            </a:pPr>
            <a:r>
              <a:rPr lang="en-US" sz="3600" dirty="0">
                <a:latin typeface="Consolas"/>
                <a:cs typeface="Consolas"/>
              </a:rPr>
              <a:t>      </a:t>
            </a:r>
            <a:r>
              <a:rPr lang="en-US" sz="3600" dirty="0" smtClean="0">
                <a:latin typeface="Consolas"/>
                <a:cs typeface="Consolas"/>
              </a:rPr>
              <a:t> members </a:t>
            </a:r>
            <a:r>
              <a:rPr lang="en-US" sz="3600" dirty="0" err="1" smtClean="0">
                <a:solidFill>
                  <a:srgbClr val="008000"/>
                </a:solidFill>
                <a:latin typeface="Consolas"/>
                <a:cs typeface="Consolas"/>
              </a:rPr>
              <a:t>group_data</a:t>
            </a:r>
            <a:r>
              <a:rPr lang="en-US" sz="3600" dirty="0">
                <a:latin typeface="Consolas"/>
                <a:cs typeface="Consolas"/>
              </a:rPr>
              <a:t>[</a:t>
            </a:r>
            <a:r>
              <a:rPr lang="en-US" sz="3600" dirty="0">
                <a:solidFill>
                  <a:srgbClr val="BA2121"/>
                </a:solidFill>
                <a:latin typeface="Consolas" panose="020B0609020204030204" pitchFamily="49" charset="0"/>
                <a:ea typeface="Courier"/>
                <a:cs typeface="Consolas" panose="020B0609020204030204" pitchFamily="49" charset="0"/>
              </a:rPr>
              <a:t>"home"</a:t>
            </a:r>
            <a:r>
              <a:rPr lang="en-US" sz="3600" dirty="0">
                <a:latin typeface="Consolas"/>
                <a:cs typeface="Consolas"/>
              </a:rPr>
              <a:t>]</a:t>
            </a:r>
          </a:p>
          <a:p>
            <a:pPr>
              <a:lnSpc>
                <a:spcPct val="70000"/>
              </a:lnSpc>
              <a:buNone/>
            </a:pPr>
            <a:r>
              <a:rPr lang="en-US" sz="3600" dirty="0" smtClean="0">
                <a:latin typeface="Consolas"/>
                <a:cs typeface="Consolas"/>
              </a:rPr>
              <a:t>    end</a:t>
            </a:r>
            <a:endParaRPr lang="en-US" sz="3600" dirty="0">
              <a:latin typeface="Consolas"/>
              <a:cs typeface="Consolas"/>
            </a:endParaRPr>
          </a:p>
          <a:p>
            <a:pPr>
              <a:lnSpc>
                <a:spcPct val="70000"/>
              </a:lnSpc>
              <a:buNone/>
            </a:pPr>
            <a:r>
              <a:rPr lang="en-US" sz="3600" dirty="0">
                <a:latin typeface="Consolas"/>
                <a:cs typeface="Consolas"/>
              </a:rPr>
              <a:t>  end</a:t>
            </a:r>
          </a:p>
          <a:p>
            <a:pPr>
              <a:lnSpc>
                <a:spcPct val="70000"/>
              </a:lnSpc>
              <a:buNone/>
            </a:pPr>
            <a:r>
              <a:rPr lang="en-US" sz="36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400" dirty="0"/>
              <a:t>Multi</a:t>
            </a:r>
            <a:r>
              <a:rPr lang="en-US" sz="5000" dirty="0" smtClean="0"/>
              <a:t>-Platform Exercise</a:t>
            </a:r>
            <a:r>
              <a:rPr lang="en-US" sz="5000" dirty="0"/>
              <a:t>: </a:t>
            </a:r>
            <a:br>
              <a:rPr lang="en-US" sz="5000" dirty="0"/>
            </a:br>
            <a:r>
              <a:rPr lang="en-US" sz="5000" dirty="0"/>
              <a:t>Create a new </a:t>
            </a:r>
            <a:r>
              <a:rPr lang="en-US" sz="5000" dirty="0" smtClean="0"/>
              <a:t>recipe:  </a:t>
            </a:r>
            <a:r>
              <a:rPr lang="en-US" sz="5000" dirty="0"/>
              <a:t>create-</a:t>
            </a:r>
            <a:r>
              <a:rPr lang="en-US" sz="5000" dirty="0" err="1"/>
              <a:t>groups.rb</a:t>
            </a:r>
            <a:endParaRPr lang="en-US" sz="50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groups.rb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651794" y="4343400"/>
            <a:ext cx="15240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511009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1600200"/>
            <a:ext cx="15392400" cy="7239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60000"/>
              </a:lnSpc>
              <a:buNone/>
            </a:pPr>
            <a:r>
              <a:rPr lang="en-US" sz="2800" dirty="0">
                <a:latin typeface="Consolas"/>
                <a:cs typeface="Consolas"/>
              </a:rPr>
              <a:t>case node</a:t>
            </a:r>
            <a:r>
              <a:rPr lang="en-US" sz="2800" dirty="0" smtClean="0">
                <a:latin typeface="Consolas"/>
                <a:cs typeface="Consolas"/>
              </a:rPr>
              <a:t>[</a:t>
            </a:r>
            <a:r>
              <a:rPr lang="en-US" sz="2800" dirty="0" smtClean="0">
                <a:solidFill>
                  <a:srgbClr val="BA2121"/>
                </a:solidFill>
                <a:latin typeface="Consolas" panose="020B0609020204030204" pitchFamily="49" charset="0"/>
                <a:ea typeface="Courier"/>
                <a:cs typeface="Consolas" panose="020B0609020204030204" pitchFamily="49" charset="0"/>
              </a:rPr>
              <a:t>"platform"</a:t>
            </a:r>
            <a:r>
              <a:rPr lang="en-US" sz="2800" dirty="0" smtClean="0">
                <a:latin typeface="Consolas"/>
                <a:cs typeface="Consolas"/>
              </a:rPr>
              <a:t>]</a:t>
            </a:r>
            <a:endParaRPr lang="en-US" sz="2800" dirty="0">
              <a:latin typeface="Consolas"/>
              <a:cs typeface="Consolas"/>
            </a:endParaRP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"windows"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platform:windows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end</a:t>
            </a:r>
          </a:p>
          <a:p>
            <a:pPr>
              <a:lnSpc>
                <a:spcPct val="60000"/>
              </a:lnSpc>
              <a:buNone/>
            </a:pPr>
            <a:endParaRPr lang="en-US" sz="2800" dirty="0">
              <a:latin typeface="Consolas"/>
              <a:cs typeface="Consolas"/>
            </a:endParaRPr>
          </a:p>
          <a:p>
            <a:pPr>
              <a:lnSpc>
                <a:spcPct val="60000"/>
              </a:lnSpc>
              <a:buNone/>
            </a:pPr>
            <a:r>
              <a:rPr lang="en-US" sz="2800" dirty="0">
                <a:latin typeface="Consolas"/>
                <a:cs typeface="Consolas"/>
              </a:rPr>
              <a:t>  when </a:t>
            </a:r>
            <a:r>
              <a:rPr lang="en-US" sz="2800" dirty="0">
                <a:solidFill>
                  <a:srgbClr val="BA2121"/>
                </a:solidFill>
                <a:latin typeface="Consolas" panose="020B0609020204030204" pitchFamily="49" charset="0"/>
                <a:ea typeface="Courier"/>
                <a:cs typeface="Consolas" panose="020B0609020204030204" pitchFamily="49" charset="0"/>
              </a:rPr>
              <a:t>"centos"</a:t>
            </a:r>
          </a:p>
          <a:p>
            <a:pPr>
              <a:lnSpc>
                <a:spcPct val="60000"/>
              </a:lnSpc>
              <a:buNone/>
            </a:pPr>
            <a:r>
              <a:rPr lang="en-US" sz="2800" dirty="0">
                <a:latin typeface="Consolas"/>
                <a:cs typeface="Consolas"/>
              </a:rPr>
              <a:t>    search(</a:t>
            </a:r>
            <a:r>
              <a:rPr lang="en-US" sz="2800" dirty="0">
                <a:solidFill>
                  <a:srgbClr val="3366FF"/>
                </a:solidFill>
                <a:latin typeface="Consolas"/>
                <a:cs typeface="Consolas"/>
              </a:rPr>
              <a:t>:groups</a:t>
            </a:r>
            <a:r>
              <a:rPr lang="en-US" sz="2800" dirty="0">
                <a:latin typeface="Consolas"/>
                <a:cs typeface="Consolas"/>
              </a:rPr>
              <a:t>, </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platform:centos</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).each do |</a:t>
            </a:r>
            <a:r>
              <a:rPr lang="en-US" sz="2800" dirty="0" err="1">
                <a:solidFill>
                  <a:srgbClr val="008000"/>
                </a:solidFill>
                <a:latin typeface="Consolas"/>
                <a:cs typeface="Consolas"/>
              </a:rPr>
              <a:t>group_data</a:t>
            </a:r>
            <a:r>
              <a:rPr lang="en-US" sz="2800" dirty="0">
                <a:latin typeface="Consolas"/>
                <a:cs typeface="Consolas"/>
              </a:rPr>
              <a:t>|</a:t>
            </a:r>
          </a:p>
          <a:p>
            <a:pPr>
              <a:lnSpc>
                <a:spcPct val="60000"/>
              </a:lnSpc>
              <a:buNone/>
            </a:pPr>
            <a:r>
              <a:rPr lang="en-US" sz="2800" dirty="0">
                <a:latin typeface="Consolas"/>
                <a:cs typeface="Consolas"/>
              </a:rPr>
              <a:t>      </a:t>
            </a:r>
            <a:r>
              <a:rPr lang="en-US" sz="2800" dirty="0">
                <a:solidFill>
                  <a:srgbClr val="FF8000"/>
                </a:solidFill>
                <a:latin typeface="Consolas"/>
                <a:cs typeface="Consolas"/>
              </a:rPr>
              <a:t>group</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"id"</a:t>
            </a:r>
            <a:r>
              <a:rPr lang="en-US" sz="2800" dirty="0">
                <a:latin typeface="Consolas"/>
                <a:cs typeface="Consolas"/>
              </a:rPr>
              <a:t>] do</a:t>
            </a:r>
          </a:p>
          <a:p>
            <a:pPr>
              <a:lnSpc>
                <a:spcPct val="60000"/>
              </a:lnSpc>
              <a:buNone/>
            </a:pPr>
            <a:r>
              <a:rPr lang="en-US" sz="2800" dirty="0">
                <a:latin typeface="Consolas"/>
                <a:cs typeface="Consolas"/>
              </a:rPr>
              <a:t>         </a:t>
            </a:r>
            <a:r>
              <a:rPr lang="en-US" sz="2800" dirty="0" err="1">
                <a:latin typeface="Consolas"/>
                <a:cs typeface="Consolas"/>
              </a:rPr>
              <a:t>gid</a:t>
            </a:r>
            <a:r>
              <a:rPr lang="en-US" sz="2800" dirty="0">
                <a:latin typeface="Consolas"/>
                <a:cs typeface="Consolas"/>
              </a:rPr>
              <a:t>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err="1">
                <a:solidFill>
                  <a:srgbClr val="BA2121"/>
                </a:solidFill>
                <a:latin typeface="Consolas" panose="020B0609020204030204" pitchFamily="49" charset="0"/>
                <a:ea typeface="Courier"/>
                <a:cs typeface="Consolas" panose="020B0609020204030204" pitchFamily="49" charset="0"/>
              </a:rPr>
              <a:t>gid</a:t>
            </a:r>
            <a:r>
              <a:rPr lang="en-US" sz="2800" dirty="0">
                <a:solidFill>
                  <a:srgbClr val="BA2121"/>
                </a:solidFill>
                <a:latin typeface="Consolas" panose="020B0609020204030204" pitchFamily="49" charset="0"/>
                <a:ea typeface="Courier"/>
                <a:cs typeface="Consolas" panose="020B0609020204030204" pitchFamily="49" charset="0"/>
              </a:rPr>
              <a:t>"</a:t>
            </a:r>
            <a:r>
              <a:rPr lang="en-US" sz="2800" dirty="0">
                <a:latin typeface="Consolas"/>
                <a:cs typeface="Consolas"/>
              </a:rPr>
              <a:t>]</a:t>
            </a:r>
          </a:p>
          <a:p>
            <a:pPr>
              <a:lnSpc>
                <a:spcPct val="60000"/>
              </a:lnSpc>
              <a:buNone/>
            </a:pPr>
            <a:r>
              <a:rPr lang="en-US" sz="2800" dirty="0">
                <a:latin typeface="Consolas"/>
                <a:cs typeface="Consolas"/>
              </a:rPr>
              <a:t>         members </a:t>
            </a:r>
            <a:r>
              <a:rPr lang="en-US" sz="2800" dirty="0" err="1">
                <a:solidFill>
                  <a:srgbClr val="008000"/>
                </a:solidFill>
                <a:latin typeface="Consolas"/>
                <a:cs typeface="Consolas"/>
              </a:rPr>
              <a:t>group_data</a:t>
            </a:r>
            <a:r>
              <a:rPr lang="en-US" sz="2800" dirty="0">
                <a:latin typeface="Consolas"/>
                <a:cs typeface="Consolas"/>
              </a:rPr>
              <a:t>[</a:t>
            </a:r>
            <a:r>
              <a:rPr lang="en-US" sz="2800" dirty="0">
                <a:solidFill>
                  <a:srgbClr val="BA2121"/>
                </a:solidFill>
                <a:latin typeface="Consolas" panose="020B0609020204030204" pitchFamily="49" charset="0"/>
                <a:ea typeface="Courier"/>
                <a:cs typeface="Consolas" panose="020B0609020204030204" pitchFamily="49" charset="0"/>
              </a:rPr>
              <a:t>"members"</a:t>
            </a:r>
            <a:r>
              <a:rPr lang="en-US" sz="2800" dirty="0">
                <a:latin typeface="Consolas"/>
                <a:cs typeface="Consolas"/>
              </a:rPr>
              <a:t>]</a:t>
            </a:r>
          </a:p>
          <a:p>
            <a:pPr>
              <a:lnSpc>
                <a:spcPct val="60000"/>
              </a:lnSpc>
              <a:buNone/>
            </a:pPr>
            <a:r>
              <a:rPr lang="en-US" sz="2800" dirty="0">
                <a:latin typeface="Consolas"/>
                <a:cs typeface="Consolas"/>
              </a:rPr>
              <a:t>      end</a:t>
            </a:r>
          </a:p>
          <a:p>
            <a:pPr>
              <a:lnSpc>
                <a:spcPct val="60000"/>
              </a:lnSpc>
              <a:buNone/>
            </a:pPr>
            <a:r>
              <a:rPr lang="en-US" sz="2800" dirty="0">
                <a:latin typeface="Consolas"/>
                <a:cs typeface="Consolas"/>
              </a:rPr>
              <a:t>    </a:t>
            </a:r>
            <a:r>
              <a:rPr lang="en-US" sz="2800" dirty="0" smtClean="0">
                <a:latin typeface="Consolas"/>
                <a:cs typeface="Consolas"/>
              </a:rPr>
              <a:t>end</a:t>
            </a:r>
            <a:endParaRPr lang="en-US" sz="2800" dirty="0">
              <a:latin typeface="Consolas"/>
              <a:cs typeface="Consolas"/>
            </a:endParaRPr>
          </a:p>
          <a:p>
            <a:pPr>
              <a:lnSpc>
                <a:spcPct val="60000"/>
              </a:lnSpc>
              <a:buNone/>
            </a:pPr>
            <a:r>
              <a:rPr lang="en-US" sz="28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Full create-</a:t>
            </a:r>
            <a:r>
              <a:rPr lang="en-US" sz="5000" dirty="0" err="1" smtClean="0"/>
              <a:t>groups.rb</a:t>
            </a:r>
            <a:r>
              <a:rPr lang="en-US" sz="5000" dirty="0" smtClean="0"/>
              <a:t> </a:t>
            </a:r>
            <a:r>
              <a:rPr lang="en-US" sz="5000" dirty="0" smtClean="0">
                <a:sym typeface="Arial Bold" charset="0"/>
              </a:rPr>
              <a:t>recipe</a:t>
            </a:r>
            <a:endParaRPr lang="en-US" sz="5000" dirty="0">
              <a:sym typeface="Arial Bold" charset="0"/>
            </a:endParaRPr>
          </a:p>
        </p:txBody>
      </p:sp>
    </p:spTree>
    <p:extLst>
      <p:ext uri="{BB962C8B-B14F-4D97-AF65-F5344CB8AC3E}">
        <p14:creationId xmlns:p14="http://schemas.microsoft.com/office/powerpoint/2010/main" val="3409740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162089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nSpc>
                <a:spcPct val="70000"/>
              </a:lnSpc>
              <a:buNone/>
            </a:pPr>
            <a:r>
              <a:rPr lang="en-US" sz="3200" dirty="0" smtClean="0">
                <a:latin typeface="Consolas"/>
                <a:cs typeface="Consolas"/>
              </a:rPr>
              <a:t>when </a:t>
            </a:r>
            <a:r>
              <a:rPr lang="en-US" sz="3200" dirty="0" smtClean="0">
                <a:solidFill>
                  <a:srgbClr val="BA2121"/>
                </a:solidFill>
                <a:latin typeface="Consolas" panose="020B0609020204030204" pitchFamily="49" charset="0"/>
                <a:ea typeface="Courier"/>
                <a:cs typeface="Consolas" panose="020B0609020204030204" pitchFamily="49" charset="0"/>
              </a:rPr>
              <a:t>"centos"</a:t>
            </a:r>
          </a:p>
          <a:p>
            <a:pPr>
              <a:lnSpc>
                <a:spcPct val="70000"/>
              </a:lnSpc>
              <a:buNone/>
            </a:pPr>
            <a:r>
              <a:rPr lang="en-US" sz="3200" dirty="0" smtClean="0">
                <a:latin typeface="Consolas"/>
                <a:cs typeface="Consolas"/>
              </a:rPr>
              <a:t>  </a:t>
            </a:r>
            <a:r>
              <a:rPr lang="en-US" sz="3200" dirty="0">
                <a:latin typeface="Consolas"/>
                <a:cs typeface="Consolas"/>
              </a:rPr>
              <a:t>search(</a:t>
            </a:r>
            <a:r>
              <a:rPr lang="en-US" sz="3200" dirty="0">
                <a:solidFill>
                  <a:srgbClr val="3366FF"/>
                </a:solidFill>
                <a:latin typeface="Consolas"/>
                <a:cs typeface="Consolas"/>
              </a:rPr>
              <a:t>"users"</a:t>
            </a:r>
            <a:r>
              <a:rPr lang="en-US" sz="3200" dirty="0">
                <a:latin typeface="Consolas"/>
                <a:cs typeface="Consolas"/>
              </a:rPr>
              <a:t>, </a:t>
            </a:r>
            <a:r>
              <a:rPr lang="en-US" sz="3200" dirty="0">
                <a:solidFill>
                  <a:srgbClr val="BA2121"/>
                </a:solidFill>
                <a:latin typeface="Consolas" panose="020B0609020204030204" pitchFamily="49" charset="0"/>
                <a:ea typeface="Courier"/>
                <a:cs typeface="Consolas" panose="020B0609020204030204" pitchFamily="49" charset="0"/>
              </a:rPr>
              <a:t>"</a:t>
            </a:r>
            <a:r>
              <a:rPr lang="en-US" altLang="en-US" sz="3200" dirty="0" err="1">
                <a:solidFill>
                  <a:srgbClr val="BA2121"/>
                </a:solidFill>
                <a:latin typeface="Consolas" panose="020B0609020204030204" pitchFamily="49" charset="0"/>
                <a:ea typeface="Courier"/>
                <a:cs typeface="Consolas" panose="020B0609020204030204" pitchFamily="49" charset="0"/>
                <a:sym typeface="Courier"/>
              </a:rPr>
              <a:t>p</a:t>
            </a:r>
            <a:r>
              <a:rPr lang="en-US" sz="3200" dirty="0" err="1">
                <a:solidFill>
                  <a:srgbClr val="BA2121"/>
                </a:solidFill>
                <a:latin typeface="Consolas" panose="020B0609020204030204" pitchFamily="49" charset="0"/>
                <a:ea typeface="Courier"/>
                <a:cs typeface="Consolas" panose="020B0609020204030204" pitchFamily="49" charset="0"/>
              </a:rPr>
              <a:t>latform:centos</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).each do |</a:t>
            </a:r>
            <a:r>
              <a:rPr lang="en-US" sz="3200" dirty="0" err="1">
                <a:solidFill>
                  <a:srgbClr val="008000"/>
                </a:solidFill>
                <a:latin typeface="Consolas"/>
                <a:cs typeface="Consolas"/>
              </a:rPr>
              <a:t>user_data</a:t>
            </a:r>
            <a:r>
              <a:rPr lang="en-US" sz="3200" dirty="0">
                <a:latin typeface="Consolas"/>
                <a:cs typeface="Consolas"/>
              </a:rPr>
              <a:t>|</a:t>
            </a:r>
          </a:p>
          <a:p>
            <a:pPr>
              <a:lnSpc>
                <a:spcPct val="70000"/>
              </a:lnSpc>
              <a:buNone/>
            </a:pPr>
            <a:r>
              <a:rPr lang="en-US" sz="3200" dirty="0">
                <a:latin typeface="Consolas"/>
                <a:cs typeface="Consolas"/>
              </a:rPr>
              <a:t>    user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"id"</a:t>
            </a:r>
            <a:r>
              <a:rPr lang="en-US" sz="3200" dirty="0">
                <a:latin typeface="Consolas"/>
                <a:cs typeface="Consolas"/>
              </a:rPr>
              <a:t>] do</a:t>
            </a:r>
          </a:p>
          <a:p>
            <a:pPr>
              <a:lnSpc>
                <a:spcPct val="70000"/>
              </a:lnSpc>
              <a:buNone/>
            </a:pPr>
            <a:r>
              <a:rPr lang="en-US" sz="3200" dirty="0">
                <a:latin typeface="Consolas"/>
                <a:cs typeface="Consolas"/>
              </a:rPr>
              <a:t>      comment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"comment"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uid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uid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a:t>
            </a:r>
            <a:r>
              <a:rPr lang="en-US" sz="3200" dirty="0" err="1">
                <a:latin typeface="Consolas"/>
                <a:cs typeface="Consolas"/>
              </a:rPr>
              <a:t>gid</a:t>
            </a:r>
            <a:r>
              <a:rPr lang="en-US" sz="3200" dirty="0">
                <a:latin typeface="Consolas"/>
                <a:cs typeface="Consolas"/>
              </a:rPr>
              <a:t>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err="1">
                <a:solidFill>
                  <a:srgbClr val="BA2121"/>
                </a:solidFill>
                <a:latin typeface="Consolas" panose="020B0609020204030204" pitchFamily="49" charset="0"/>
                <a:ea typeface="Courier"/>
                <a:cs typeface="Consolas" panose="020B0609020204030204" pitchFamily="49" charset="0"/>
              </a:rPr>
              <a:t>gid</a:t>
            </a:r>
            <a:r>
              <a:rPr lang="en-US" sz="3200" dirty="0">
                <a:solidFill>
                  <a:srgbClr val="BA2121"/>
                </a:solidFill>
                <a:latin typeface="Consolas" panose="020B0609020204030204" pitchFamily="49" charset="0"/>
                <a:ea typeface="Courier"/>
                <a:cs typeface="Consolas" panose="020B0609020204030204" pitchFamily="49" charset="0"/>
              </a:rPr>
              <a:t>"</a:t>
            </a:r>
            <a:r>
              <a:rPr lang="en-US" sz="3200" dirty="0">
                <a:latin typeface="Consolas"/>
                <a:cs typeface="Consolas"/>
              </a:rPr>
              <a:t>]</a:t>
            </a:r>
          </a:p>
          <a:p>
            <a:pPr>
              <a:lnSpc>
                <a:spcPct val="70000"/>
              </a:lnSpc>
              <a:buNone/>
            </a:pPr>
            <a:r>
              <a:rPr lang="en-US" sz="3200" dirty="0">
                <a:latin typeface="Consolas"/>
                <a:cs typeface="Consolas"/>
              </a:rPr>
              <a:t>      home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"home"</a:t>
            </a:r>
            <a:r>
              <a:rPr lang="en-US" sz="3200" dirty="0">
                <a:latin typeface="Consolas"/>
                <a:cs typeface="Consolas"/>
              </a:rPr>
              <a:t>]</a:t>
            </a:r>
          </a:p>
          <a:p>
            <a:pPr>
              <a:lnSpc>
                <a:spcPct val="70000"/>
              </a:lnSpc>
              <a:buNone/>
            </a:pPr>
            <a:r>
              <a:rPr lang="en-US" sz="3200" dirty="0">
                <a:latin typeface="Consolas"/>
                <a:cs typeface="Consolas"/>
              </a:rPr>
              <a:t>      shell </a:t>
            </a:r>
            <a:r>
              <a:rPr lang="en-US" sz="3200" dirty="0" err="1">
                <a:solidFill>
                  <a:srgbClr val="008000"/>
                </a:solidFill>
                <a:latin typeface="Consolas"/>
                <a:cs typeface="Consolas"/>
              </a:rPr>
              <a:t>user_data</a:t>
            </a:r>
            <a:r>
              <a:rPr lang="en-US" sz="3200" dirty="0">
                <a:latin typeface="Consolas"/>
                <a:cs typeface="Consolas"/>
              </a:rPr>
              <a:t>[</a:t>
            </a:r>
            <a:r>
              <a:rPr lang="en-US" sz="3200" dirty="0">
                <a:solidFill>
                  <a:srgbClr val="BA2121"/>
                </a:solidFill>
                <a:latin typeface="Consolas" panose="020B0609020204030204" pitchFamily="49" charset="0"/>
                <a:ea typeface="Courier"/>
                <a:cs typeface="Consolas" panose="020B0609020204030204" pitchFamily="49" charset="0"/>
              </a:rPr>
              <a:t>"shell"</a:t>
            </a:r>
            <a:r>
              <a:rPr lang="en-US" sz="3200" dirty="0">
                <a:latin typeface="Consolas"/>
                <a:cs typeface="Consolas"/>
              </a:rPr>
              <a:t>]</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  end</a:t>
            </a:r>
          </a:p>
          <a:p>
            <a:pPr>
              <a:lnSpc>
                <a:spcPct val="70000"/>
              </a:lnSpc>
              <a:buNone/>
            </a:pPr>
            <a:r>
              <a:rPr lang="en-US" sz="3200" dirty="0">
                <a:latin typeface="Consolas"/>
                <a:cs typeface="Consolas"/>
              </a:rPr>
              <a:t>end</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t>Multi-Platform Exercise</a:t>
            </a:r>
            <a:r>
              <a:rPr lang="en-US" sz="4800" dirty="0"/>
              <a:t>: </a:t>
            </a:r>
            <a:br>
              <a:rPr lang="en-US" sz="4800" dirty="0"/>
            </a:br>
            <a:r>
              <a:rPr lang="en-US" sz="4800" dirty="0" smtClean="0"/>
              <a:t>Add an Include at the end of the create-users recipe</a:t>
            </a:r>
            <a:endParaRPr lang="en-US" sz="4800" dirty="0">
              <a:sym typeface="Arial Bold" charset="0"/>
            </a:endParaRP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588334"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cookbooks/users/recipes/create-</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7"/>
          <p:cNvSpPr>
            <a:spLocks/>
          </p:cNvSpPr>
          <p:nvPr/>
        </p:nvSpPr>
        <p:spPr bwMode="auto">
          <a:xfrm>
            <a:off x="737394" y="2286000"/>
            <a:ext cx="14782800" cy="54102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9" name="Rectangle 2"/>
          <p:cNvSpPr>
            <a:spLocks/>
          </p:cNvSpPr>
          <p:nvPr/>
        </p:nvSpPr>
        <p:spPr bwMode="auto">
          <a:xfrm>
            <a:off x="432594" y="7848600"/>
            <a:ext cx="98298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10" name="Rectangle 9"/>
          <p:cNvSpPr/>
          <p:nvPr/>
        </p:nvSpPr>
        <p:spPr>
          <a:xfrm>
            <a:off x="661194" y="7848600"/>
            <a:ext cx="9576209"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:create-</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groups"</a:t>
            </a:r>
          </a:p>
        </p:txBody>
      </p:sp>
    </p:spTree>
    <p:extLst>
      <p:ext uri="{BB962C8B-B14F-4D97-AF65-F5344CB8AC3E}">
        <p14:creationId xmlns:p14="http://schemas.microsoft.com/office/powerpoint/2010/main" val="4084776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207126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40715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cookbooks/users/recipes/win-</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55619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11332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924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platform:windows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Windows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smtClean="0">
                <a:sym typeface="Arial Bold" charset="0"/>
              </a:rPr>
              <a:t>windows-</a:t>
            </a:r>
            <a:r>
              <a:rPr lang="en-US" sz="5000" dirty="0" err="1" smtClean="0">
                <a:sym typeface="Arial Bold" charset="0"/>
              </a:rPr>
              <a:t>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803812"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cookbooks/users/recipes/windows-</a:t>
            </a:r>
            <a:r>
              <a:rPr lang="en-US" altLang="en-US" dirty="0" err="1" smtClean="0">
                <a:latin typeface="Courier"/>
                <a:ea typeface="Courier"/>
                <a:cs typeface="Courier"/>
                <a:sym typeface="Courier"/>
              </a:rPr>
              <a:t>users.rb</a:t>
            </a:r>
            <a:endParaRPr lang="en-US" altLang="en-US" dirty="0">
              <a:latin typeface="Courier"/>
              <a:ea typeface="Courier"/>
              <a:cs typeface="Courier"/>
              <a:sym typeface="Courier"/>
            </a:endParaRPr>
          </a:p>
          <a:p>
            <a:endParaRPr lang="en-US" dirty="0"/>
          </a:p>
        </p:txBody>
      </p:sp>
      <p:sp>
        <p:nvSpPr>
          <p:cNvPr id="8" name="Rectangle 2"/>
          <p:cNvSpPr>
            <a:spLocks/>
          </p:cNvSpPr>
          <p:nvPr/>
        </p:nvSpPr>
        <p:spPr bwMode="auto">
          <a:xfrm>
            <a:off x="737394" y="5943600"/>
            <a:ext cx="8915400" cy="762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Rectangle 3"/>
          <p:cNvSpPr/>
          <p:nvPr/>
        </p:nvSpPr>
        <p:spPr>
          <a:xfrm>
            <a:off x="889794" y="5943600"/>
            <a:ext cx="8814733" cy="646331"/>
          </a:xfrm>
          <a:prstGeom prst="rect">
            <a:avLst/>
          </a:prstGeom>
        </p:spPr>
        <p:txBody>
          <a:bodyPr wrap="none">
            <a:spAutoFit/>
          </a:bodyPr>
          <a:lstStyle/>
          <a:p>
            <a:pPr>
              <a:spcBef>
                <a:spcPct val="0"/>
              </a:spcBef>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"users::win-groups"</a:t>
            </a:r>
          </a:p>
        </p:txBody>
      </p:sp>
    </p:spTree>
    <p:extLst>
      <p:ext uri="{BB962C8B-B14F-4D97-AF65-F5344CB8AC3E}">
        <p14:creationId xmlns:p14="http://schemas.microsoft.com/office/powerpoint/2010/main" val="2094981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default recipe in your editor</a:t>
            </a:r>
          </a:p>
        </p:txBody>
      </p:sp>
      <p:sp>
        <p:nvSpPr>
          <p:cNvPr id="327683" name="Rectangle 2"/>
          <p:cNvSpPr>
            <a:spLocks/>
          </p:cNvSpPr>
          <p:nvPr/>
        </p:nvSpPr>
        <p:spPr bwMode="auto">
          <a:xfrm>
            <a:off x="11075482" y="35052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1194594" y="2895600"/>
            <a:ext cx="121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4" name="TextBox 3"/>
          <p:cNvSpPr txBox="1"/>
          <p:nvPr/>
        </p:nvSpPr>
        <p:spPr>
          <a:xfrm>
            <a:off x="149409" y="4594177"/>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80858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gid</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lin-groups.rb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Open </a:t>
            </a:r>
            <a:r>
              <a:rPr lang="en-US" sz="4400" dirty="0">
                <a:sym typeface="Arial Bold" charset="0"/>
              </a:rPr>
              <a:t>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
        <p:nvSpPr>
          <p:cNvPr id="8" name="Rectangle 2"/>
          <p:cNvSpPr>
            <a:spLocks/>
          </p:cNvSpPr>
          <p:nvPr/>
        </p:nvSpPr>
        <p:spPr bwMode="auto">
          <a:xfrm>
            <a:off x="1423194" y="3124200"/>
            <a:ext cx="14478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277662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dirty="0" err="1" smtClean="0">
                <a:sym typeface="Rockwell" charset="0"/>
              </a:rPr>
              <a:t>include_recipe</a:t>
            </a:r>
            <a:endParaRPr lang="en-US" dirty="0" smtClean="0">
              <a:sym typeface="Rockwell" charset="0"/>
            </a:endParaRPr>
          </a:p>
        </p:txBody>
      </p:sp>
      <p:sp>
        <p:nvSpPr>
          <p:cNvPr id="295939" name="Rectangle 2"/>
          <p:cNvSpPr>
            <a:spLocks noGrp="1" noChangeArrowheads="1"/>
          </p:cNvSpPr>
          <p:nvPr>
            <p:ph type="body" idx="1"/>
          </p:nvPr>
        </p:nvSpPr>
        <p:spPr/>
        <p:txBody>
          <a:bodyPr/>
          <a:lstStyle/>
          <a:p>
            <a:r>
              <a:rPr lang="en-US" dirty="0" smtClean="0"/>
              <a:t>Allows one recipe to launch another recipe</a:t>
            </a:r>
          </a:p>
          <a:p>
            <a:r>
              <a:rPr lang="en-US" dirty="0" smtClean="0"/>
              <a:t>Syntax to be used in the calling recipe:  </a:t>
            </a:r>
            <a:br>
              <a:rPr lang="en-US" dirty="0" smtClean="0"/>
            </a:br>
            <a:r>
              <a:rPr lang="en-US" b="1" dirty="0" err="1" smtClean="0"/>
              <a:t>include_recipe</a:t>
            </a:r>
            <a:r>
              <a:rPr lang="en-US" b="1" dirty="0" smtClean="0"/>
              <a:t>  "cookbook</a:t>
            </a:r>
            <a:r>
              <a:rPr lang="en-US" b="1" dirty="0"/>
              <a:t>::</a:t>
            </a:r>
            <a:r>
              <a:rPr lang="en-US" b="1" dirty="0" smtClean="0"/>
              <a:t>recipe"</a:t>
            </a:r>
            <a:endParaRPr lang="en-US" b="1" dirty="0"/>
          </a:p>
          <a:p>
            <a:r>
              <a:rPr lang="en-US" dirty="0" smtClean="0"/>
              <a:t>Can reference a recipe in the same cookbook or in a different cookbook</a:t>
            </a:r>
          </a:p>
          <a:p>
            <a:r>
              <a:rPr lang="en-US" dirty="0" smtClean="0"/>
              <a:t>If the included recipe is located in a different cookbook, </a:t>
            </a:r>
            <a:r>
              <a:rPr lang="en-US" dirty="0"/>
              <a:t>add to </a:t>
            </a:r>
            <a:r>
              <a:rPr lang="en-US" dirty="0" smtClean="0"/>
              <a:t>the </a:t>
            </a:r>
            <a:r>
              <a:rPr lang="en-US" dirty="0" err="1" smtClean="0"/>
              <a:t>metadata.rb</a:t>
            </a:r>
            <a:r>
              <a:rPr lang="en-US" dirty="0" smtClean="0"/>
              <a:t> </a:t>
            </a:r>
            <a:r>
              <a:rPr lang="en-US" dirty="0"/>
              <a:t>file of </a:t>
            </a:r>
            <a:r>
              <a:rPr lang="en-US" b="1" dirty="0"/>
              <a:t>calling</a:t>
            </a:r>
            <a:r>
              <a:rPr lang="en-US" dirty="0"/>
              <a:t> </a:t>
            </a:r>
            <a:r>
              <a:rPr lang="en-US" dirty="0" smtClean="0"/>
              <a:t>cookbook: </a:t>
            </a:r>
            <a:br>
              <a:rPr lang="en-US" dirty="0" smtClean="0"/>
            </a:br>
            <a:r>
              <a:rPr lang="en-US" b="1" dirty="0" smtClean="0"/>
              <a:t>depends "&lt;</a:t>
            </a:r>
            <a:r>
              <a:rPr lang="en-US" b="1" dirty="0" err="1" smtClean="0"/>
              <a:t>cookbook_name</a:t>
            </a:r>
            <a:r>
              <a:rPr lang="en-US" b="1" dirty="0" smtClean="0"/>
              <a:t>&gt;"</a:t>
            </a:r>
          </a:p>
          <a:p>
            <a:r>
              <a:rPr lang="en-US" dirty="0" smtClean="0"/>
              <a:t>Chef will only run a named recipe one time in a run list</a:t>
            </a:r>
          </a:p>
          <a:p>
            <a:endParaRPr lang="en-US" dirty="0"/>
          </a:p>
        </p:txBody>
      </p:sp>
      <p:sp>
        <p:nvSpPr>
          <p:cNvPr id="4" name="Rectangle 2"/>
          <p:cNvSpPr>
            <a:spLocks/>
          </p:cNvSpPr>
          <p:nvPr/>
        </p:nvSpPr>
        <p:spPr bwMode="auto">
          <a:xfrm>
            <a:off x="432594" y="5867400"/>
            <a:ext cx="15163800" cy="2133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03597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584994" y="2133600"/>
            <a:ext cx="15316200" cy="6629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search</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platform:centos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uid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uid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smtClean="0">
                <a:latin typeface="Consolas" panose="020B0609020204030204" pitchFamily="49" charset="0"/>
                <a:ea typeface="Courier"/>
                <a:cs typeface="Consolas" panose="020B0609020204030204" pitchFamily="49" charset="0"/>
                <a:sym typeface="Courier"/>
              </a:rPr>
              <a:t>gid</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gid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home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"home"</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   shell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"shell"</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 </a:t>
            </a: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 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smtClean="0">
                <a:solidFill>
                  <a:srgbClr val="008000"/>
                </a:solidFill>
                <a:latin typeface="Consolas" panose="020B0609020204030204" pitchFamily="49" charset="0"/>
                <a:ea typeface="Courier"/>
                <a:cs typeface="Consolas" panose="020B0609020204030204" pitchFamily="49" charset="0"/>
                <a:sym typeface="Courier"/>
              </a:rPr>
              <a:t>end</a:t>
            </a:r>
          </a:p>
          <a:p>
            <a:pPr eaLnBrk="1" hangingPunct="1">
              <a:spcBef>
                <a:spcPct val="0"/>
              </a:spcBef>
              <a:buClrTx/>
              <a:buSzTx/>
              <a:buFontTx/>
              <a:buNone/>
            </a:pPr>
            <a:endParaRPr lang="en-US" altLang="en-US" sz="14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err="1" smtClean="0">
                <a:solidFill>
                  <a:srgbClr val="BA2121"/>
                </a:solidFill>
                <a:latin typeface="Consolas" panose="020B0609020204030204" pitchFamily="49" charset="0"/>
                <a:ea typeface="Courier"/>
                <a:cs typeface="Consolas" panose="020B0609020204030204" pitchFamily="49" charset="0"/>
                <a:sym typeface="Courier"/>
              </a:rPr>
              <a:t>lin</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-groups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p>
        </p:txBody>
      </p:sp>
      <p:sp>
        <p:nvSpPr>
          <p:cNvPr id="495617" name="Rectangle 1"/>
          <p:cNvSpPr>
            <a:spLocks noGrp="1" noChangeArrowheads="1"/>
          </p:cNvSpPr>
          <p:nvPr>
            <p:ph type="title"/>
          </p:nvPr>
        </p:nvSpPr>
        <p:spPr>
          <a:xfrm>
            <a:off x="800273" y="254000"/>
            <a:ext cx="14657233" cy="1117600"/>
          </a:xfrm>
        </p:spPr>
        <p:txBody>
          <a:bodyPr/>
          <a:lstStyle/>
          <a:p>
            <a:pPr eaLnBrk="1" hangingPunct="1">
              <a:defRPr/>
            </a:pPr>
            <a:r>
              <a:rPr lang="en-US" sz="5000" dirty="0" smtClean="0">
                <a:sym typeface="Arial Bold" charset="0"/>
              </a:rPr>
              <a:t>Linux Exercise</a:t>
            </a:r>
            <a:r>
              <a:rPr lang="en-US" sz="5000" dirty="0">
                <a:sym typeface="Arial Bold" charset="0"/>
              </a:rPr>
              <a:t>: </a:t>
            </a:r>
            <a:r>
              <a:rPr lang="en-US" sz="5000" dirty="0" smtClean="0">
                <a:sym typeface="Arial Bold" charset="0"/>
              </a:rPr>
              <a:t/>
            </a:r>
            <a:br>
              <a:rPr lang="en-US" sz="5000" dirty="0" smtClean="0">
                <a:sym typeface="Arial Bold" charset="0"/>
              </a:rPr>
            </a:br>
            <a:r>
              <a:rPr lang="en-US" sz="5000" dirty="0" smtClean="0">
                <a:sym typeface="Arial Bold" charset="0"/>
              </a:rPr>
              <a:t>Open </a:t>
            </a:r>
            <a:r>
              <a:rPr lang="en-US" sz="5000" dirty="0">
                <a:sym typeface="Arial Bold" charset="0"/>
              </a:rPr>
              <a:t>the </a:t>
            </a:r>
            <a:r>
              <a:rPr lang="en-US" sz="5000" dirty="0" err="1" smtClean="0">
                <a:sym typeface="Arial Bold" charset="0"/>
              </a:rPr>
              <a:t>linux-users.rb</a:t>
            </a:r>
            <a:r>
              <a:rPr lang="en-US" sz="5000" dirty="0" smtClean="0">
                <a:sym typeface="Arial Bold" charset="0"/>
              </a:rPr>
              <a:t> recipe </a:t>
            </a:r>
            <a:r>
              <a:rPr lang="en-US" sz="5000" dirty="0">
                <a:sym typeface="Arial Bold" charset="0"/>
              </a:rPr>
              <a:t>in your editor</a:t>
            </a:r>
          </a:p>
        </p:txBody>
      </p:sp>
      <p:sp>
        <p:nvSpPr>
          <p:cNvPr id="2" name="Rectangle 1"/>
          <p:cNvSpPr/>
          <p:nvPr/>
        </p:nvSpPr>
        <p:spPr>
          <a:xfrm>
            <a:off x="661194" y="1524000"/>
            <a:ext cx="3416846" cy="523220"/>
          </a:xfrm>
          <a:prstGeom prst="rect">
            <a:avLst/>
          </a:prstGeom>
        </p:spPr>
        <p:txBody>
          <a:bodyPr wrap="none">
            <a:spAutoFit/>
          </a:bodyPr>
          <a:lstStyle/>
          <a:p>
            <a:r>
              <a:rPr lang="en-US" altLang="en-US" b="1" dirty="0">
                <a:latin typeface="Courier"/>
                <a:ea typeface="Courier"/>
                <a:cs typeface="Courier"/>
                <a:sym typeface="Courier"/>
              </a:rPr>
              <a:t>OPEN IN EDITOR:</a:t>
            </a:r>
          </a:p>
        </p:txBody>
      </p:sp>
      <p:sp>
        <p:nvSpPr>
          <p:cNvPr id="3" name="TextBox 2"/>
          <p:cNvSpPr txBox="1"/>
          <p:nvPr/>
        </p:nvSpPr>
        <p:spPr>
          <a:xfrm>
            <a:off x="4202133" y="1560493"/>
            <a:ext cx="8372855" cy="954107"/>
          </a:xfrm>
          <a:prstGeom prst="rect">
            <a:avLst/>
          </a:prstGeom>
          <a:noFill/>
        </p:spPr>
        <p:txBody>
          <a:bodyPr wrap="none" rtlCol="0">
            <a:spAutoFit/>
          </a:bodyPr>
          <a:lstStyle/>
          <a:p>
            <a:r>
              <a:rPr lang="en-US" altLang="en-US" dirty="0" smtClean="0">
                <a:latin typeface="Courier"/>
                <a:ea typeface="Courier"/>
                <a:cs typeface="Courier"/>
                <a:sym typeface="Courier"/>
              </a:rPr>
              <a:t>cookbooks/users/recipes/</a:t>
            </a:r>
            <a:r>
              <a:rPr lang="en-US" altLang="en-US" dirty="0" err="1" smtClean="0">
                <a:latin typeface="Courier"/>
                <a:ea typeface="Courier"/>
                <a:cs typeface="Courier"/>
                <a:sym typeface="Courier"/>
              </a:rPr>
              <a:t>linux-users.rb</a:t>
            </a:r>
            <a:endParaRPr lang="en-US" altLang="en-US" dirty="0">
              <a:latin typeface="Courier"/>
              <a:ea typeface="Courier"/>
              <a:cs typeface="Courier"/>
              <a:sym typeface="Courier"/>
            </a:endParaRPr>
          </a:p>
          <a:p>
            <a:endParaRPr lang="en-US" dirty="0"/>
          </a:p>
        </p:txBody>
      </p:sp>
      <p:sp>
        <p:nvSpPr>
          <p:cNvPr id="7" name="Rectangle 2"/>
          <p:cNvSpPr>
            <a:spLocks/>
          </p:cNvSpPr>
          <p:nvPr/>
        </p:nvSpPr>
        <p:spPr bwMode="auto">
          <a:xfrm>
            <a:off x="661194" y="7467600"/>
            <a:ext cx="8839200" cy="685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747224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6520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280194" y="1905000"/>
            <a:ext cx="15634461" cy="1193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run_list add </a:t>
            </a:r>
            <a:r>
              <a:rPr lang="en-US" sz="3600" dirty="0" smtClean="0">
                <a:solidFill>
                  <a:srgbClr val="FFFFFF"/>
                </a:solidFill>
                <a:latin typeface="Courier" charset="0"/>
                <a:ea typeface="ＭＳ Ｐゴシック" charset="0"/>
                <a:cs typeface="Courier" charset="0"/>
                <a:sym typeface="Courier" charset="0"/>
              </a:rPr>
              <a:t>&lt;</a:t>
            </a:r>
            <a:r>
              <a:rPr lang="en-US" sz="3600" i="1" dirty="0" err="1" smtClean="0">
                <a:solidFill>
                  <a:srgbClr val="FFFFFF"/>
                </a:solidFill>
                <a:latin typeface="Courier" charset="0"/>
                <a:ea typeface="ＭＳ Ｐゴシック" charset="0"/>
                <a:cs typeface="Courier" charset="0"/>
                <a:sym typeface="Courier" charset="0"/>
              </a:rPr>
              <a:t>nodename</a:t>
            </a:r>
            <a:r>
              <a:rPr lang="en-US" sz="3600" dirty="0" smtClean="0">
                <a:solidFill>
                  <a:srgbClr val="FFFFFF"/>
                </a:solidFill>
                <a:latin typeface="Courier" charset="0"/>
                <a:ea typeface="ＭＳ Ｐゴシック" charset="0"/>
                <a:cs typeface="Courier" charset="0"/>
                <a:sym typeface="Courier" charset="0"/>
              </a:rPr>
              <a:t>&gt; 'recipe[cookbook::recipe]</a:t>
            </a:r>
            <a:r>
              <a:rPr lang="en-US" sz="3600" dirty="0">
                <a:solidFill>
                  <a:srgbClr val="FFFFFF"/>
                </a:solidFill>
                <a:latin typeface="Courier" charset="0"/>
                <a:ea typeface="ＭＳ Ｐゴシック" charset="0"/>
                <a:cs typeface="Courier" charset="0"/>
                <a:sym typeface="Courier" charset="0"/>
              </a:rPr>
              <a:t>'</a:t>
            </a:r>
          </a:p>
        </p:txBody>
      </p:sp>
      <p:sp>
        <p:nvSpPr>
          <p:cNvPr id="861186" name="Rectangle 2"/>
          <p:cNvSpPr>
            <a:spLocks noGrp="1" noChangeArrowheads="1"/>
          </p:cNvSpPr>
          <p:nvPr>
            <p:ph type="title"/>
          </p:nvPr>
        </p:nvSpPr>
        <p:spPr>
          <a:ln/>
        </p:spPr>
        <p:txBody>
          <a:bodyPr/>
          <a:lstStyle/>
          <a:p>
            <a:r>
              <a:rPr lang="en-US" sz="4100" dirty="0" smtClean="0"/>
              <a:t>Exercise</a:t>
            </a:r>
            <a:r>
              <a:rPr lang="en-US" sz="4100" dirty="0"/>
              <a:t>: </a:t>
            </a:r>
            <a:r>
              <a:rPr lang="en-US" sz="4100" dirty="0" smtClean="0"/>
              <a:t/>
            </a:r>
            <a:br>
              <a:rPr lang="en-US" sz="4100" dirty="0" smtClean="0"/>
            </a:br>
            <a:r>
              <a:rPr lang="en-US" sz="4100" dirty="0" smtClean="0"/>
              <a:t>Add </a:t>
            </a:r>
            <a:r>
              <a:rPr lang="en-US" sz="4100" dirty="0"/>
              <a:t>the </a:t>
            </a:r>
            <a:r>
              <a:rPr lang="en-US" sz="4100" dirty="0" smtClean="0"/>
              <a:t>correct users </a:t>
            </a:r>
            <a:r>
              <a:rPr lang="en-US" sz="4100" dirty="0"/>
              <a:t>recipe to your </a:t>
            </a:r>
            <a:r>
              <a:rPr lang="en-US" sz="4100" dirty="0" smtClean="0"/>
              <a:t>node</a:t>
            </a:r>
            <a:r>
              <a:rPr lang="en-US" sz="4100" dirty="0">
                <a:latin typeface="Arial"/>
              </a:rPr>
              <a:t>'</a:t>
            </a:r>
            <a:r>
              <a:rPr lang="en-US" sz="4100" dirty="0" smtClean="0"/>
              <a:t>s </a:t>
            </a:r>
            <a:r>
              <a:rPr lang="en-US" sz="4100" dirty="0"/>
              <a:t>run list</a:t>
            </a:r>
          </a:p>
        </p:txBody>
      </p:sp>
      <p:sp>
        <p:nvSpPr>
          <p:cNvPr id="861187" name="Rectangle 3"/>
          <p:cNvSpPr>
            <a:spLocks/>
          </p:cNvSpPr>
          <p:nvPr/>
        </p:nvSpPr>
        <p:spPr bwMode="auto">
          <a:xfrm>
            <a:off x="819230" y="35814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err="1" smtClean="0">
                <a:solidFill>
                  <a:srgbClr val="FFFFFF"/>
                </a:solidFill>
                <a:latin typeface="Courier" charset="0"/>
                <a:ea typeface="ＭＳ Ｐゴシック" charset="0"/>
                <a:cs typeface="Courier" charset="0"/>
                <a:sym typeface="Courier" charset="0"/>
              </a:rPr>
              <a:t>windowsnode</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users::recipe-name]</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614109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After install</a:t>
            </a:r>
            <a:endParaRPr lang="en-US" dirty="0"/>
          </a:p>
        </p:txBody>
      </p:sp>
      <p:sp>
        <p:nvSpPr>
          <p:cNvPr id="305154" name="Rectangle 2"/>
          <p:cNvSpPr>
            <a:spLocks noGrp="1" noChangeArrowheads="1"/>
          </p:cNvSpPr>
          <p:nvPr>
            <p:ph type="body" idx="1"/>
          </p:nvPr>
        </p:nvSpPr>
        <p:spPr>
          <a:ln/>
        </p:spPr>
        <p:txBody>
          <a:bodyPr/>
          <a:lstStyle/>
          <a:p>
            <a:pPr lvl="1"/>
            <a:r>
              <a:rPr lang="en-US" dirty="0" smtClean="0"/>
              <a:t>Exit and </a:t>
            </a:r>
            <a:r>
              <a:rPr lang="en-US" b="1" dirty="0" smtClean="0"/>
              <a:t>restart</a:t>
            </a:r>
            <a:r>
              <a:rPr lang="en-US" dirty="0" smtClean="0"/>
              <a:t> your PowerShell windows to read the new Environment variables</a:t>
            </a:r>
          </a:p>
        </p:txBody>
      </p:sp>
    </p:spTree>
    <p:extLst>
      <p:ext uri="{BB962C8B-B14F-4D97-AF65-F5344CB8AC3E}">
        <p14:creationId xmlns:p14="http://schemas.microsoft.com/office/powerpoint/2010/main" val="3725855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err="1" smtClean="0">
                <a:sym typeface="Arial Bold" charset="0"/>
              </a:rPr>
              <a:t>Reconverge</a:t>
            </a:r>
            <a:r>
              <a:rPr lang="en-US" sz="4800" dirty="0" smtClean="0">
                <a:sym typeface="Arial Bold" charset="0"/>
              </a:rPr>
              <a:t> Windows nodes</a:t>
            </a:r>
            <a:endParaRPr lang="en-US" sz="4800" dirty="0">
              <a:sym typeface="Arial Bold" charset="0"/>
            </a:endParaRP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action create[2014-02-25T07:56:24-08:00] INFO: Processing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a:t>
            </a:r>
            <a:r>
              <a:rPr lang="en-US" sz="2000" kern="1200" dirty="0" smtClean="0">
                <a:solidFill>
                  <a:srgbClr val="FFFFFF"/>
                </a:solidFill>
                <a:latin typeface="Courier" charset="0"/>
                <a:ea typeface="ＭＳ Ｐゴシック" charset="0"/>
                <a:cs typeface="Courier" charset="0"/>
              </a:rPr>
              <a:t>[clowns</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5181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321357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13594"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229396" y="2032000"/>
            <a:ext cx="7061198"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3800" b="1" kern="1200" dirty="0" err="1" smtClean="0">
                <a:solidFill>
                  <a:srgbClr val="FFFFFF"/>
                </a:solidFill>
                <a:latin typeface="Courier"/>
                <a:ea typeface="Courier"/>
                <a:cs typeface="Courier"/>
                <a:sym typeface="Courier"/>
              </a:rPr>
              <a:t>rn</a:t>
            </a:r>
            <a:r>
              <a:rPr lang="en-US" altLang="en-US" sz="3800" b="1" kern="1200" dirty="0" smtClean="0">
                <a:solidFill>
                  <a:srgbClr val="FFFFFF"/>
                </a:solidFill>
                <a:latin typeface="Courier"/>
                <a:ea typeface="Courier"/>
                <a:cs typeface="Courier"/>
                <a:sym typeface="Courier"/>
              </a:rPr>
              <a:t>&gt; </a:t>
            </a:r>
            <a:r>
              <a:rPr lang="en-US" altLang="en-US" sz="3800"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203994" y="3048000"/>
            <a:ext cx="7086600"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216695" y="6832600"/>
            <a:ext cx="7073899"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229396" y="5845629"/>
            <a:ext cx="7061198"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net localgroup</a:t>
            </a:r>
          </a:p>
        </p:txBody>
      </p:sp>
      <p:sp>
        <p:nvSpPr>
          <p:cNvPr id="7" name="Rectangle 2"/>
          <p:cNvSpPr txBox="1">
            <a:spLocks noChangeArrowheads="1"/>
          </p:cNvSpPr>
          <p:nvPr/>
        </p:nvSpPr>
        <p:spPr bwMode="auto">
          <a:xfrm>
            <a:off x="7671594" y="2082800"/>
            <a:ext cx="8230315" cy="127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spcBef>
                <a:spcPts val="1200"/>
              </a:spcBef>
              <a:buFont typeface="Arial" charset="0"/>
              <a:buNone/>
            </a:pPr>
            <a:r>
              <a:rPr lang="en-US" altLang="en-US" sz="3800" b="1" dirty="0" err="1" smtClean="0">
                <a:solidFill>
                  <a:srgbClr val="FFFFFF"/>
                </a:solidFill>
                <a:latin typeface="Courier"/>
                <a:ea typeface="Courier"/>
                <a:cs typeface="Courier"/>
                <a:sym typeface="Courier"/>
              </a:rPr>
              <a:t>rn</a:t>
            </a:r>
            <a:r>
              <a:rPr lang="en-US" altLang="en-US" sz="3800" b="1" dirty="0" smtClean="0">
                <a:solidFill>
                  <a:srgbClr val="FFFFFF"/>
                </a:solidFill>
                <a:latin typeface="Courier"/>
                <a:ea typeface="Courier"/>
                <a:cs typeface="Courier"/>
                <a:sym typeface="Courier"/>
              </a:rPr>
              <a:t>&gt; </a:t>
            </a:r>
            <a:r>
              <a:rPr lang="en-US" altLang="en-US" sz="3800" kern="1200" dirty="0" smtClean="0">
                <a:solidFill>
                  <a:srgbClr val="FFFFFF"/>
                </a:solidFill>
                <a:latin typeface="Courier"/>
                <a:ea typeface="Courier"/>
                <a:cs typeface="Courier"/>
                <a:sym typeface="Courier"/>
              </a:rPr>
              <a:t>cat /etc/</a:t>
            </a:r>
            <a:r>
              <a:rPr lang="en-US" altLang="en-US" sz="3800" kern="1200" dirty="0" err="1" smtClean="0">
                <a:solidFill>
                  <a:srgbClr val="FFFFFF"/>
                </a:solidFill>
                <a:latin typeface="Courier"/>
                <a:ea typeface="Courier"/>
                <a:cs typeface="Courier"/>
                <a:sym typeface="Courier"/>
              </a:rPr>
              <a:t>passwd</a:t>
            </a:r>
            <a:endParaRPr lang="en-US" altLang="en-US" sz="3800" kern="1200" dirty="0">
              <a:solidFill>
                <a:srgbClr val="FFFFFF"/>
              </a:solidFill>
              <a:latin typeface="Courier"/>
              <a:ea typeface="Courier"/>
              <a:cs typeface="Courier"/>
              <a:sym typeface="Courier"/>
            </a:endParaRPr>
          </a:p>
        </p:txBody>
      </p:sp>
      <p:sp>
        <p:nvSpPr>
          <p:cNvPr id="8" name="Rectangle 3"/>
          <p:cNvSpPr>
            <a:spLocks/>
          </p:cNvSpPr>
          <p:nvPr/>
        </p:nvSpPr>
        <p:spPr bwMode="auto">
          <a:xfrm>
            <a:off x="7671594" y="3428999"/>
            <a:ext cx="8236981" cy="1981201"/>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000" dirty="0" smtClean="0">
                <a:latin typeface="Courier" charset="0"/>
                <a:ea typeface="ＭＳ Ｐゴシック" charset="0"/>
                <a:cs typeface="Courier" charset="0"/>
                <a:sym typeface="Courier" charset="0"/>
              </a:rPr>
              <a:t>daisy:x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2003:</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:Daisy Duke: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/daisy:</a:t>
            </a:r>
            <a:r>
              <a:rPr lang="en-US" sz="2000" dirty="0">
                <a:latin typeface="Courier" charset="0"/>
                <a:ea typeface="ＭＳ Ｐゴシック" charset="0"/>
                <a:cs typeface="Courier" charset="0"/>
                <a:sym typeface="Courier" charset="0"/>
              </a:rPr>
              <a:t>/bin/</a:t>
            </a:r>
            <a:r>
              <a:rPr lang="en-US" sz="2000" dirty="0" smtClean="0">
                <a:latin typeface="Courier" charset="0"/>
                <a:ea typeface="ＭＳ Ｐゴシック" charset="0"/>
                <a:cs typeface="Courier" charset="0"/>
                <a:sym typeface="Courier" charset="0"/>
              </a:rPr>
              <a:t>bash</a:t>
            </a:r>
          </a:p>
          <a:p>
            <a:r>
              <a:rPr lang="en-US" sz="2000" dirty="0" smtClean="0">
                <a:latin typeface="Courier" charset="0"/>
                <a:ea typeface="ＭＳ Ｐゴシック" charset="0"/>
                <a:cs typeface="Courier" charset="0"/>
                <a:sym typeface="Courier" charset="0"/>
              </a:rPr>
              <a:t>rosco:x</a:t>
            </a:r>
            <a:r>
              <a:rPr lang="en-US" sz="2000" dirty="0">
                <a:latin typeface="Courier" charset="0"/>
                <a:ea typeface="ＭＳ Ｐゴシック" charset="0"/>
                <a:cs typeface="Courier" charset="0"/>
                <a:sym typeface="Courier" charset="0"/>
              </a:rPr>
              <a:t>:</a:t>
            </a:r>
            <a:r>
              <a:rPr lang="en-US" sz="2000" dirty="0" smtClean="0">
                <a:latin typeface="Courier" charset="0"/>
                <a:ea typeface="ＭＳ Ｐゴシック" charset="0"/>
                <a:cs typeface="Courier" charset="0"/>
                <a:sym typeface="Courier" charset="0"/>
              </a:rPr>
              <a:t>2004:</a:t>
            </a:r>
            <a:r>
              <a:rPr lang="en-US" sz="2000" dirty="0">
                <a:latin typeface="Courier" charset="0"/>
                <a:ea typeface="ＭＳ Ｐゴシック" charset="0"/>
                <a:cs typeface="Courier" charset="0"/>
                <a:sym typeface="Courier" charset="0"/>
              </a:rPr>
              <a:t>0</a:t>
            </a:r>
            <a:r>
              <a:rPr lang="en-US" sz="2000" dirty="0" smtClean="0">
                <a:latin typeface="Courier" charset="0"/>
                <a:ea typeface="ＭＳ Ｐゴシック" charset="0"/>
                <a:cs typeface="Courier" charset="0"/>
                <a:sym typeface="Courier" charset="0"/>
              </a:rPr>
              <a:t>:Rosco P. Coltrane:</a:t>
            </a:r>
            <a:r>
              <a:rPr lang="en-US" sz="2000" dirty="0">
                <a:latin typeface="Courier" charset="0"/>
                <a:ea typeface="ＭＳ Ｐゴシック" charset="0"/>
                <a:cs typeface="Courier" charset="0"/>
                <a:sym typeface="Courier" charset="0"/>
              </a:rPr>
              <a:t>/home</a:t>
            </a:r>
            <a:r>
              <a:rPr lang="en-US" sz="2000" dirty="0" smtClean="0">
                <a:latin typeface="Courier" charset="0"/>
                <a:ea typeface="ＭＳ Ｐゴシック" charset="0"/>
                <a:cs typeface="Courier" charset="0"/>
                <a:sym typeface="Courier" charset="0"/>
              </a:rPr>
              <a:t>/</a:t>
            </a:r>
            <a:r>
              <a:rPr lang="en-US" sz="2000" dirty="0" err="1" smtClean="0">
                <a:latin typeface="Courier" charset="0"/>
                <a:ea typeface="ＭＳ Ｐゴシック" charset="0"/>
                <a:cs typeface="Courier" charset="0"/>
                <a:sym typeface="Courier" charset="0"/>
              </a:rPr>
              <a:t>rosco</a:t>
            </a:r>
            <a:r>
              <a:rPr lang="en-US" sz="2000" dirty="0" smtClean="0">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/bin/bash</a:t>
            </a:r>
          </a:p>
        </p:txBody>
      </p:sp>
      <p:sp>
        <p:nvSpPr>
          <p:cNvPr id="9" name="Rectangle 4"/>
          <p:cNvSpPr>
            <a:spLocks/>
          </p:cNvSpPr>
          <p:nvPr/>
        </p:nvSpPr>
        <p:spPr bwMode="auto">
          <a:xfrm>
            <a:off x="7671594" y="6858000"/>
            <a:ext cx="8236981" cy="19812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stars:x</a:t>
            </a:r>
            <a:r>
              <a:rPr lang="en-US" sz="3200" dirty="0">
                <a:latin typeface="Courier" charset="0"/>
                <a:ea typeface="ＭＳ Ｐゴシック" charset="0"/>
                <a:cs typeface="Courier" charset="0"/>
                <a:sym typeface="Courier" charset="0"/>
              </a:rPr>
              <a:t>:3000</a:t>
            </a:r>
            <a:r>
              <a:rPr lang="en-US" sz="3200" dirty="0" smtClean="0">
                <a:latin typeface="Courier" charset="0"/>
                <a:ea typeface="ＭＳ Ｐゴシック" charset="0"/>
                <a:cs typeface="Courier" charset="0"/>
                <a:sym typeface="Courier" charset="0"/>
              </a:rPr>
              <a:t>:daisy,rosco</a:t>
            </a:r>
            <a:endParaRPr lang="en-US" sz="3200" dirty="0">
              <a:latin typeface="Courier" charset="0"/>
              <a:ea typeface="ＭＳ Ｐゴシック" charset="0"/>
              <a:cs typeface="Courier" charset="0"/>
              <a:sym typeface="Courier" charset="0"/>
            </a:endParaRPr>
          </a:p>
        </p:txBody>
      </p:sp>
      <p:sp>
        <p:nvSpPr>
          <p:cNvPr id="10" name="Rectangle 5"/>
          <p:cNvSpPr>
            <a:spLocks/>
          </p:cNvSpPr>
          <p:nvPr/>
        </p:nvSpPr>
        <p:spPr bwMode="auto">
          <a:xfrm>
            <a:off x="7671594" y="5791200"/>
            <a:ext cx="8230315" cy="990600"/>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sz="3800" b="1" dirty="0" err="1" smtClean="0">
                <a:ea typeface="Courier"/>
                <a:cs typeface="Courier"/>
              </a:rPr>
              <a:t>rn</a:t>
            </a:r>
            <a:r>
              <a:rPr lang="en-US" altLang="en-US" sz="3800" b="1" dirty="0" smtClean="0">
                <a:ea typeface="Courier"/>
                <a:cs typeface="Courier"/>
              </a:rPr>
              <a:t>&gt; </a:t>
            </a:r>
            <a:r>
              <a:rPr lang="en-US" altLang="en-US" sz="3800" dirty="0" smtClean="0">
                <a:ea typeface="Courier"/>
                <a:cs typeface="Courier"/>
              </a:rPr>
              <a:t>cat /etc/group</a:t>
            </a:r>
          </a:p>
        </p:txBody>
      </p:sp>
      <p:sp>
        <p:nvSpPr>
          <p:cNvPr id="2" name="TextBox 1"/>
          <p:cNvSpPr txBox="1"/>
          <p:nvPr/>
        </p:nvSpPr>
        <p:spPr>
          <a:xfrm>
            <a:off x="2261394" y="1411069"/>
            <a:ext cx="2057474" cy="646331"/>
          </a:xfrm>
          <a:prstGeom prst="rect">
            <a:avLst/>
          </a:prstGeom>
          <a:noFill/>
        </p:spPr>
        <p:txBody>
          <a:bodyPr wrap="none" rtlCol="0">
            <a:spAutoFit/>
          </a:bodyPr>
          <a:lstStyle/>
          <a:p>
            <a:r>
              <a:rPr lang="en-US" sz="3600" dirty="0" smtClean="0"/>
              <a:t>Windows</a:t>
            </a:r>
            <a:endParaRPr lang="en-US" sz="3600" dirty="0"/>
          </a:p>
        </p:txBody>
      </p:sp>
      <p:sp>
        <p:nvSpPr>
          <p:cNvPr id="12" name="TextBox 11"/>
          <p:cNvSpPr txBox="1"/>
          <p:nvPr/>
        </p:nvSpPr>
        <p:spPr>
          <a:xfrm>
            <a:off x="10948194" y="1447800"/>
            <a:ext cx="1288333" cy="646331"/>
          </a:xfrm>
          <a:prstGeom prst="rect">
            <a:avLst/>
          </a:prstGeom>
          <a:noFill/>
        </p:spPr>
        <p:txBody>
          <a:bodyPr wrap="none" rtlCol="0">
            <a:spAutoFit/>
          </a:bodyPr>
          <a:lstStyle/>
          <a:p>
            <a:r>
              <a:rPr lang="en-US" sz="3600" dirty="0" smtClean="0"/>
              <a:t>Linux</a:t>
            </a:r>
            <a:endParaRPr lang="en-US" sz="3600" dirty="0"/>
          </a:p>
        </p:txBody>
      </p:sp>
      <p:cxnSp>
        <p:nvCxnSpPr>
          <p:cNvPr id="4" name="Straight Connector 3"/>
          <p:cNvCxnSpPr/>
          <p:nvPr/>
        </p:nvCxnSpPr>
        <p:spPr bwMode="auto">
          <a:xfrm>
            <a:off x="7519194" y="2057400"/>
            <a:ext cx="0" cy="6705600"/>
          </a:xfrm>
          <a:prstGeom prst="line">
            <a:avLst/>
          </a:prstGeom>
          <a:blipFill dpi="0" rotWithShape="0">
            <a:blip r:embed="rId3"/>
            <a:srcRect/>
            <a:tile tx="0" ty="0" sx="100000" sy="100000" flip="none" algn="tl"/>
          </a:blipFill>
          <a:ln w="1270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76563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rn</a:t>
            </a:r>
            <a:r>
              <a:rPr lang="en-US" altLang="en-US" sz="4800" b="1" kern="1200" dirty="0" smtClean="0">
                <a:solidFill>
                  <a:srgbClr val="FFFFFF"/>
                </a:solidFill>
                <a:latin typeface="Courier"/>
                <a:ea typeface="Courier"/>
                <a:cs typeface="Courier"/>
                <a:sym typeface="Courier"/>
              </a:rPr>
              <a:t>&gt; </a:t>
            </a:r>
            <a:r>
              <a:rPr lang="en-US" altLang="en-US" sz="4800" b="1" kern="1200" dirty="0">
                <a:solidFill>
                  <a:srgbClr val="FFFFFF"/>
                </a:solidFill>
                <a:latin typeface="Courier"/>
                <a:ea typeface="Courier"/>
                <a:cs typeface="Courier"/>
                <a:sym typeface="Courier"/>
              </a:rPr>
              <a:t>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smtClean="0">
                <a:ea typeface="Courier"/>
                <a:cs typeface="Courier"/>
              </a:rPr>
              <a:t>*clowns</a:t>
            </a:r>
            <a:endParaRPr lang="en-US" altLang="en-US" sz="2400" dirty="0">
              <a:ea typeface="Courier"/>
              <a:cs typeface="Courier"/>
            </a:endParaRP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rn</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150406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Verify </a:t>
            </a:r>
            <a:r>
              <a:rPr lang="en-US" sz="4800" dirty="0">
                <a:sym typeface="Arial Bold" charset="0"/>
              </a:rPr>
              <a:t>the users and groups </a:t>
            </a:r>
            <a:r>
              <a:rPr lang="en-US" sz="4800" dirty="0" smtClean="0">
                <a:sym typeface="Arial Bold" charset="0"/>
              </a:rPr>
              <a:t>exist on the node</a:t>
            </a:r>
            <a:endParaRPr lang="en-US" sz="4800" dirty="0">
              <a:sym typeface="Arial Bold" charset="0"/>
            </a:endParaRP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smtClean="0">
                <a:solidFill>
                  <a:srgbClr val="FFFFFF"/>
                </a:solidFill>
                <a:latin typeface="Courier"/>
                <a:ea typeface="Courier"/>
                <a:cs typeface="Courier"/>
                <a:sym typeface="Courier"/>
              </a:rPr>
              <a:t>user@hostname</a:t>
            </a:r>
            <a:r>
              <a:rPr lang="en-US" altLang="en-US" sz="4800" b="1" kern="1200" dirty="0" smtClean="0">
                <a:solidFill>
                  <a:srgbClr val="FFFFFF"/>
                </a:solidFill>
                <a:latin typeface="Courier"/>
                <a:ea typeface="Courier"/>
                <a:cs typeface="Courier"/>
                <a:sym typeface="Courier"/>
              </a:rPr>
              <a:t>:~$ </a:t>
            </a:r>
            <a:r>
              <a:rPr lang="en-US" altLang="en-US" sz="4800" kern="1200" dirty="0" smtClean="0">
                <a:solidFill>
                  <a:srgbClr val="FFFFFF"/>
                </a:solidFill>
                <a:latin typeface="Courier"/>
                <a:ea typeface="Courier"/>
                <a:cs typeface="Courier"/>
                <a:sym typeface="Courier"/>
              </a:rPr>
              <a:t>cat /etc/</a:t>
            </a:r>
            <a:r>
              <a:rPr lang="en-US" altLang="en-US" sz="4800" kern="1200" dirty="0" err="1" smtClean="0">
                <a:solidFill>
                  <a:srgbClr val="FFFFFF"/>
                </a:solidFill>
                <a:latin typeface="Courier"/>
                <a:ea typeface="Courier"/>
                <a:cs typeface="Courier"/>
                <a:sym typeface="Courier"/>
              </a:rPr>
              <a:t>passwd</a:t>
            </a:r>
            <a:endParaRPr lang="en-US" altLang="en-US" sz="4800" kern="1200" dirty="0">
              <a:solidFill>
                <a:srgbClr val="FFFFFF"/>
              </a:solidFill>
              <a:latin typeface="Courier"/>
              <a:ea typeface="Courier"/>
              <a:cs typeface="Courier"/>
              <a:sym typeface="Courier"/>
            </a:endParaRP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smtClean="0">
                <a:latin typeface="Courier" charset="0"/>
                <a:ea typeface="ＭＳ Ｐゴシック" charset="0"/>
                <a:cs typeface="Courier" charset="0"/>
                <a:sym typeface="Courier" charset="0"/>
              </a:rPr>
              <a:t>sheldon:x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2003:</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:Daisy Duke:</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/daisy:</a:t>
            </a:r>
            <a:r>
              <a:rPr lang="en-US" sz="3200" dirty="0">
                <a:latin typeface="Courier" charset="0"/>
                <a:ea typeface="ＭＳ Ｐゴシック" charset="0"/>
                <a:cs typeface="Courier" charset="0"/>
                <a:sym typeface="Courier" charset="0"/>
              </a:rPr>
              <a:t>/bin/</a:t>
            </a:r>
            <a:r>
              <a:rPr lang="en-US" sz="3200" dirty="0" smtClean="0">
                <a:latin typeface="Courier" charset="0"/>
                <a:ea typeface="ＭＳ Ｐゴシック" charset="0"/>
                <a:cs typeface="Courier" charset="0"/>
                <a:sym typeface="Courier" charset="0"/>
              </a:rPr>
              <a:t>bash</a:t>
            </a:r>
          </a:p>
          <a:p>
            <a:r>
              <a:rPr lang="en-US" sz="3200" dirty="0" smtClean="0">
                <a:latin typeface="Courier" charset="0"/>
                <a:ea typeface="ＭＳ Ｐゴシック" charset="0"/>
                <a:cs typeface="Courier" charset="0"/>
                <a:sym typeface="Courier" charset="0"/>
              </a:rPr>
              <a:t>rosco:x</a:t>
            </a:r>
            <a:r>
              <a:rPr lang="en-US" sz="3200" dirty="0">
                <a:latin typeface="Courier" charset="0"/>
                <a:ea typeface="ＭＳ Ｐゴシック" charset="0"/>
                <a:cs typeface="Courier" charset="0"/>
                <a:sym typeface="Courier" charset="0"/>
              </a:rPr>
              <a:t>:</a:t>
            </a:r>
            <a:r>
              <a:rPr lang="en-US" sz="3200" dirty="0" smtClean="0">
                <a:latin typeface="Courier" charset="0"/>
                <a:ea typeface="ＭＳ Ｐゴシック" charset="0"/>
                <a:cs typeface="Courier" charset="0"/>
                <a:sym typeface="Courier" charset="0"/>
              </a:rPr>
              <a:t>2004:</a:t>
            </a:r>
            <a:r>
              <a:rPr lang="en-US" sz="3200" dirty="0">
                <a:latin typeface="Courier" charset="0"/>
                <a:ea typeface="ＭＳ Ｐゴシック" charset="0"/>
                <a:cs typeface="Courier" charset="0"/>
                <a:sym typeface="Courier" charset="0"/>
              </a:rPr>
              <a:t>0</a:t>
            </a:r>
            <a:r>
              <a:rPr lang="en-US" sz="3200" dirty="0" smtClean="0">
                <a:latin typeface="Courier" charset="0"/>
                <a:ea typeface="ＭＳ Ｐゴシック" charset="0"/>
                <a:cs typeface="Courier" charset="0"/>
                <a:sym typeface="Courier" charset="0"/>
              </a:rPr>
              <a:t>:Rosco </a:t>
            </a:r>
            <a:r>
              <a:rPr lang="en-US" sz="3200" dirty="0" err="1" smtClean="0">
                <a:latin typeface="Courier" charset="0"/>
                <a:ea typeface="ＭＳ Ｐゴシック" charset="0"/>
                <a:cs typeface="Courier" charset="0"/>
                <a:sym typeface="Courier" charset="0"/>
              </a:rPr>
              <a:t>Noseeeum</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/home</a:t>
            </a:r>
            <a:r>
              <a:rPr lang="en-US" sz="3200" dirty="0" smtClean="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rosco</a:t>
            </a:r>
            <a:r>
              <a:rPr lang="en-US" sz="3200" dirty="0" smtClean="0">
                <a:latin typeface="Courier" charset="0"/>
                <a:ea typeface="ＭＳ Ｐゴシック" charset="0"/>
                <a:cs typeface="Courier" charset="0"/>
                <a:sym typeface="Courier" charset="0"/>
              </a:rPr>
              <a:t>:</a:t>
            </a:r>
            <a:r>
              <a:rPr lang="en-US" sz="3200" dirty="0">
                <a:latin typeface="Courier" charset="0"/>
                <a:ea typeface="ＭＳ Ｐゴシック" charset="0"/>
                <a:cs typeface="Courier" charset="0"/>
                <a:sym typeface="Courier" charset="0"/>
              </a:rPr>
              <a:t>/bin/bash</a:t>
            </a: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3200" dirty="0">
                <a:latin typeface="Courier" charset="0"/>
                <a:ea typeface="ＭＳ Ｐゴシック" charset="0"/>
                <a:cs typeface="Courier" charset="0"/>
                <a:sym typeface="Courier" charset="0"/>
              </a:rPr>
              <a:t>clowns:x:3000</a:t>
            </a:r>
            <a:r>
              <a:rPr lang="en-US" sz="3200" dirty="0" smtClean="0">
                <a:latin typeface="Courier" charset="0"/>
                <a:ea typeface="ＭＳ Ｐゴシック" charset="0"/>
                <a:cs typeface="Courier" charset="0"/>
                <a:sym typeface="Courier" charset="0"/>
              </a:rPr>
              <a:t>:sheldon,rosco</a:t>
            </a:r>
            <a:endParaRPr lang="en-US" sz="3200" dirty="0">
              <a:latin typeface="Courier" charset="0"/>
              <a:ea typeface="ＭＳ Ｐゴシック" charset="0"/>
              <a:cs typeface="Courier" charset="0"/>
              <a:sym typeface="Courier" charset="0"/>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user@hostname</a:t>
            </a:r>
            <a:r>
              <a:rPr lang="en-US" altLang="en-US" b="1" dirty="0">
                <a:ea typeface="Courier"/>
                <a:cs typeface="Courier"/>
              </a:rPr>
              <a:t>:~$</a:t>
            </a:r>
            <a:r>
              <a:rPr lang="en-US" altLang="en-US" b="1" dirty="0" smtClean="0">
                <a:ea typeface="Courier"/>
                <a:cs typeface="Courier"/>
              </a:rPr>
              <a:t> </a:t>
            </a:r>
            <a:r>
              <a:rPr lang="en-US" altLang="en-US" dirty="0" smtClean="0">
                <a:ea typeface="Courier"/>
                <a:cs typeface="Courier"/>
              </a:rPr>
              <a:t>cat /etc/group</a:t>
            </a:r>
          </a:p>
        </p:txBody>
      </p:sp>
    </p:spTree>
    <p:extLst>
      <p:ext uri="{BB962C8B-B14F-4D97-AF65-F5344CB8AC3E}">
        <p14:creationId xmlns:p14="http://schemas.microsoft.com/office/powerpoint/2010/main" val="317020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dirty="0" smtClean="0">
                <a:sym typeface="Arial Bold" charset="0"/>
              </a:rPr>
              <a:t>Let us </a:t>
            </a:r>
            <a:r>
              <a:rPr lang="en-US" dirty="0" smtClean="0">
                <a:sym typeface="Arial Bold" charset="0"/>
              </a:rPr>
              <a:t>review.</a:t>
            </a:r>
            <a:r>
              <a:rPr lang="en-US" dirty="0">
                <a:sym typeface="Arial Bold" charset="0"/>
              </a:rPr>
              <a:t>.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a:t>
            </a:r>
            <a:r>
              <a:rPr lang="en-US" dirty="0" smtClean="0"/>
              <a:t>That</a:t>
            </a:r>
            <a:r>
              <a:rPr lang="en-US" dirty="0"/>
              <a:t> </a:t>
            </a:r>
            <a:r>
              <a:rPr lang="en-US" dirty="0" smtClean="0"/>
              <a:t>is</a:t>
            </a:r>
            <a:r>
              <a:rPr lang="en-US" dirty="0" smtClean="0"/>
              <a:t> </a:t>
            </a:r>
            <a:r>
              <a:rPr lang="en-US" dirty="0" smtClean="0"/>
              <a:t>kind of like what LDAP and Active Directory do, only they are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2307116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dirty="0" smtClean="0">
                <a:sym typeface="Arial Bold" charset="0"/>
              </a:rPr>
              <a:t>Questions</a:t>
            </a:r>
            <a:endParaRPr lang="en-US" dirty="0">
              <a:sym typeface="Arial Bold" charset="0"/>
            </a:endParaRP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webserver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378455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Environments</a:t>
            </a:r>
            <a:endParaRPr lang="en-US" sz="7200" dirty="0">
              <a:sym typeface="Arial" charset="0"/>
            </a:endParaRPr>
          </a:p>
        </p:txBody>
      </p:sp>
      <p:sp>
        <p:nvSpPr>
          <p:cNvPr id="2" name="TextBox 1"/>
          <p:cNvSpPr txBox="1"/>
          <p:nvPr/>
        </p:nvSpPr>
        <p:spPr>
          <a:xfrm>
            <a:off x="889794" y="4953000"/>
            <a:ext cx="5114551" cy="954107"/>
          </a:xfrm>
          <a:prstGeom prst="rect">
            <a:avLst/>
          </a:prstGeom>
          <a:noFill/>
        </p:spPr>
        <p:txBody>
          <a:bodyPr wrap="none" rtlCol="0">
            <a:spAutoFit/>
          </a:bodyPr>
          <a:lstStyle/>
          <a:p>
            <a:r>
              <a:rPr lang="en-US" dirty="0" smtClean="0">
                <a:solidFill>
                  <a:srgbClr val="FFFFFF"/>
                </a:solidFill>
                <a:sym typeface="Arial" charset="0"/>
              </a:rPr>
              <a:t>Cookbook </a:t>
            </a:r>
            <a:r>
              <a:rPr lang="en-US" dirty="0">
                <a:solidFill>
                  <a:srgbClr val="FFFFFF"/>
                </a:solidFill>
                <a:sym typeface="Arial" charset="0"/>
              </a:rPr>
              <a:t>Version Constraints, </a:t>
            </a:r>
            <a:endParaRPr lang="en-US" dirty="0" smtClean="0">
              <a:solidFill>
                <a:srgbClr val="FFFFFF"/>
              </a:solidFill>
              <a:sym typeface="Arial" charset="0"/>
            </a:endParaRPr>
          </a:p>
          <a:p>
            <a:r>
              <a:rPr lang="en-US" dirty="0" smtClean="0">
                <a:solidFill>
                  <a:srgbClr val="FFFFFF"/>
                </a:solidFill>
                <a:sym typeface="Arial" charset="0"/>
              </a:rPr>
              <a:t>Override Attributes </a:t>
            </a:r>
            <a:r>
              <a:rPr lang="en-US" dirty="0" smtClean="0">
                <a:solidFill>
                  <a:srgbClr val="FFFFFF"/>
                </a:solidFill>
                <a:sym typeface="Arial Bold" charset="0"/>
              </a:rPr>
              <a:t>  </a:t>
            </a:r>
            <a:endParaRPr lang="en-US" dirty="0">
              <a:solidFill>
                <a:srgbClr val="FFFFFF"/>
              </a:solidFill>
            </a:endParaRPr>
          </a:p>
        </p:txBody>
      </p:sp>
    </p:spTree>
    <p:extLst>
      <p:ext uri="{BB962C8B-B14F-4D97-AF65-F5344CB8AC3E}">
        <p14:creationId xmlns:p14="http://schemas.microsoft.com/office/powerpoint/2010/main" val="3561608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what an Environment is, and how it is different from an Organization</a:t>
            </a:r>
          </a:p>
          <a:p>
            <a:pPr lvl="1"/>
            <a:r>
              <a:rPr lang="en-US" dirty="0"/>
              <a:t>Set cookbook version constraints</a:t>
            </a:r>
          </a:p>
          <a:p>
            <a:pPr lvl="1"/>
            <a:r>
              <a:rPr lang="en-US" dirty="0" smtClean="0"/>
              <a:t>Explain how to </a:t>
            </a:r>
            <a:r>
              <a:rPr lang="en-US" dirty="0"/>
              <a:t>set attributes in an environment</a:t>
            </a:r>
          </a:p>
        </p:txBody>
      </p:sp>
    </p:spTree>
    <p:extLst>
      <p:ext uri="{BB962C8B-B14F-4D97-AF65-F5344CB8AC3E}">
        <p14:creationId xmlns:p14="http://schemas.microsoft.com/office/powerpoint/2010/main" val="398573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918342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dirty="0"/>
              <a:t>Every Organization starts with a single </a:t>
            </a:r>
            <a:r>
              <a:rPr lang="en-US" dirty="0" smtClean="0"/>
              <a:t>environment</a:t>
            </a:r>
          </a:p>
          <a:p>
            <a:pPr lvl="2"/>
            <a:r>
              <a:rPr lang="en-US" dirty="0" smtClean="0"/>
              <a:t>_default</a:t>
            </a:r>
            <a:endParaRPr lang="en-US" dirty="0"/>
          </a:p>
          <a:p>
            <a:r>
              <a:rPr lang="en-US" dirty="0"/>
              <a:t>Environments reflect your patterns and workflow</a:t>
            </a:r>
          </a:p>
          <a:p>
            <a:pPr lvl="1"/>
            <a:r>
              <a:rPr lang="en-US" dirty="0"/>
              <a:t>Development</a:t>
            </a:r>
          </a:p>
          <a:p>
            <a:pPr lvl="1"/>
            <a:r>
              <a:rPr lang="en-US" dirty="0"/>
              <a:t>Test</a:t>
            </a:r>
          </a:p>
          <a:p>
            <a:pPr lvl="1"/>
            <a:r>
              <a:rPr lang="en-US" dirty="0"/>
              <a:t>Staging</a:t>
            </a:r>
          </a:p>
          <a:p>
            <a:pPr lvl="1"/>
            <a:r>
              <a:rPr lang="en-US" dirty="0"/>
              <a:t>Production</a:t>
            </a:r>
          </a:p>
          <a:p>
            <a:pPr lvl="1"/>
            <a:r>
              <a:rPr lang="en-US" dirty="0"/>
              <a:t>etc.</a:t>
            </a:r>
          </a:p>
        </p:txBody>
      </p:sp>
    </p:spTree>
    <p:extLst>
      <p:ext uri="{BB962C8B-B14F-4D97-AF65-F5344CB8AC3E}">
        <p14:creationId xmlns:p14="http://schemas.microsoft.com/office/powerpoint/2010/main" val="2788742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dirty="0" smtClean="0"/>
              <a:t>A Note About Notepad++</a:t>
            </a:r>
            <a:endParaRPr lang="en-US" dirty="0"/>
          </a:p>
        </p:txBody>
      </p:sp>
      <p:sp>
        <p:nvSpPr>
          <p:cNvPr id="305154" name="Rectangle 2"/>
          <p:cNvSpPr>
            <a:spLocks noGrp="1" noChangeArrowheads="1"/>
          </p:cNvSpPr>
          <p:nvPr>
            <p:ph type="body" idx="1"/>
          </p:nvPr>
        </p:nvSpPr>
        <p:spPr>
          <a:ln/>
        </p:spPr>
        <p:txBody>
          <a:bodyPr/>
          <a:lstStyle/>
          <a:p>
            <a:pPr marL="405040" lvl="1" indent="0">
              <a:buNone/>
            </a:pPr>
            <a:r>
              <a:rPr lang="en-US" dirty="0" smtClean="0"/>
              <a:t>In Notepad++, be </a:t>
            </a:r>
          </a:p>
          <a:p>
            <a:pPr marL="405040" lvl="1" indent="0">
              <a:buNone/>
            </a:pPr>
            <a:r>
              <a:rPr lang="en-US" dirty="0" smtClean="0"/>
              <a:t>sure to save your</a:t>
            </a:r>
          </a:p>
          <a:p>
            <a:pPr marL="405040" lvl="1" indent="0">
              <a:buNone/>
            </a:pPr>
            <a:r>
              <a:rPr lang="en-US" dirty="0" smtClean="0"/>
              <a:t>files as UNIX files, </a:t>
            </a:r>
          </a:p>
          <a:p>
            <a:pPr marL="405040" lvl="1" indent="0">
              <a:buNone/>
            </a:pPr>
            <a:r>
              <a:rPr lang="en-US" dirty="0" smtClean="0"/>
              <a:t>otherwise control</a:t>
            </a:r>
          </a:p>
          <a:p>
            <a:pPr marL="405040" lvl="1" indent="0">
              <a:buNone/>
            </a:pPr>
            <a:r>
              <a:rPr lang="en-US" dirty="0" smtClean="0"/>
              <a:t>characters that are </a:t>
            </a:r>
          </a:p>
          <a:p>
            <a:pPr marL="405040" lvl="1" indent="0">
              <a:buNone/>
            </a:pPr>
            <a:r>
              <a:rPr lang="en-US" dirty="0" smtClean="0"/>
              <a:t>undiscoverable</a:t>
            </a:r>
          </a:p>
          <a:p>
            <a:pPr marL="405040" lvl="1" indent="0">
              <a:buNone/>
            </a:pPr>
            <a:r>
              <a:rPr lang="en-US" dirty="0" smtClean="0"/>
              <a:t>will be embedded </a:t>
            </a:r>
            <a:br>
              <a:rPr lang="en-US" dirty="0" smtClean="0"/>
            </a:br>
            <a:r>
              <a:rPr lang="en-US" dirty="0" smtClean="0"/>
              <a:t>into your code.</a:t>
            </a:r>
          </a:p>
        </p:txBody>
      </p:sp>
      <p:pic>
        <p:nvPicPr>
          <p:cNvPr id="3" name="Picture 2" descr="notep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94" y="1905000"/>
            <a:ext cx="8128000" cy="6324600"/>
          </a:xfrm>
          <a:prstGeom prst="rect">
            <a:avLst/>
          </a:prstGeom>
        </p:spPr>
      </p:pic>
    </p:spTree>
    <p:extLst>
      <p:ext uri="{BB962C8B-B14F-4D97-AF65-F5344CB8AC3E}">
        <p14:creationId xmlns:p14="http://schemas.microsoft.com/office/powerpoint/2010/main" val="3140574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dirty="0"/>
              <a:t>We cannot share </a:t>
            </a:r>
            <a:r>
              <a:rPr lang="en-US" dirty="0" smtClean="0"/>
              <a:t>cookbooks, roles or </a:t>
            </a:r>
            <a:r>
              <a:rPr lang="en-US" dirty="0" err="1" smtClean="0"/>
              <a:t>data_bags</a:t>
            </a:r>
            <a:r>
              <a:rPr lang="en-US" dirty="0" smtClean="0"/>
              <a:t> </a:t>
            </a:r>
            <a:r>
              <a:rPr lang="en-US" dirty="0"/>
              <a:t>between organizations </a:t>
            </a:r>
          </a:p>
          <a:p>
            <a:r>
              <a:rPr lang="en-US" dirty="0"/>
              <a:t>Best Practice: If you need to share </a:t>
            </a:r>
            <a:r>
              <a:rPr lang="en-US" dirty="0" smtClean="0"/>
              <a:t>cookbooks, roles</a:t>
            </a:r>
            <a:r>
              <a:rPr lang="en-US" dirty="0"/>
              <a:t> </a:t>
            </a:r>
            <a:r>
              <a:rPr lang="en-US" dirty="0" smtClean="0"/>
              <a:t>or </a:t>
            </a:r>
            <a:r>
              <a:rPr lang="en-US" dirty="0" err="1" smtClean="0"/>
              <a:t>data_bags</a:t>
            </a:r>
            <a:r>
              <a:rPr lang="en-US" dirty="0" smtClean="0"/>
              <a:t> </a:t>
            </a:r>
            <a:r>
              <a:rPr lang="en-US" dirty="0"/>
              <a:t>you likely want an Environment rather than an </a:t>
            </a:r>
            <a:r>
              <a:rPr lang="en-US" dirty="0" smtClean="0"/>
              <a:t>Organization</a:t>
            </a:r>
            <a:endParaRPr lang="en-US" dirty="0"/>
          </a:p>
          <a:p>
            <a:endParaRPr lang="en-US" dirty="0"/>
          </a:p>
          <a:p>
            <a:r>
              <a:rPr lang="en-US" dirty="0"/>
              <a:t>Environments allow for isolating resources within a single organization</a:t>
            </a:r>
          </a:p>
        </p:txBody>
      </p:sp>
    </p:spTree>
    <p:extLst>
      <p:ext uri="{BB962C8B-B14F-4D97-AF65-F5344CB8AC3E}">
        <p14:creationId xmlns:p14="http://schemas.microsoft.com/office/powerpoint/2010/main" val="14124079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69447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574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ws</a:t>
            </a:r>
            <a:r>
              <a:rPr lang="en-US" altLang="en-US" dirty="0" smtClean="0">
                <a:ea typeface="Courier"/>
                <a:cs typeface="Courier"/>
              </a:rPr>
              <a:t>&gt; cd chef-repo</a:t>
            </a:r>
            <a:br>
              <a:rPr lang="en-US" altLang="en-US" dirty="0" smtClean="0">
                <a:ea typeface="Courier"/>
                <a:cs typeface="Courier"/>
              </a:rPr>
            </a:br>
            <a:r>
              <a:rPr lang="en-US" altLang="en-US" dirty="0" err="1" smtClean="0">
                <a:ea typeface="Courier"/>
                <a:cs typeface="Courier"/>
              </a:rPr>
              <a:t>ws</a:t>
            </a:r>
            <a:r>
              <a:rPr lang="en-US" altLang="en-US" dirty="0" smtClean="0">
                <a:ea typeface="Courier"/>
                <a:cs typeface="Courier"/>
              </a:rPr>
              <a:t>&gt; </a:t>
            </a:r>
            <a:r>
              <a:rPr lang="en-US" altLang="en-US" dirty="0" err="1" smtClean="0">
                <a:ea typeface="Courier"/>
                <a:cs typeface="Courier"/>
              </a:rPr>
              <a:t>mkdir</a:t>
            </a:r>
            <a:r>
              <a:rPr lang="en-US" altLang="en-US" dirty="0" smtClean="0">
                <a:ea typeface="Courier"/>
                <a:cs typeface="Courier"/>
              </a:rPr>
              <a:t> </a:t>
            </a:r>
            <a:r>
              <a:rPr lang="en-US" altLang="en-US" dirty="0">
                <a:ea typeface="Courier"/>
                <a:cs typeface="Courier"/>
              </a:rPr>
              <a:t>environments</a:t>
            </a:r>
          </a:p>
        </p:txBody>
      </p:sp>
      <p:sp>
        <p:nvSpPr>
          <p:cNvPr id="609282" name="Rectangle 2"/>
          <p:cNvSpPr>
            <a:spLocks noGrp="1" noChangeArrowheads="1"/>
          </p:cNvSpPr>
          <p:nvPr>
            <p:ph type="title"/>
          </p:nvPr>
        </p:nvSpPr>
        <p:spPr/>
        <p:txBody>
          <a:bodyPr/>
          <a:lstStyle/>
          <a:p>
            <a:pPr eaLnBrk="1" hangingPunct="1">
              <a:defRPr/>
            </a:pPr>
            <a:r>
              <a:rPr lang="en-US" sz="4400" dirty="0" smtClean="0">
                <a:sym typeface="Arial Bold" charset="0"/>
              </a:rPr>
              <a:t>Exercise: Make </a:t>
            </a:r>
            <a:r>
              <a:rPr lang="en-US" sz="4400" dirty="0">
                <a:sym typeface="Arial Bold" charset="0"/>
              </a:rPr>
              <a:t>an environments </a:t>
            </a:r>
            <a:r>
              <a:rPr lang="en-US" sz="4400" dirty="0" smtClean="0">
                <a:sym typeface="Arial Bold" charset="0"/>
              </a:rPr>
              <a:t>directory on your workstation (in the chef-repo directory)</a:t>
            </a:r>
            <a:endParaRPr lang="en-US" sz="4400" dirty="0">
              <a:sym typeface="Arial Bold" charset="0"/>
            </a:endParaRPr>
          </a:p>
        </p:txBody>
      </p:sp>
      <p:sp>
        <p:nvSpPr>
          <p:cNvPr id="397316" name="Rectangle 3"/>
          <p:cNvSpPr>
            <a:spLocks noGrp="1" noChangeArrowheads="1"/>
          </p:cNvSpPr>
          <p:nvPr>
            <p:ph type="body" idx="1"/>
          </p:nvPr>
        </p:nvSpPr>
        <p:spPr>
          <a:xfrm>
            <a:off x="800273" y="4267199"/>
            <a:ext cx="14657233" cy="4343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26-Feb-14   9:36 AM            environments</a:t>
            </a:r>
          </a:p>
        </p:txBody>
      </p:sp>
    </p:spTree>
    <p:extLst>
      <p:ext uri="{BB962C8B-B14F-4D97-AF65-F5344CB8AC3E}">
        <p14:creationId xmlns:p14="http://schemas.microsoft.com/office/powerpoint/2010/main" val="42918454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environment list</a:t>
            </a:r>
          </a:p>
        </p:txBody>
      </p:sp>
      <p:sp>
        <p:nvSpPr>
          <p:cNvPr id="60825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List </a:t>
            </a:r>
            <a:r>
              <a:rPr lang="en-US" sz="4800" dirty="0">
                <a:sym typeface="Arial Bold" charset="0"/>
              </a:rPr>
              <a:t>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2774405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0436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89000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environments/windows-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"windows-</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8" name="Straight Arrow Connector 7"/>
          <p:cNvCxnSpPr/>
          <p:nvPr/>
        </p:nvCxnSpPr>
        <p:spPr bwMode="auto">
          <a:xfrm flipH="1" flipV="1">
            <a:off x="9424194" y="472440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 name="TextBox 2"/>
          <p:cNvSpPr txBox="1"/>
          <p:nvPr/>
        </p:nvSpPr>
        <p:spPr>
          <a:xfrm>
            <a:off x="11710194" y="6324600"/>
            <a:ext cx="45719" cy="523220"/>
          </a:xfrm>
          <a:prstGeom prst="rect">
            <a:avLst/>
          </a:prstGeom>
          <a:noFill/>
        </p:spPr>
        <p:txBody>
          <a:bodyPr wrap="square" rtlCol="0">
            <a:spAutoFit/>
          </a:bodyPr>
          <a:lstStyle/>
          <a:p>
            <a:endParaRPr lang="en-US" dirty="0"/>
          </a:p>
        </p:txBody>
      </p:sp>
      <p:sp>
        <p:nvSpPr>
          <p:cNvPr id="4" name="TextBox 3"/>
          <p:cNvSpPr txBox="1"/>
          <p:nvPr/>
        </p:nvSpPr>
        <p:spPr>
          <a:xfrm>
            <a:off x="11426609" y="586740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2256381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smtClean="0">
                <a:ea typeface="Courier"/>
                <a:cs typeface="Courier"/>
              </a:rPr>
              <a:t>windows-</a:t>
            </a:r>
            <a:r>
              <a:rPr lang="en-US" altLang="en-US" sz="4400" dirty="0" err="1" smtClean="0">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windows-</a:t>
            </a:r>
            <a:r>
              <a:rPr lang="en-US" altLang="en-US" sz="4800" kern="1200" dirty="0" err="1" smtClean="0">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1061970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windows-</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smtClean="0">
                <a:solidFill>
                  <a:srgbClr val="FFFFFF"/>
                </a:solidFill>
                <a:latin typeface="Courier"/>
                <a:ea typeface="Courier"/>
                <a:cs typeface="Courier"/>
              </a:rPr>
              <a:t>iis_demo</a:t>
            </a:r>
            <a:r>
              <a:rPr lang="en-US" altLang="en-US" sz="3200" kern="1200" dirty="0" smtClean="0">
                <a:solidFill>
                  <a:srgbClr val="FFFFFF"/>
                </a:solidFill>
                <a:latin typeface="Courier"/>
                <a:ea typeface="Courier"/>
                <a:cs typeface="Courier"/>
              </a:rPr>
              <a:t>: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190353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dirty="0"/>
              <a:t>Exercise: Change your </a:t>
            </a:r>
            <a:r>
              <a:rPr lang="en-US" sz="4600" dirty="0" smtClean="0"/>
              <a:t>node's </a:t>
            </a:r>
            <a:r>
              <a:rPr lang="en-US" sz="4600" dirty="0"/>
              <a:t>environment to "</a:t>
            </a:r>
            <a:r>
              <a:rPr lang="en-US" sz="4600" dirty="0" err="1"/>
              <a:t>dev</a:t>
            </a:r>
            <a:r>
              <a:rPr lang="en-US" sz="4600" dirty="0"/>
              <a:t>"</a:t>
            </a:r>
          </a:p>
        </p:txBody>
      </p:sp>
      <p:sp>
        <p:nvSpPr>
          <p:cNvPr id="942083" name="Rectangle 3"/>
          <p:cNvSpPr>
            <a:spLocks/>
          </p:cNvSpPr>
          <p:nvPr/>
        </p:nvSpPr>
        <p:spPr bwMode="auto">
          <a:xfrm>
            <a:off x="800178" y="1879600"/>
            <a:ext cx="137294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en-US" sz="4000" dirty="0">
                <a:latin typeface="Arial"/>
                <a:ea typeface="ＭＳ Ｐゴシック" charset="0"/>
                <a:cs typeface="Arial" charset="0"/>
                <a:sym typeface="Arial" charset="0"/>
              </a:rPr>
              <a:t>'</a:t>
            </a:r>
            <a:r>
              <a:rPr lang="en-US" sz="4000" dirty="0" smtClean="0">
                <a:solidFill>
                  <a:schemeClr val="tx1"/>
                </a:solidFill>
                <a:latin typeface="Arial" charset="0"/>
                <a:ea typeface="ＭＳ Ｐゴシック" charset="0"/>
                <a:cs typeface="Arial" charset="0"/>
                <a:sym typeface="Arial" charset="0"/>
              </a:rPr>
              <a:t>Nodes</a:t>
            </a:r>
            <a:r>
              <a:rPr lang="en-US" sz="4000" dirty="0">
                <a:latin typeface="Arial"/>
                <a:ea typeface="ＭＳ Ｐゴシック" charset="0"/>
                <a:cs typeface="Arial" charset="0"/>
                <a:sym typeface="Arial" charset="0"/>
              </a:rPr>
              <a:t>'</a:t>
            </a:r>
            <a:r>
              <a:rPr lang="en-US" sz="4000" dirty="0" smtClean="0">
                <a:solidFill>
                  <a:schemeClr val="tx1"/>
                </a:solidFill>
                <a:latin typeface="Arial" charset="0"/>
                <a:ea typeface="ＭＳ Ｐゴシック" charset="0"/>
                <a:cs typeface="Arial" charset="0"/>
                <a:sym typeface="Arial" charset="0"/>
              </a:rPr>
              <a:t> </a:t>
            </a:r>
            <a:r>
              <a:rPr lang="en-US" sz="4000" dirty="0">
                <a:solidFill>
                  <a:schemeClr val="tx1"/>
                </a:solidFill>
                <a:latin typeface="Arial" charset="0"/>
                <a:ea typeface="ＭＳ Ｐゴシック" charset="0"/>
                <a:cs typeface="Arial" charset="0"/>
                <a:sym typeface="Arial" charset="0"/>
              </a:rPr>
              <a:t>tab then select node </a:t>
            </a:r>
            <a:r>
              <a:rPr lang="en-US" sz="4000" dirty="0">
                <a:latin typeface="Arial"/>
                <a:ea typeface="ＭＳ Ｐゴシック" charset="0"/>
                <a:cs typeface="Arial" charset="0"/>
                <a:sym typeface="Arial" charset="0"/>
              </a:rPr>
              <a:t>'</a:t>
            </a:r>
            <a:r>
              <a:rPr lang="en-US" sz="4000" dirty="0" err="1" smtClean="0">
                <a:solidFill>
                  <a:schemeClr val="tx1"/>
                </a:solidFill>
                <a:latin typeface="Arial" charset="0"/>
                <a:ea typeface="ＭＳ Ｐゴシック" charset="0"/>
                <a:cs typeface="Arial" charset="0"/>
                <a:sym typeface="Arial" charset="0"/>
              </a:rPr>
              <a:t>windowsnode</a:t>
            </a:r>
            <a:r>
              <a:rPr lang="en-US" sz="4000" dirty="0" smtClean="0">
                <a:solidFill>
                  <a:schemeClr val="tx1"/>
                </a:solidFill>
                <a:latin typeface="Arial" charset="0"/>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en-US" sz="4000" dirty="0">
                <a:latin typeface="Arial"/>
                <a:ea typeface="ＭＳ Ｐゴシック" charset="0"/>
                <a:cs typeface="Arial" charset="0"/>
                <a:sym typeface="Arial" charset="0"/>
              </a:rPr>
              <a:t>'</a:t>
            </a:r>
            <a:r>
              <a:rPr lang="en-US" sz="4000" dirty="0" smtClean="0">
                <a:solidFill>
                  <a:schemeClr val="tx1"/>
                </a:solidFill>
                <a:latin typeface="Arial" charset="0"/>
                <a:ea typeface="ＭＳ Ｐゴシック" charset="0"/>
                <a:cs typeface="Arial" charset="0"/>
                <a:sym typeface="Arial" charset="0"/>
              </a:rPr>
              <a:t>Environments' </a:t>
            </a:r>
            <a:r>
              <a:rPr lang="en-US" sz="4000" dirty="0">
                <a:solidFill>
                  <a:schemeClr val="tx1"/>
                </a:solidFill>
                <a:latin typeface="Arial" charset="0"/>
                <a:ea typeface="ＭＳ Ｐゴシック" charset="0"/>
                <a:cs typeface="Arial" charset="0"/>
                <a:sym typeface="Arial" charset="0"/>
              </a:rPr>
              <a:t>drop-down list</a:t>
            </a:r>
          </a:p>
          <a:p>
            <a:pPr marL="381000" indent="-381000" algn="l">
              <a:spcBef>
                <a:spcPts val="1200"/>
              </a:spcBef>
              <a:buClr>
                <a:srgbClr val="ED781C"/>
              </a:buClr>
              <a:buSzPct val="100000"/>
              <a:buFont typeface="Arial" charset="0"/>
              <a:buChar char="•"/>
            </a:pPr>
            <a:r>
              <a:rPr lang="en-US" sz="4000" dirty="0" smtClean="0">
                <a:solidFill>
                  <a:schemeClr val="tx1"/>
                </a:solidFill>
                <a:latin typeface="Arial" charset="0"/>
                <a:ea typeface="ＭＳ Ｐゴシック" charset="0"/>
                <a:cs typeface="Arial" charset="0"/>
                <a:sym typeface="Arial" charset="0"/>
              </a:rPr>
              <a:t>Click </a:t>
            </a:r>
            <a:r>
              <a:rPr lang="en-US" sz="4000" dirty="0" smtClean="0">
                <a:latin typeface="Arial"/>
                <a:ea typeface="ＭＳ Ｐゴシック" charset="0"/>
                <a:cs typeface="Arial" charset="0"/>
                <a:sym typeface="Arial" charset="0"/>
              </a:rPr>
              <a:t>'</a:t>
            </a:r>
            <a:r>
              <a:rPr lang="en-US" sz="4000" dirty="0" smtClean="0">
                <a:solidFill>
                  <a:schemeClr val="tx1"/>
                </a:solidFill>
                <a:latin typeface="Arial" charset="0"/>
                <a:ea typeface="ＭＳ Ｐゴシック" charset="0"/>
                <a:cs typeface="Arial" charset="0"/>
                <a:sym typeface="Arial" charset="0"/>
              </a:rPr>
              <a:t>Save</a:t>
            </a:r>
            <a:r>
              <a:rPr lang="en-US" sz="4000" dirty="0">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096000"/>
            <a:ext cx="4651707" cy="14478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6366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pPr algn="ctr"/>
            <a:r>
              <a:rPr lang="en-US" dirty="0"/>
              <a:t>Course </a:t>
            </a:r>
            <a:r>
              <a:rPr lang="en-US" dirty="0" smtClean="0"/>
              <a:t>Objective</a:t>
            </a:r>
            <a:endParaRPr lang="en-US" dirty="0"/>
          </a:p>
        </p:txBody>
      </p:sp>
      <p:sp>
        <p:nvSpPr>
          <p:cNvPr id="29698" name="Rectangle 2"/>
          <p:cNvSpPr>
            <a:spLocks noGrp="1" noChangeArrowheads="1"/>
          </p:cNvSpPr>
          <p:nvPr>
            <p:ph type="body" idx="4294967295"/>
          </p:nvPr>
        </p:nvSpPr>
        <p:spPr>
          <a:xfrm>
            <a:off x="1346994" y="1905000"/>
            <a:ext cx="13793548" cy="6477000"/>
          </a:xfrm>
          <a:ln/>
          <a:effectLst>
            <a:innerShdw blurRad="63500" dist="50800" dir="18900000">
              <a:prstClr val="black">
                <a:alpha val="50000"/>
              </a:prstClr>
            </a:innerShdw>
          </a:effectLst>
        </p:spPr>
        <p:txBody>
          <a:bodyPr/>
          <a:lstStyle/>
          <a:p>
            <a:pPr marL="0" indent="0" algn="ctr">
              <a:buNone/>
            </a:pPr>
            <a:endParaRPr lang="en-US" sz="32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Learn To Use Chef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To Make Your Life </a:t>
            </a:r>
          </a:p>
          <a:p>
            <a:pPr marL="0" indent="0" algn="ctr">
              <a:buNone/>
            </a:pPr>
            <a:r>
              <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More Awesome!  </a:t>
            </a:r>
          </a:p>
          <a:p>
            <a:pPr marL="0" indent="0" algn="ctr">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lgn="ctr">
              <a:buNone/>
            </a:pPr>
            <a:endParaRPr lang="en-US" sz="8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marL="0" indent="0">
              <a:buNone/>
            </a:pPr>
            <a:endParaRPr lang="en-US" sz="8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028776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02439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4198703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location in datacenter</a:t>
            </a:r>
          </a:p>
        </p:txBody>
      </p:sp>
    </p:spTree>
    <p:extLst>
      <p:ext uri="{BB962C8B-B14F-4D97-AF65-F5344CB8AC3E}">
        <p14:creationId xmlns:p14="http://schemas.microsoft.com/office/powerpoint/2010/main" val="2427676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smtClean="0">
                <a:solidFill>
                  <a:srgbClr val="A40800"/>
                </a:solidFill>
                <a:latin typeface="Courier"/>
                <a:ea typeface="Courier"/>
                <a:cs typeface="Courier"/>
                <a:sym typeface="Courier"/>
              </a:rPr>
              <a:t>"win-production"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"Chile"</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environments/win-</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a:t>Set an override attribute for location in datacenter</a:t>
            </a:r>
          </a:p>
        </p:txBody>
      </p:sp>
      <p:sp>
        <p:nvSpPr>
          <p:cNvPr id="8" name="Rectangle 4"/>
          <p:cNvSpPr>
            <a:spLocks/>
          </p:cNvSpPr>
          <p:nvPr/>
        </p:nvSpPr>
        <p:spPr bwMode="auto">
          <a:xfrm>
            <a:off x="7595394" y="4267200"/>
            <a:ext cx="6629400" cy="2667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360511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378729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win-production</a:t>
            </a:r>
            <a:endParaRPr lang="en-US" altLang="en-US" sz="4800" kern="1200" dirty="0">
              <a:solidFill>
                <a:srgbClr val="FFFFFF"/>
              </a:solidFill>
              <a:latin typeface="Courier"/>
              <a:ea typeface="Courier"/>
              <a:cs typeface="Courier"/>
            </a:endParaRPr>
          </a:p>
        </p:txBody>
      </p:sp>
      <p:sp>
        <p:nvSpPr>
          <p:cNvPr id="2" name="TextBox 1"/>
          <p:cNvSpPr txBox="1"/>
          <p:nvPr/>
        </p:nvSpPr>
        <p:spPr>
          <a:xfrm>
            <a:off x="2794794" y="2049959"/>
            <a:ext cx="9839853" cy="769441"/>
          </a:xfrm>
          <a:prstGeom prst="rect">
            <a:avLst/>
          </a:prstGeom>
          <a:noFill/>
        </p:spPr>
        <p:txBody>
          <a:bodyPr wrap="none" rtlCol="0">
            <a:spAutoFit/>
          </a:bodyPr>
          <a:lstStyle/>
          <a:p>
            <a:r>
              <a:rPr lang="en-US" sz="4400" b="1" dirty="0" smtClean="0"/>
              <a:t>Upload the Production Environment</a:t>
            </a:r>
            <a:endParaRPr lang="en-US" sz="4400" b="1" dirty="0"/>
          </a:p>
        </p:txBody>
      </p:sp>
    </p:spTree>
    <p:extLst>
      <p:ext uri="{BB962C8B-B14F-4D97-AF65-F5344CB8AC3E}">
        <p14:creationId xmlns:p14="http://schemas.microsoft.com/office/powerpoint/2010/main" val="2130389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windowsnode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smtClean="0">
                <a:solidFill>
                  <a:srgbClr val="FFFFFF"/>
                </a:solidFill>
                <a:latin typeface="Courier"/>
                <a:ea typeface="Courier"/>
                <a:cs typeface="Courier"/>
              </a:rPr>
              <a:t>win-production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windowsnode</a:t>
            </a:r>
            <a:r>
              <a:rPr lang="en-US" sz="4000" dirty="0" smtClean="0"/>
              <a:t> win-production</a:t>
            </a:r>
            <a:endParaRPr lang="en-US" altLang="en-US" sz="4000" dirty="0">
              <a:ea typeface="Courier"/>
              <a:cs typeface="Courier"/>
            </a:endParaRPr>
          </a:p>
        </p:txBody>
      </p:sp>
    </p:spTree>
    <p:extLst>
      <p:ext uri="{BB962C8B-B14F-4D97-AF65-F5344CB8AC3E}">
        <p14:creationId xmlns:p14="http://schemas.microsoft.com/office/powerpoint/2010/main" val="961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8236625" cy="769441"/>
          </a:xfrm>
          <a:prstGeom prst="rect">
            <a:avLst/>
          </a:prstGeom>
          <a:noFill/>
        </p:spPr>
        <p:txBody>
          <a:bodyPr wrap="none" rtlCol="0">
            <a:spAutoFit/>
          </a:bodyPr>
          <a:lstStyle/>
          <a:p>
            <a:r>
              <a:rPr lang="en-US" sz="4400" b="1" dirty="0" smtClean="0"/>
              <a:t>Converge the Windows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show </a:t>
            </a:r>
            <a:r>
              <a:rPr lang="en-US" altLang="en-US" dirty="0" smtClean="0">
                <a:ea typeface="Courier"/>
                <a:cs typeface="Courier"/>
              </a:rPr>
              <a:t>apache</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smtClean="0">
                <a:solidFill>
                  <a:srgbClr val="FFFFFF"/>
                </a:solidFill>
                <a:latin typeface="Courier"/>
                <a:cs typeface="Courier"/>
                <a:sym typeface="Courier"/>
              </a:rPr>
              <a:t>apache		0.2.0  0.1.1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3256178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131214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linux-dev.rb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linux-dev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"apache"</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Create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cxnSp>
        <p:nvCxnSpPr>
          <p:cNvPr id="9" name="Straight Arrow Connector 8"/>
          <p:cNvCxnSpPr/>
          <p:nvPr/>
        </p:nvCxnSpPr>
        <p:spPr bwMode="auto">
          <a:xfrm flipH="1" flipV="1">
            <a:off x="8662194" y="4734580"/>
            <a:ext cx="1905000" cy="1371600"/>
          </a:xfrm>
          <a:prstGeom prst="straightConnector1">
            <a:avLst/>
          </a:prstGeom>
          <a:blipFill dpi="0" rotWithShape="0">
            <a:blip r:embed="rId3"/>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10" name="TextBox 9"/>
          <p:cNvSpPr txBox="1"/>
          <p:nvPr/>
        </p:nvSpPr>
        <p:spPr>
          <a:xfrm>
            <a:off x="10664609" y="5877580"/>
            <a:ext cx="3864985" cy="523220"/>
          </a:xfrm>
          <a:prstGeom prst="rect">
            <a:avLst/>
          </a:prstGeom>
          <a:noFill/>
        </p:spPr>
        <p:txBody>
          <a:bodyPr wrap="none" rtlCol="0">
            <a:spAutoFit/>
          </a:bodyPr>
          <a:lstStyle/>
          <a:p>
            <a:r>
              <a:rPr lang="en-US" dirty="0" smtClean="0"/>
              <a:t>You need a space here</a:t>
            </a:r>
            <a:endParaRPr lang="en-US" dirty="0"/>
          </a:p>
        </p:txBody>
      </p:sp>
    </p:spTree>
    <p:extLst>
      <p:ext uri="{BB962C8B-B14F-4D97-AF65-F5344CB8AC3E}">
        <p14:creationId xmlns:p14="http://schemas.microsoft.com/office/powerpoint/2010/main" val="81349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127794" y="4495800"/>
            <a:ext cx="16129794"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200" dirty="0" err="1" smtClean="0">
                <a:solidFill>
                  <a:schemeClr val="bg1"/>
                </a:solidFill>
                <a:latin typeface="Courier"/>
                <a:ea typeface="Courier"/>
                <a:cs typeface="Courier"/>
                <a:sym typeface="Courier"/>
              </a:rPr>
              <a:t>ws</a:t>
            </a:r>
            <a:r>
              <a:rPr lang="en-US" sz="4200" dirty="0" smtClean="0">
                <a:solidFill>
                  <a:schemeClr val="bg1"/>
                </a:solidFill>
                <a:latin typeface="Courier"/>
                <a:ea typeface="Courier"/>
                <a:cs typeface="Courier"/>
                <a:sym typeface="Courier"/>
              </a:rPr>
              <a:t>&gt; chef </a:t>
            </a:r>
            <a:r>
              <a:rPr lang="en-US" sz="4200" dirty="0" smtClean="0">
                <a:solidFill>
                  <a:srgbClr val="FFFFFF"/>
                </a:solidFill>
                <a:latin typeface="Courier"/>
                <a:ea typeface="Courier"/>
                <a:cs typeface="Courier"/>
                <a:sym typeface="Courier"/>
              </a:rPr>
              <a:t>gem install knife-windows --no-</a:t>
            </a:r>
            <a:r>
              <a:rPr lang="en-US" sz="4200" dirty="0" err="1" smtClean="0">
                <a:solidFill>
                  <a:srgbClr val="FFFFFF"/>
                </a:solidFill>
                <a:latin typeface="Courier"/>
                <a:ea typeface="Courier"/>
                <a:cs typeface="Courier"/>
                <a:sym typeface="Courier"/>
              </a:rPr>
              <a:t>ri</a:t>
            </a:r>
            <a:r>
              <a:rPr lang="en-US" sz="4200" dirty="0" smtClean="0">
                <a:solidFill>
                  <a:srgbClr val="FFFFFF"/>
                </a:solidFill>
                <a:latin typeface="Courier"/>
                <a:ea typeface="Courier"/>
                <a:cs typeface="Courier"/>
                <a:sym typeface="Courier"/>
              </a:rPr>
              <a:t> </a:t>
            </a:r>
            <a:br>
              <a:rPr lang="en-US" sz="4200" dirty="0" smtClean="0">
                <a:solidFill>
                  <a:srgbClr val="FFFFFF"/>
                </a:solidFill>
                <a:latin typeface="Courier"/>
                <a:ea typeface="Courier"/>
                <a:cs typeface="Courier"/>
                <a:sym typeface="Courier"/>
              </a:rPr>
            </a:br>
            <a:r>
              <a:rPr lang="en-US" sz="4200" dirty="0" smtClean="0">
                <a:solidFill>
                  <a:srgbClr val="FFFFFF"/>
                </a:solidFill>
                <a:latin typeface="Courier"/>
                <a:ea typeface="Courier"/>
                <a:cs typeface="Courier"/>
                <a:sym typeface="Courier"/>
              </a:rPr>
              <a:t>--no-</a:t>
            </a:r>
            <a:r>
              <a:rPr lang="en-US" sz="4200" dirty="0" err="1" smtClean="0">
                <a:solidFill>
                  <a:srgbClr val="FFFFFF"/>
                </a:solidFill>
                <a:latin typeface="Courier"/>
                <a:ea typeface="Courier"/>
                <a:cs typeface="Courier"/>
                <a:sym typeface="Courier"/>
              </a:rPr>
              <a:t>rdoc</a:t>
            </a:r>
            <a:r>
              <a:rPr lang="en-US" sz="4200" dirty="0" smtClean="0">
                <a:solidFill>
                  <a:srgbClr val="FFFFFF"/>
                </a:solidFill>
                <a:latin typeface="Courier"/>
                <a:ea typeface="Courier"/>
                <a:cs typeface="Courier"/>
                <a:sym typeface="Courier"/>
              </a:rPr>
              <a:t> -V</a:t>
            </a:r>
            <a:endParaRPr lang="en-US" sz="42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a:xfrm>
            <a:off x="127794" y="177800"/>
            <a:ext cx="15925799" cy="1117600"/>
          </a:xfrm>
        </p:spPr>
        <p:txBody>
          <a:bodyPr/>
          <a:lstStyle/>
          <a:p>
            <a:pPr eaLnBrk="1" hangingPunct="1">
              <a:defRPr/>
            </a:pPr>
            <a:r>
              <a:rPr lang="en-US" sz="5400" dirty="0" smtClean="0">
                <a:sym typeface="Arial Bold" charset="0"/>
              </a:rPr>
              <a:t>   Install Windows Knife plugin (all platforms)</a:t>
            </a:r>
            <a:endParaRPr lang="en-US" sz="5400" dirty="0">
              <a:sym typeface="Arial Bold" charset="0"/>
            </a:endParaRPr>
          </a:p>
        </p:txBody>
      </p:sp>
      <p:sp>
        <p:nvSpPr>
          <p:cNvPr id="118788" name="Rectangle 3"/>
          <p:cNvSpPr>
            <a:spLocks/>
          </p:cNvSpPr>
          <p:nvPr/>
        </p:nvSpPr>
        <p:spPr bwMode="auto">
          <a:xfrm>
            <a:off x="825582" y="6642100"/>
            <a:ext cx="14606426" cy="1816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b="1" dirty="0" smtClean="0">
                <a:solidFill>
                  <a:srgbClr val="FFFFFF"/>
                </a:solidFill>
                <a:latin typeface="Courier"/>
                <a:ea typeface="Courier"/>
                <a:cs typeface="Courier"/>
                <a:sym typeface="Courier"/>
              </a:rPr>
              <a:t>Successfully installed knife-windows 0.8.2</a:t>
            </a:r>
          </a:p>
          <a:p>
            <a:r>
              <a:rPr lang="en-US" sz="4000" b="1" dirty="0" smtClean="0">
                <a:solidFill>
                  <a:srgbClr val="FFFFFF"/>
                </a:solidFill>
                <a:latin typeface="Courier"/>
                <a:ea typeface="Courier"/>
                <a:cs typeface="Courier"/>
                <a:sym typeface="Courier"/>
              </a:rPr>
              <a:t>19 gems installed</a:t>
            </a:r>
            <a:endParaRPr lang="en-US" sz="4000" dirty="0">
              <a:solidFill>
                <a:srgbClr val="FFFFFF"/>
              </a:solidFill>
              <a:latin typeface="Courier"/>
              <a:ea typeface="Courier"/>
              <a:cs typeface="Courier"/>
              <a:sym typeface="Courier"/>
            </a:endParaRPr>
          </a:p>
        </p:txBody>
      </p:sp>
      <p:sp>
        <p:nvSpPr>
          <p:cNvPr id="2" name="TextBox 1"/>
          <p:cNvSpPr txBox="1"/>
          <p:nvPr/>
        </p:nvSpPr>
        <p:spPr>
          <a:xfrm>
            <a:off x="737394" y="1828800"/>
            <a:ext cx="14303916" cy="1938992"/>
          </a:xfrm>
          <a:prstGeom prst="rect">
            <a:avLst/>
          </a:prstGeom>
          <a:noFill/>
        </p:spPr>
        <p:txBody>
          <a:bodyPr wrap="none" rtlCol="0">
            <a:spAutoFit/>
          </a:bodyPr>
          <a:lstStyle/>
          <a:p>
            <a:pPr marL="571500" indent="-571500">
              <a:buFontTx/>
              <a:buChar char="-"/>
            </a:pPr>
            <a:r>
              <a:rPr lang="en-US" sz="4000" dirty="0" smtClean="0"/>
              <a:t>This step is only required when managing </a:t>
            </a:r>
            <a:r>
              <a:rPr lang="en-US" sz="4000" b="1" dirty="0" smtClean="0"/>
              <a:t>Windows Nodes</a:t>
            </a:r>
          </a:p>
          <a:p>
            <a:pPr marL="571500" indent="-571500">
              <a:buFontTx/>
              <a:buChar char="-"/>
            </a:pPr>
            <a:r>
              <a:rPr lang="en-US" sz="4000" dirty="0" smtClean="0"/>
              <a:t>Run this on Linux, OSX and Windows Workstations</a:t>
            </a:r>
            <a:endParaRPr lang="en-US" sz="4000" dirty="0"/>
          </a:p>
          <a:p>
            <a:pPr marL="571500" indent="-571500">
              <a:buFontTx/>
              <a:buChar char="-"/>
            </a:pPr>
            <a:r>
              <a:rPr lang="en-US" sz="4000" dirty="0" smtClean="0"/>
              <a:t>You </a:t>
            </a:r>
            <a:r>
              <a:rPr lang="en-US" sz="4000" dirty="0"/>
              <a:t>may need to re-run the gem install if you get a </a:t>
            </a:r>
            <a:r>
              <a:rPr lang="en-US" sz="4000" dirty="0" smtClean="0"/>
              <a:t>failure</a:t>
            </a:r>
          </a:p>
        </p:txBody>
      </p:sp>
    </p:spTree>
    <p:extLst>
      <p:ext uri="{BB962C8B-B14F-4D97-AF65-F5344CB8AC3E}">
        <p14:creationId xmlns:p14="http://schemas.microsoft.com/office/powerpoint/2010/main" val="3851201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&gt; </a:t>
            </a:r>
            <a:r>
              <a:rPr lang="en-US" altLang="en-US" sz="4400" dirty="0">
                <a:ea typeface="Courier"/>
                <a:cs typeface="Courier"/>
              </a:rPr>
              <a:t>knife environment from file </a:t>
            </a:r>
            <a:r>
              <a:rPr lang="en-US" altLang="en-US" sz="4400" dirty="0" err="1" smtClean="0">
                <a:ea typeface="Courier"/>
                <a:cs typeface="Courier"/>
              </a:rPr>
              <a:t>linux-dev.rb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Create the </a:t>
            </a:r>
            <a:r>
              <a:rPr lang="en-US" sz="4800" dirty="0" err="1">
                <a:sym typeface="Arial Bold" charset="0"/>
              </a:rPr>
              <a:t>dev</a:t>
            </a:r>
            <a:r>
              <a:rPr lang="en-US" sz="4800" dirty="0">
                <a:sym typeface="Arial Bold" charset="0"/>
              </a:rPr>
              <a:t>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linux-dev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608670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environment show </a:t>
            </a:r>
            <a:r>
              <a:rPr lang="en-US" altLang="en-US" dirty="0" err="1" smtClean="0">
                <a:ea typeface="Courier"/>
                <a:cs typeface="Courier"/>
              </a:rPr>
              <a:t>linux-dev</a:t>
            </a:r>
            <a:endParaRPr lang="en-US" altLang="en-US" dirty="0">
              <a:ea typeface="Courier"/>
              <a:cs typeface="Courier"/>
            </a:endParaRPr>
          </a:p>
        </p:txBody>
      </p:sp>
      <p:sp>
        <p:nvSpPr>
          <p:cNvPr id="617474"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Show </a:t>
            </a:r>
            <a:r>
              <a:rPr lang="en-US" sz="4800" dirty="0">
                <a:sym typeface="Arial Bold" charset="0"/>
              </a:rPr>
              <a:t>your Chef </a:t>
            </a:r>
            <a:r>
              <a:rPr lang="en-US" sz="4800" dirty="0" err="1">
                <a:sym typeface="Arial Bold" charset="0"/>
              </a:rPr>
              <a:t>dev</a:t>
            </a:r>
            <a:r>
              <a:rPr lang="en-US" sz="4800" dirty="0">
                <a:sym typeface="Arial Bold" charset="0"/>
              </a:rPr>
              <a:t>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smtClean="0">
                <a:solidFill>
                  <a:srgbClr val="FFFFFF"/>
                </a:solidFill>
                <a:latin typeface="Courier"/>
                <a:ea typeface="Courier"/>
                <a:cs typeface="Courier"/>
              </a:rPr>
              <a:t>apache: </a:t>
            </a:r>
            <a:r>
              <a:rPr lang="en-US" altLang="en-US" sz="3200" kern="1200" dirty="0">
                <a:solidFill>
                  <a:srgbClr val="FFFFFF"/>
                </a:solidFill>
                <a:latin typeface="Courier"/>
                <a:ea typeface="Courier"/>
                <a:cs typeface="Courier"/>
              </a:rPr>
              <a:t>=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000212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err="1" smtClean="0">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a:solidFill>
                  <a:srgbClr val="FFFFFF"/>
                </a:solidFill>
                <a:latin typeface="Courier"/>
                <a:ea typeface="Courier"/>
                <a:cs typeface="Courier"/>
              </a:rPr>
              <a:t>linux-dev</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372208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007538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6757194" y="2667000"/>
            <a:ext cx="87129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name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lin</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description </a:t>
            </a:r>
            <a:r>
              <a:rPr lang="en-US" altLang="en-US" sz="3200" dirty="0" smtClean="0">
                <a:solidFill>
                  <a:srgbClr val="A40800"/>
                </a:solidFill>
                <a:latin typeface="Courier"/>
                <a:ea typeface="Courier"/>
                <a:cs typeface="Courier"/>
                <a:sym typeface="Courier"/>
              </a:rPr>
              <a:t>"For </a:t>
            </a:r>
            <a:r>
              <a:rPr lang="en-US" altLang="en-US" sz="3200" dirty="0">
                <a:solidFill>
                  <a:srgbClr val="A40800"/>
                </a:solidFill>
                <a:latin typeface="Courier"/>
                <a:ea typeface="Courier"/>
                <a:cs typeface="Courier"/>
                <a:sym typeface="Courier"/>
              </a:rPr>
              <a:t>Prods</a:t>
            </a:r>
            <a:r>
              <a:rPr lang="en-US" altLang="en-US" sz="3200" dirty="0" smtClean="0">
                <a:solidFill>
                  <a:srgbClr val="A408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 </a:t>
            </a:r>
            <a:r>
              <a:rPr lang="en-US" altLang="en-US" sz="3200" dirty="0" smtClean="0">
                <a:solidFill>
                  <a:srgbClr val="A40800"/>
                </a:solidFill>
                <a:latin typeface="Courier"/>
                <a:ea typeface="Courier"/>
                <a:cs typeface="Courier"/>
                <a:sym typeface="Courier"/>
              </a:rPr>
              <a:t>"apache"</a:t>
            </a:r>
            <a:r>
              <a:rPr lang="en-US" altLang="en-US" sz="3200" dirty="0" smtClean="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 0.1.0"</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err="1" smtClean="0">
                <a:solidFill>
                  <a:srgbClr val="000000"/>
                </a:solidFill>
                <a:latin typeface="Courier"/>
                <a:ea typeface="Courier"/>
                <a:cs typeface="Courier"/>
                <a:sym typeface="Courier"/>
              </a:rPr>
              <a:t>override_attributes</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pci</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0000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in_scope</a:t>
            </a:r>
            <a:r>
              <a:rPr lang="en-US" altLang="en-US" sz="3200" dirty="0" smtClean="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r>
              <a:rPr lang="en-US" altLang="en-US" sz="3200" dirty="0" smtClean="0">
                <a:solidFill>
                  <a:srgbClr val="A40800"/>
                </a:solidFill>
                <a:latin typeface="Courier"/>
                <a:ea typeface="Courier"/>
                <a:cs typeface="Courier"/>
                <a:sym typeface="Courier"/>
              </a:rPr>
              <a:t>true</a:t>
            </a:r>
            <a:r>
              <a:rPr lang="en-US" altLang="en-US" sz="3200" dirty="0" smtClean="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a:t>
            </a:r>
            <a:endParaRPr lang="en-US" altLang="en-US" sz="3200" dirty="0">
              <a:solidFill>
                <a:srgbClr val="000000"/>
              </a:solidFill>
              <a:latin typeface="Courier"/>
              <a:ea typeface="Courier"/>
              <a:cs typeface="Courier"/>
              <a:sym typeface="Courier"/>
            </a:endParaRP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lin-production.rb</a:t>
            </a:r>
            <a:endParaRPr lang="en-US" altLang="en-US" sz="3200" dirty="0">
              <a:solidFill>
                <a:srgbClr val="000000"/>
              </a:solidFill>
              <a:latin typeface="Courier"/>
              <a:ea typeface="Courier"/>
              <a:cs typeface="Courier"/>
              <a:sym typeface="Courier"/>
            </a:endParaRPr>
          </a:p>
        </p:txBody>
      </p:sp>
      <p:sp>
        <p:nvSpPr>
          <p:cNvPr id="622597"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a production environment</a:t>
            </a:r>
          </a:p>
        </p:txBody>
      </p:sp>
      <p:sp>
        <p:nvSpPr>
          <p:cNvPr id="405511" name="Rectangle 6"/>
          <p:cNvSpPr>
            <a:spLocks noGrp="1" noChangeArrowheads="1"/>
          </p:cNvSpPr>
          <p:nvPr>
            <p:ph type="body" idx="1"/>
          </p:nvPr>
        </p:nvSpPr>
        <p:spPr>
          <a:xfrm>
            <a:off x="393858" y="2603500"/>
            <a:ext cx="6515736" cy="6121400"/>
          </a:xfrm>
        </p:spPr>
        <p:txBody>
          <a:bodyPr/>
          <a:lstStyle/>
          <a:p>
            <a:pPr eaLnBrk="1" hangingPunct="1"/>
            <a:r>
              <a:rPr lang="en-US" altLang="en-US" sz="4300" dirty="0" smtClean="0"/>
              <a:t>Make sure the apache cookbook is set to version 0.1.0</a:t>
            </a:r>
          </a:p>
          <a:p>
            <a:pPr eaLnBrk="1" hangingPunct="1"/>
            <a:r>
              <a:rPr lang="en-US" altLang="en-US" sz="4300" dirty="0" smtClean="0"/>
              <a:t>Set an override attribute for being </a:t>
            </a:r>
            <a:r>
              <a:rPr lang="en-US" altLang="en-US" sz="4300" dirty="0" err="1" smtClean="0"/>
              <a:t>in_scope</a:t>
            </a:r>
            <a:r>
              <a:rPr lang="en-US" altLang="en-US" sz="4300" dirty="0" smtClean="0"/>
              <a:t> for PCI</a:t>
            </a:r>
          </a:p>
          <a:p>
            <a:pPr eaLnBrk="1" hangingPunct="1"/>
            <a:r>
              <a:rPr lang="en-US" altLang="en-US" sz="4300" dirty="0" smtClean="0"/>
              <a:t>Use </a:t>
            </a:r>
            <a:r>
              <a:rPr lang="en-US" altLang="en-US" sz="4300" b="1" dirty="0" smtClean="0"/>
              <a:t>knife node show </a:t>
            </a:r>
            <a:r>
              <a:rPr lang="en-US" altLang="en-US" sz="4300" b="1" dirty="0" err="1" smtClean="0"/>
              <a:t>linuxnode</a:t>
            </a:r>
            <a:r>
              <a:rPr lang="en-US" altLang="en-US" sz="4300" b="1" dirty="0" smtClean="0"/>
              <a:t> –a </a:t>
            </a:r>
            <a:r>
              <a:rPr lang="en-US" altLang="en-US" sz="4300" b="1" dirty="0" err="1" smtClean="0"/>
              <a:t>pci</a:t>
            </a:r>
            <a:r>
              <a:rPr lang="en-US" altLang="en-US" sz="4300" b="1" dirty="0" smtClean="0"/>
              <a:t> </a:t>
            </a:r>
            <a:r>
              <a:rPr lang="en-US" altLang="en-US" sz="4300" dirty="0" smtClean="0"/>
              <a:t>to see how </a:t>
            </a:r>
            <a:r>
              <a:rPr lang="en-US" altLang="en-US" sz="4300" dirty="0" err="1" smtClean="0"/>
              <a:t>pci</a:t>
            </a:r>
            <a:r>
              <a:rPr lang="en-US" altLang="en-US" sz="4300" dirty="0" smtClean="0"/>
              <a:t> is currently set</a:t>
            </a:r>
          </a:p>
        </p:txBody>
      </p:sp>
    </p:spTree>
    <p:extLst>
      <p:ext uri="{BB962C8B-B14F-4D97-AF65-F5344CB8AC3E}">
        <p14:creationId xmlns:p14="http://schemas.microsoft.com/office/powerpoint/2010/main" val="42384796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a:ea typeface="Courier"/>
                <a:cs typeface="Courier"/>
              </a:rPr>
              <a:t>&gt;</a:t>
            </a:r>
            <a:r>
              <a:rPr lang="en-US" altLang="en-US" sz="3600" dirty="0" smtClean="0">
                <a:ea typeface="Courier"/>
                <a:cs typeface="Courier"/>
              </a:rPr>
              <a:t> knife </a:t>
            </a:r>
            <a:r>
              <a:rPr lang="en-US" altLang="en-US" sz="3600" dirty="0">
                <a:ea typeface="Courier"/>
                <a:cs typeface="Courier"/>
              </a:rPr>
              <a:t>environment from file </a:t>
            </a:r>
            <a:r>
              <a:rPr lang="en-US" altLang="en-US" sz="3600" dirty="0" err="1" smtClean="0">
                <a:ea typeface="Courier"/>
                <a:cs typeface="Courier"/>
              </a:rPr>
              <a:t>lin-production.rb</a:t>
            </a:r>
            <a:endParaRPr lang="en-US" altLang="en-US" sz="3600" dirty="0">
              <a:ea typeface="Courier"/>
              <a:cs typeface="Courier"/>
            </a:endParaRPr>
          </a:p>
        </p:txBody>
      </p:sp>
      <p:sp>
        <p:nvSpPr>
          <p:cNvPr id="623618"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Create </a:t>
            </a:r>
            <a:r>
              <a:rPr lang="en-US" sz="4800" dirty="0">
                <a:sym typeface="Arial Bold" charset="0"/>
              </a:rPr>
              <a:t>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smtClean="0">
                <a:solidFill>
                  <a:srgbClr val="FFFFFF"/>
                </a:solidFill>
                <a:latin typeface="Courier"/>
                <a:ea typeface="Courier"/>
                <a:cs typeface="Courier"/>
              </a:rPr>
              <a:t>lin</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959799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584994" y="18923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smtClean="0"/>
              <a:t>&lt;</a:t>
            </a:r>
            <a:r>
              <a:rPr lang="en-US" sz="4000" i="1" dirty="0" err="1" smtClean="0"/>
              <a:t>nodename</a:t>
            </a:r>
            <a:r>
              <a:rPr lang="en-US" sz="4000" dirty="0" smtClean="0"/>
              <a:t>&gt; &lt;</a:t>
            </a:r>
            <a:r>
              <a:rPr lang="en-US" sz="4000" i="1" dirty="0" err="1" smtClean="0"/>
              <a:t>new_environment</a:t>
            </a:r>
            <a:r>
              <a:rPr lang="en-US" sz="4000" dirty="0" smtClean="0"/>
              <a:t>&gt;</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smtClean="0"/>
              <a:t>Exercise</a:t>
            </a:r>
            <a:r>
              <a:rPr lang="en-US" sz="4800" dirty="0"/>
              <a:t>: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5029200"/>
            <a:ext cx="14657233" cy="3581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a:t>
            </a:r>
            <a:r>
              <a:rPr lang="en-US" altLang="en-US" sz="2400" kern="1200" dirty="0" err="1" smtClean="0">
                <a:solidFill>
                  <a:srgbClr val="FFFFFF"/>
                </a:solidFill>
                <a:latin typeface="Courier"/>
                <a:ea typeface="Courier"/>
                <a:cs typeface="Courier"/>
              </a:rPr>
              <a:t>linuxnode</a:t>
            </a:r>
            <a:r>
              <a:rPr lang="en-US" altLang="en-US" sz="2400" kern="1200" dirty="0" smtClean="0">
                <a:solidFill>
                  <a:srgbClr val="FFFFFF"/>
                </a:solidFill>
                <a:latin typeface="Courier"/>
                <a:ea typeface="Courier"/>
                <a:cs typeface="Courier"/>
              </a:rPr>
              <a:t> </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Environment: </a:t>
            </a:r>
            <a:r>
              <a:rPr lang="en-US" altLang="en-US" sz="2400" kern="1200" dirty="0" err="1" smtClean="0">
                <a:solidFill>
                  <a:srgbClr val="FFFFFF"/>
                </a:solidFill>
                <a:latin typeface="Courier"/>
                <a:ea typeface="Courier"/>
                <a:cs typeface="Courier"/>
              </a:rPr>
              <a:t>lin</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centos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
        <p:nvSpPr>
          <p:cNvPr id="5" name="Rectangle 1"/>
          <p:cNvSpPr>
            <a:spLocks/>
          </p:cNvSpPr>
          <p:nvPr/>
        </p:nvSpPr>
        <p:spPr bwMode="auto">
          <a:xfrm>
            <a:off x="584994" y="3276600"/>
            <a:ext cx="15316199"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a:t>
            </a:r>
            <a:r>
              <a:rPr lang="en-US" sz="4000" dirty="0"/>
              <a:t>knife node </a:t>
            </a:r>
            <a:r>
              <a:rPr lang="en-US" sz="4000" dirty="0" smtClean="0"/>
              <a:t>environment set</a:t>
            </a:r>
            <a:br>
              <a:rPr lang="en-US" sz="4000" dirty="0" smtClean="0"/>
            </a:br>
            <a:r>
              <a:rPr lang="en-US" sz="4000" dirty="0" err="1" smtClean="0"/>
              <a:t>linuxnode</a:t>
            </a:r>
            <a:r>
              <a:rPr lang="en-US" sz="4000" dirty="0" smtClean="0"/>
              <a:t> </a:t>
            </a:r>
            <a:r>
              <a:rPr lang="en-US" sz="4000" dirty="0" err="1" smtClean="0"/>
              <a:t>lin</a:t>
            </a:r>
            <a:r>
              <a:rPr lang="en-US" sz="4000" dirty="0" smtClean="0"/>
              <a:t>-production</a:t>
            </a:r>
            <a:endParaRPr lang="en-US" altLang="en-US" sz="4000" dirty="0">
              <a:ea typeface="Courier"/>
              <a:cs typeface="Courier"/>
            </a:endParaRPr>
          </a:p>
        </p:txBody>
      </p:sp>
    </p:spTree>
    <p:extLst>
      <p:ext uri="{BB962C8B-B14F-4D97-AF65-F5344CB8AC3E}">
        <p14:creationId xmlns:p14="http://schemas.microsoft.com/office/powerpoint/2010/main" val="3396538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Re-converge the nodes</a:t>
            </a:r>
            <a:endParaRPr lang="en-US" sz="4800" dirty="0">
              <a:sym typeface="Arial Bold" charset="0"/>
            </a:endParaRP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create[2014-02-26T01:57:44-08:00] INFO: Processing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backed up to </a:t>
            </a:r>
            <a:r>
              <a:rPr lang="en-US" altLang="en-US" sz="2000" kern="1200" dirty="0" smtClean="0">
                <a:solidFill>
                  <a:srgbClr val="FFFFFF"/>
                </a:solidFill>
                <a:latin typeface="Courier"/>
                <a:ea typeface="Courier"/>
                <a:cs typeface="Courier"/>
              </a:rPr>
              <a:t>/var/chef/backup/etc/hosts.chef</a:t>
            </a:r>
            <a:r>
              <a:rPr lang="en-US" altLang="en-US" sz="2000" kern="1200" dirty="0">
                <a:solidFill>
                  <a:srgbClr val="FFFFFF"/>
                </a:solidFill>
                <a:latin typeface="Courier"/>
                <a:ea typeface="Courier"/>
                <a:cs typeface="Courier"/>
              </a:rPr>
              <a:t>-20140226015744.972901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a:t>
            </a:r>
            <a:r>
              <a:rPr lang="en-US" altLang="en-US" sz="2000" kern="1200" dirty="0" smtClean="0">
                <a:solidFill>
                  <a:srgbClr val="FFFFFF"/>
                </a:solidFill>
                <a:latin typeface="Courier"/>
                <a:ea typeface="Courier"/>
                <a:cs typeface="Courier"/>
              </a:rPr>
              <a:t>[/etc/hosts</a:t>
            </a:r>
            <a:r>
              <a:rPr lang="en-US" altLang="en-US" sz="2000" kern="1200" dirty="0">
                <a:solidFill>
                  <a:srgbClr val="FFFFFF"/>
                </a:solidFill>
                <a:latin typeface="Courier"/>
                <a:ea typeface="Courier"/>
                <a:cs typeface="Courier"/>
              </a:rPr>
              <a:t>] updated file </a:t>
            </a:r>
            <a:r>
              <a:rPr lang="en-US" altLang="en-US" sz="2000" kern="1200" dirty="0" smtClean="0">
                <a:solidFill>
                  <a:srgbClr val="FFFFFF"/>
                </a:solidFill>
                <a:latin typeface="Courier"/>
                <a:ea typeface="Courier"/>
                <a:cs typeface="Courier"/>
              </a:rPr>
              <a:t>/etc/hosts</a:t>
            </a:r>
            <a:endParaRPr lang="en-US" altLang="en-US" sz="2000" kern="1200" dirty="0">
              <a:solidFill>
                <a:srgbClr val="FFFFFF"/>
              </a:solidFill>
              <a:latin typeface="Courier"/>
              <a:ea typeface="Courier"/>
              <a:cs typeface="Courier"/>
            </a:endParaRP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from 1f8bdf to 94a261</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/etc/hosts       </a:t>
            </a:r>
            <a:r>
              <a:rPr lang="en-US" altLang="en-US" sz="2000" kern="1200" dirty="0">
                <a:solidFill>
                  <a:srgbClr val="FFFFFF"/>
                </a:solidFill>
                <a:latin typeface="Courier"/>
                <a:ea typeface="Courier"/>
                <a:cs typeface="Courier"/>
              </a:rPr>
              <a:t>2014-02-25 03:26:02.000000000 -0800</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/home/chef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a:t>
            </a:r>
            <a:r>
              <a:rPr lang="en-US" altLang="en-US" sz="2000" kern="1200" dirty="0" smtClean="0">
                <a:solidFill>
                  <a:srgbClr val="FFFFFF"/>
                </a:solidFill>
                <a:latin typeface="Courier"/>
                <a:ea typeface="Courier"/>
                <a:cs typeface="Courier"/>
              </a:rPr>
              <a:t>centos63.example.com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2" name="TextBox 1"/>
          <p:cNvSpPr txBox="1"/>
          <p:nvPr/>
        </p:nvSpPr>
        <p:spPr>
          <a:xfrm>
            <a:off x="3397369" y="1973759"/>
            <a:ext cx="7270114" cy="769441"/>
          </a:xfrm>
          <a:prstGeom prst="rect">
            <a:avLst/>
          </a:prstGeom>
          <a:noFill/>
        </p:spPr>
        <p:txBody>
          <a:bodyPr wrap="none" rtlCol="0">
            <a:spAutoFit/>
          </a:bodyPr>
          <a:lstStyle/>
          <a:p>
            <a:r>
              <a:rPr lang="en-US" sz="4400" b="1" dirty="0" smtClean="0"/>
              <a:t>Converge the Linux nodes</a:t>
            </a:r>
            <a:endParaRPr lang="en-US" sz="4400" b="1" dirty="0"/>
          </a:p>
        </p:txBody>
      </p:sp>
    </p:spTree>
    <p:extLst>
      <p:ext uri="{BB962C8B-B14F-4D97-AF65-F5344CB8AC3E}">
        <p14:creationId xmlns:p14="http://schemas.microsoft.com/office/powerpoint/2010/main" val="3266576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Rollbacks </a:t>
            </a:r>
            <a:r>
              <a:rPr lang="en-US" sz="5400" b="1" dirty="0"/>
              <a:t>and Desired State Best Practice</a:t>
            </a:r>
            <a:endParaRPr lang="en-US" sz="5400" dirty="0"/>
          </a:p>
        </p:txBody>
      </p:sp>
      <p:sp>
        <p:nvSpPr>
          <p:cNvPr id="3" name="Content Placeholder 2"/>
          <p:cNvSpPr>
            <a:spLocks noGrp="1"/>
          </p:cNvSpPr>
          <p:nvPr>
            <p:ph idx="1"/>
          </p:nvPr>
        </p:nvSpPr>
        <p:spPr>
          <a:xfrm>
            <a:off x="508794" y="1727200"/>
            <a:ext cx="152534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smtClean="0"/>
              <a:t>webserver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a:t>
            </a:r>
            <a:r>
              <a:rPr lang="en-US" altLang="en-US" sz="4400" dirty="0" smtClean="0">
                <a:solidFill>
                  <a:srgbClr val="000000"/>
                </a:solidFill>
                <a:cs typeface="Arial" pitchFamily="34" charset="0"/>
              </a:rPr>
              <a:t>the webserver is </a:t>
            </a:r>
            <a:r>
              <a:rPr lang="en-US" altLang="en-US" sz="4400" dirty="0">
                <a:solidFill>
                  <a:srgbClr val="000000"/>
                </a:solidFill>
                <a:cs typeface="Arial" pitchFamily="34" charset="0"/>
              </a:rPr>
              <a:t>still configured as it was in the 0.2.0 cookbook</a:t>
            </a:r>
          </a:p>
          <a:p>
            <a:r>
              <a:rPr lang="en-US" sz="4400" dirty="0" smtClean="0"/>
              <a:t>A </a:t>
            </a:r>
            <a:r>
              <a:rPr lang="en-US" sz="4400" dirty="0"/>
              <a:t>better way to ensure a smooth rollback: write </a:t>
            </a:r>
            <a:r>
              <a:rPr lang="en-US" sz="4400" dirty="0" smtClean="0"/>
              <a:t/>
            </a:r>
            <a:br>
              <a:rPr lang="en-US" sz="4400" dirty="0" smtClean="0"/>
            </a:br>
            <a:r>
              <a:rPr lang="en-US" sz="4400" b="1" dirty="0"/>
              <a:t>contra-resources </a:t>
            </a:r>
            <a:r>
              <a:rPr lang="en-US" sz="4400" dirty="0" smtClean="0"/>
              <a:t>to </a:t>
            </a:r>
            <a:r>
              <a:rPr lang="en-US" sz="4400" dirty="0"/>
              <a:t>clean </a:t>
            </a:r>
            <a:r>
              <a:rPr lang="en-US" sz="4400" dirty="0" smtClean="0"/>
              <a:t>up.</a:t>
            </a:r>
            <a:endParaRPr lang="en-US" sz="4400" dirty="0"/>
          </a:p>
        </p:txBody>
      </p:sp>
    </p:spTree>
    <p:extLst>
      <p:ext uri="{BB962C8B-B14F-4D97-AF65-F5344CB8AC3E}">
        <p14:creationId xmlns:p14="http://schemas.microsoft.com/office/powerpoint/2010/main" val="101834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273" y="0"/>
            <a:ext cx="14657233" cy="1117600"/>
          </a:xfrm>
        </p:spPr>
        <p:txBody>
          <a:bodyPr/>
          <a:lstStyle/>
          <a:p>
            <a:r>
              <a:rPr lang="en-US" sz="5400" b="1" dirty="0" smtClean="0"/>
              <a:t>Example of contra resources</a:t>
            </a:r>
            <a:endParaRPr lang="en-US" sz="5400" dirty="0"/>
          </a:p>
        </p:txBody>
      </p:sp>
      <p:sp>
        <p:nvSpPr>
          <p:cNvPr id="3" name="Content Placeholder 2"/>
          <p:cNvSpPr>
            <a:spLocks noGrp="1"/>
          </p:cNvSpPr>
          <p:nvPr>
            <p:ph idx="1"/>
          </p:nvPr>
        </p:nvSpPr>
        <p:spPr>
          <a:xfrm>
            <a:off x="508794" y="1727200"/>
            <a:ext cx="5638800" cy="6731000"/>
          </a:xfrm>
        </p:spPr>
        <p:txBody>
          <a:bodyPr/>
          <a:lstStyle/>
          <a:p>
            <a:pPr marL="0" indent="0">
              <a:buNone/>
            </a:pPr>
            <a:r>
              <a:rPr lang="en-US" sz="4000" b="1" dirty="0" smtClean="0"/>
              <a:t>service "</a:t>
            </a:r>
            <a:r>
              <a:rPr lang="en-US" sz="4000" b="1" dirty="0" err="1" smtClean="0"/>
              <a:t>httpd</a:t>
            </a:r>
            <a:r>
              <a:rPr lang="en-US" sz="4000" b="1" dirty="0" smtClean="0"/>
              <a:t>" do</a:t>
            </a:r>
          </a:p>
          <a:p>
            <a:pPr marL="0" indent="0">
              <a:buNone/>
            </a:pPr>
            <a:r>
              <a:rPr lang="en-US" sz="4000" b="1" dirty="0"/>
              <a:t> </a:t>
            </a:r>
            <a:r>
              <a:rPr lang="en-US" sz="4000" b="1" dirty="0" smtClean="0"/>
              <a:t> action :stop</a:t>
            </a:r>
          </a:p>
          <a:p>
            <a:pPr marL="0" indent="0">
              <a:buNone/>
            </a:pPr>
            <a:r>
              <a:rPr lang="en-US" sz="4000" b="1" dirty="0" smtClean="0"/>
              <a:t>end</a:t>
            </a:r>
          </a:p>
          <a:p>
            <a:pPr marL="0" indent="0">
              <a:buNone/>
            </a:pPr>
            <a:r>
              <a:rPr lang="en-US" sz="4000" b="1" dirty="0" smtClean="0"/>
              <a:t/>
            </a:r>
            <a:br>
              <a:rPr lang="en-US" sz="4000" b="1" dirty="0" smtClean="0"/>
            </a:br>
            <a:r>
              <a:rPr lang="en-US" sz="4000" b="1" dirty="0" smtClean="0"/>
              <a:t>package "</a:t>
            </a:r>
            <a:r>
              <a:rPr lang="en-US" sz="4000" b="1" dirty="0" err="1" smtClean="0"/>
              <a:t>httpd</a:t>
            </a:r>
            <a:r>
              <a:rPr lang="en-US" sz="4000" b="1" dirty="0" smtClean="0"/>
              <a:t>" do</a:t>
            </a:r>
          </a:p>
          <a:p>
            <a:pPr marL="0" indent="0">
              <a:buNone/>
            </a:pPr>
            <a:r>
              <a:rPr lang="en-US" sz="4000" b="1" dirty="0"/>
              <a:t> </a:t>
            </a:r>
            <a:r>
              <a:rPr lang="en-US" sz="4000" b="1" dirty="0" smtClean="0"/>
              <a:t> action :remove</a:t>
            </a:r>
          </a:p>
          <a:p>
            <a:pPr marL="0" indent="0">
              <a:buNone/>
            </a:pPr>
            <a:r>
              <a:rPr lang="en-US" sz="4000" b="1" dirty="0" smtClean="0"/>
              <a:t>end</a:t>
            </a:r>
          </a:p>
        </p:txBody>
      </p:sp>
      <p:sp>
        <p:nvSpPr>
          <p:cNvPr id="4" name="Content Placeholder 2"/>
          <p:cNvSpPr txBox="1">
            <a:spLocks/>
          </p:cNvSpPr>
          <p:nvPr/>
        </p:nvSpPr>
        <p:spPr bwMode="auto">
          <a:xfrm>
            <a:off x="7595394" y="1676400"/>
            <a:ext cx="7620000"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0" indent="0">
              <a:buFont typeface="Arial" charset="0"/>
              <a:buNone/>
            </a:pPr>
            <a:r>
              <a:rPr lang="en-US" sz="4000" b="1" dirty="0" smtClean="0"/>
              <a:t>directory "/var/www" 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4000" b="1" dirty="0" smtClean="0"/>
          </a:p>
          <a:p>
            <a:pPr marL="0" indent="0">
              <a:buFont typeface="Arial" charset="0"/>
              <a:buNone/>
            </a:pPr>
            <a:r>
              <a:rPr lang="en-US" sz="4000" b="1" dirty="0" smtClean="0"/>
              <a:t>directory "/etc/</a:t>
            </a:r>
            <a:r>
              <a:rPr lang="en-US" sz="4000" b="1" dirty="0" err="1" smtClean="0"/>
              <a:t>httpd</a:t>
            </a:r>
            <a:r>
              <a:rPr lang="en-US" sz="4000" b="1" dirty="0" smtClean="0"/>
              <a:t>" do</a:t>
            </a:r>
          </a:p>
          <a:p>
            <a:pPr marL="0" indent="0">
              <a:buFont typeface="Arial" charset="0"/>
              <a:buNone/>
            </a:pPr>
            <a:r>
              <a:rPr lang="en-US" sz="4000" b="1" dirty="0" smtClean="0"/>
              <a:t>  action :delete</a:t>
            </a:r>
          </a:p>
          <a:p>
            <a:pPr marL="0" indent="0">
              <a:buFont typeface="Arial" charset="0"/>
              <a:buNone/>
            </a:pPr>
            <a:r>
              <a:rPr lang="en-US" sz="4000" b="1" dirty="0" smtClean="0"/>
              <a:t>  recursive true</a:t>
            </a:r>
          </a:p>
          <a:p>
            <a:pPr marL="0" indent="0">
              <a:buFont typeface="Arial" charset="0"/>
              <a:buNone/>
            </a:pPr>
            <a:r>
              <a:rPr lang="en-US" sz="4000" b="1" dirty="0" smtClean="0"/>
              <a:t>end</a:t>
            </a:r>
          </a:p>
          <a:p>
            <a:pPr marL="0" indent="0">
              <a:buFont typeface="Arial" charset="0"/>
              <a:buNone/>
            </a:pPr>
            <a:endParaRPr lang="en-US" sz="3600" dirty="0"/>
          </a:p>
        </p:txBody>
      </p:sp>
    </p:spTree>
    <p:extLst>
      <p:ext uri="{BB962C8B-B14F-4D97-AF65-F5344CB8AC3E}">
        <p14:creationId xmlns:p14="http://schemas.microsoft.com/office/powerpoint/2010/main" val="3830955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Organizations</a:t>
            </a:r>
            <a:endParaRPr lang="en-US" dirty="0"/>
          </a:p>
        </p:txBody>
      </p:sp>
    </p:spTree>
    <p:extLst>
      <p:ext uri="{BB962C8B-B14F-4D97-AF65-F5344CB8AC3E}">
        <p14:creationId xmlns:p14="http://schemas.microsoft.com/office/powerpoint/2010/main" val="2529587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dirty="0" smtClean="0"/>
              <a:t>What is an Environment?</a:t>
            </a:r>
          </a:p>
          <a:p>
            <a:pPr eaLnBrk="1" hangingPunct="1"/>
            <a:r>
              <a:rPr lang="en-US" altLang="en-US" dirty="0" smtClean="0"/>
              <a:t>How is an Environment different from an Organization?</a:t>
            </a:r>
          </a:p>
          <a:p>
            <a:pPr eaLnBrk="1" hangingPunct="1"/>
            <a:r>
              <a:rPr lang="en-US" altLang="en-US" dirty="0" smtClean="0"/>
              <a:t>What is a cookbook version constraint?</a:t>
            </a:r>
          </a:p>
          <a:p>
            <a:pPr eaLnBrk="1" hangingPunct="1"/>
            <a:r>
              <a:rPr lang="en-US" altLang="en-US" dirty="0" smtClean="0"/>
              <a:t>What are the two ways to move nodes between environments?</a:t>
            </a:r>
          </a:p>
        </p:txBody>
      </p:sp>
    </p:spTree>
    <p:extLst>
      <p:ext uri="{BB962C8B-B14F-4D97-AF65-F5344CB8AC3E}">
        <p14:creationId xmlns:p14="http://schemas.microsoft.com/office/powerpoint/2010/main" val="2221474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smtClean="0">
                <a:sym typeface="Arial" charset="0"/>
              </a:rPr>
              <a:t>Simplifying The Run List</a:t>
            </a:r>
            <a:endParaRPr lang="en-US" dirty="0">
              <a:sym typeface="Arial" charset="0"/>
            </a:endParaRP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xfrm>
            <a:off x="800273" y="1905000"/>
            <a:ext cx="14657233" cy="6731000"/>
          </a:xfrm>
          <a:ln/>
        </p:spPr>
        <p:txBody>
          <a:bodyPr/>
          <a:lstStyle/>
          <a:p>
            <a:r>
              <a:rPr lang="en-US" dirty="0"/>
              <a:t>After completing the lesson, you will be able to</a:t>
            </a:r>
          </a:p>
          <a:p>
            <a:pPr lvl="1"/>
            <a:r>
              <a:rPr lang="en-US" dirty="0"/>
              <a:t>Explain what Roles are, and how they are used to provide clarity </a:t>
            </a:r>
          </a:p>
          <a:p>
            <a:pPr lvl="1"/>
            <a:r>
              <a:rPr lang="en-US" dirty="0" smtClean="0"/>
              <a:t>Show </a:t>
            </a:r>
            <a:r>
              <a:rPr lang="en-US" dirty="0"/>
              <a:t>a Role with Knife</a:t>
            </a:r>
          </a:p>
          <a:p>
            <a:pPr lvl="1"/>
            <a:r>
              <a:rPr lang="en-US" dirty="0" smtClean="0"/>
              <a:t>Describe </a:t>
            </a:r>
            <a:r>
              <a:rPr lang="en-US" dirty="0"/>
              <a:t>nested </a:t>
            </a:r>
            <a:r>
              <a:rPr lang="en-US" dirty="0" smtClean="0"/>
              <a:t>Roles</a:t>
            </a:r>
          </a:p>
          <a:p>
            <a:pPr lvl="1"/>
            <a:r>
              <a:rPr lang="en-US" dirty="0" smtClean="0"/>
              <a:t>Bootstrap a node using Roles and Environments</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a:t>
            </a:r>
            <a:r>
              <a:rPr lang="en-US" altLang="en-US" dirty="0" smtClean="0"/>
              <a:t>we have been </a:t>
            </a:r>
            <a:r>
              <a:rPr lang="en-US" altLang="en-US" dirty="0" smtClean="0"/>
              <a:t>just adding recipes directly to a single node</a:t>
            </a:r>
          </a:p>
          <a:p>
            <a:pPr eaLnBrk="1" hangingPunct="1"/>
            <a:r>
              <a:rPr lang="en-US" altLang="en-US" dirty="0" smtClean="0"/>
              <a:t>But </a:t>
            </a:r>
            <a:r>
              <a:rPr lang="en-US" altLang="en-US" dirty="0" smtClean="0"/>
              <a:t>that is not </a:t>
            </a:r>
            <a:r>
              <a:rPr lang="en-US" altLang="en-US" dirty="0" smtClean="0"/>
              <a:t>how your infrastructure works - think about how you refer to servers:</a:t>
            </a:r>
          </a:p>
          <a:p>
            <a:pPr lvl="1" eaLnBrk="1" hangingPunct="1"/>
            <a:r>
              <a:rPr lang="en-US" altLang="en-US" dirty="0" smtClean="0">
                <a:latin typeface="Arial Italic" pitchFamily="34" charset="0"/>
                <a:cs typeface="Arial Italic" pitchFamily="34" charset="0"/>
                <a:sym typeface="Arial Italic" pitchFamily="34" charset="0"/>
              </a:rPr>
              <a:t>"</a:t>
            </a:r>
            <a:r>
              <a:rPr lang="en-US" altLang="en-US" dirty="0" smtClean="0">
                <a:latin typeface="Arial Italic" pitchFamily="34" charset="0"/>
                <a:cs typeface="Arial Italic" pitchFamily="34" charset="0"/>
                <a:sym typeface="Arial Italic" pitchFamily="34" charset="0"/>
              </a:rPr>
              <a:t>It is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web server</a:t>
            </a:r>
            <a:r>
              <a:rPr lang="en-US" altLang="en-US" dirty="0" smtClean="0">
                <a:latin typeface="Arial Italic" pitchFamily="34" charset="0"/>
                <a:cs typeface="Arial Italic" pitchFamily="34" charset="0"/>
                <a:sym typeface="Arial Italic" pitchFamily="34" charset="0"/>
              </a:rPr>
              <a:t>"</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a:t>
            </a:r>
            <a:r>
              <a:rPr lang="en-US" altLang="en-US" dirty="0" smtClean="0">
                <a:latin typeface="Arial Italic" pitchFamily="34" charset="0"/>
                <a:cs typeface="Arial Italic" pitchFamily="34" charset="0"/>
                <a:sym typeface="Arial Italic" pitchFamily="34" charset="0"/>
              </a:rPr>
              <a:t>It is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database</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a:t>
            </a:r>
            <a:r>
              <a:rPr lang="en-US" altLang="en-US" dirty="0" smtClean="0">
                <a:latin typeface="Arial Italic" pitchFamily="34" charset="0"/>
                <a:cs typeface="Arial Italic" pitchFamily="34" charset="0"/>
                <a:sym typeface="Arial Italic" pitchFamily="34" charset="0"/>
              </a:rPr>
              <a:t>It is </a:t>
            </a:r>
            <a:r>
              <a:rPr lang="en-US" altLang="en-US" dirty="0" smtClean="0">
                <a:latin typeface="Arial Italic" pitchFamily="34" charset="0"/>
                <a:cs typeface="Arial Italic" pitchFamily="34" charset="0"/>
                <a:sym typeface="Arial Italic" pitchFamily="34" charset="0"/>
              </a:rPr>
              <a:t>a </a:t>
            </a:r>
            <a:r>
              <a:rPr lang="en-US" altLang="en-US" dirty="0" smtClean="0">
                <a:latin typeface="Arial Bold Italic" pitchFamily="34" charset="0"/>
                <a:cs typeface="Arial Bold Italic" pitchFamily="34" charset="0"/>
                <a:sym typeface="Arial Bold Italic" pitchFamily="34" charset="0"/>
              </a:rPr>
              <a:t>monitoring</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dirty="0" smtClean="0">
                <a:sym typeface="Arial Bold" charset="0"/>
              </a:rPr>
              <a:t>Why do we use Roles? </a:t>
            </a:r>
            <a:endParaRPr lang="en-US" dirty="0">
              <a:sym typeface="Arial Bold" charset="0"/>
            </a:endParaRP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a:t>
            </a:r>
            <a:r>
              <a:rPr lang="en-US" altLang="en-US" dirty="0" smtClean="0"/>
              <a:t>to "be" </a:t>
            </a:r>
            <a:r>
              <a:rPr lang="en-US" altLang="en-US" dirty="0" smtClean="0"/>
              <a:t>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3600" dirty="0" smtClean="0">
                <a:solidFill>
                  <a:srgbClr val="FFFFFF"/>
                </a:solidFill>
                <a:effectLst>
                  <a:outerShdw blurRad="38100" dist="38100" dir="2700000" algn="tl">
                    <a:srgbClr val="C0C0C0"/>
                  </a:outerShdw>
                </a:effectLst>
                <a:latin typeface="Arial Bold" charset="0"/>
                <a:cs typeface="Arial Bold" charset="0"/>
                <a:sym typeface="Arial Bold" charset="0"/>
              </a:rPr>
              <a:t>Pre-lab Exercise: Request an additional Linux node from </a:t>
            </a:r>
            <a:r>
              <a:rPr lang="en-US" sz="3600" dirty="0" err="1" smtClean="0">
                <a:solidFill>
                  <a:srgbClr val="FFFFFF"/>
                </a:solidFill>
                <a:effectLst>
                  <a:outerShdw blurRad="38100" dist="38100" dir="2700000" algn="tl">
                    <a:srgbClr val="C0C0C0"/>
                  </a:outerShdw>
                </a:effectLst>
                <a:latin typeface="Arial Bold" charset="0"/>
                <a:cs typeface="Arial Bold" charset="0"/>
                <a:sym typeface="Arial Bold" charset="0"/>
              </a:rPr>
              <a:t>CloudShare</a:t>
            </a:r>
            <a:r>
              <a:rPr lang="en-US" sz="3600" dirty="0" smtClean="0">
                <a:solidFill>
                  <a:srgbClr val="FFFFFF"/>
                </a:solidFill>
                <a:effectLst>
                  <a:outerShdw blurRad="38100" dist="38100" dir="2700000" algn="tl">
                    <a:srgbClr val="C0C0C0"/>
                  </a:outerShdw>
                </a:effectLst>
                <a:latin typeface="Arial Bold" charset="0"/>
                <a:cs typeface="Arial Bold" charset="0"/>
                <a:sym typeface="Arial Bold" charset="0"/>
              </a:rPr>
              <a:t> (for use later)</a:t>
            </a:r>
            <a:endParaRPr lang="en-US" sz="36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Provision a new Linux instance now, for use at the end of this module (</a:t>
            </a:r>
            <a:r>
              <a:rPr lang="en-US" altLang="en-US" dirty="0" smtClean="0">
                <a:solidFill>
                  <a:srgbClr val="000000"/>
                </a:solidFill>
                <a:cs typeface="Arial" pitchFamily="34" charset="0"/>
              </a:rPr>
              <a:t>we will </a:t>
            </a:r>
            <a:r>
              <a:rPr lang="en-US" altLang="en-US" dirty="0" smtClean="0">
                <a:solidFill>
                  <a:srgbClr val="000000"/>
                </a:solidFill>
                <a:cs typeface="Arial" pitchFamily="34" charset="0"/>
              </a:rPr>
              <a:t>use our existing nodes for the majority of this module)</a:t>
            </a:r>
          </a:p>
          <a:p>
            <a:pPr defTabSz="914400" eaLnBrk="1" fontAlgn="base" hangingPunct="1">
              <a:spcAft>
                <a:spcPct val="0"/>
              </a:spcAft>
            </a:pPr>
            <a:r>
              <a:rPr lang="en-US" altLang="en-US" dirty="0" smtClean="0">
                <a:solidFill>
                  <a:srgbClr val="000000"/>
                </a:solidFill>
                <a:cs typeface="Arial" pitchFamily="34" charset="0"/>
              </a:rPr>
              <a:t>Return to the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URL from the Welcome email to get new instances, but use different email addresses</a:t>
            </a:r>
          </a:p>
          <a:p>
            <a:pPr defTabSz="914400" eaLnBrk="1" fontAlgn="base" hangingPunct="1">
              <a:spcAft>
                <a:spcPct val="0"/>
              </a:spcAft>
            </a:pPr>
            <a:r>
              <a:rPr lang="en-US" altLang="en-US" dirty="0" smtClean="0">
                <a:solidFill>
                  <a:srgbClr val="000000"/>
                </a:solidFill>
                <a:cs typeface="Arial" pitchFamily="34" charset="0"/>
              </a:rPr>
              <a:t>The email address </a:t>
            </a:r>
            <a:r>
              <a:rPr lang="en-US" altLang="en-US" dirty="0" smtClean="0">
                <a:solidFill>
                  <a:srgbClr val="000000"/>
                </a:solidFill>
                <a:cs typeface="Arial" pitchFamily="34" charset="0"/>
              </a:rPr>
              <a:t>does not </a:t>
            </a:r>
            <a:r>
              <a:rPr lang="en-US" altLang="en-US" dirty="0" smtClean="0">
                <a:solidFill>
                  <a:srgbClr val="000000"/>
                </a:solidFill>
                <a:cs typeface="Arial" pitchFamily="34" charset="0"/>
              </a:rPr>
              <a:t>need to be a real address, you only need it to log into </a:t>
            </a:r>
            <a:r>
              <a:rPr lang="en-US" altLang="en-US" dirty="0" err="1" smtClean="0">
                <a:solidFill>
                  <a:srgbClr val="000000"/>
                </a:solidFill>
                <a:cs typeface="Arial" pitchFamily="34" charset="0"/>
              </a:rPr>
              <a:t>CloudShare</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Eg</a:t>
            </a:r>
            <a:r>
              <a:rPr lang="en-US" altLang="en-US" dirty="0" smtClean="0">
                <a:solidFill>
                  <a:srgbClr val="000000"/>
                </a:solidFill>
                <a:cs typeface="Arial" pitchFamily="34" charset="0"/>
              </a:rPr>
              <a:t>. </a:t>
            </a:r>
            <a:r>
              <a:rPr lang="en-US" altLang="en-US" dirty="0" err="1" smtClean="0">
                <a:solidFill>
                  <a:srgbClr val="000000"/>
                </a:solidFill>
                <a:cs typeface="Arial" pitchFamily="34" charset="0"/>
              </a:rPr>
              <a:t>bogusLinuxNode@gmail.com</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2558609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xfrm>
            <a:off x="356395" y="177800"/>
            <a:ext cx="15101112" cy="1117600"/>
          </a:xfrm>
          <a:ln/>
        </p:spPr>
        <p:txBody>
          <a:bodyPr/>
          <a:lstStyle/>
          <a:p>
            <a:r>
              <a:rPr lang="en-US" sz="4800" dirty="0" smtClean="0"/>
              <a:t>Windows Bug Regarding Role Names</a:t>
            </a:r>
            <a:endParaRPr lang="en-US" sz="4800" dirty="0"/>
          </a:p>
        </p:txBody>
      </p:sp>
      <p:sp>
        <p:nvSpPr>
          <p:cNvPr id="586754" name="Rectangle 2"/>
          <p:cNvSpPr>
            <a:spLocks noGrp="1" noChangeArrowheads="1"/>
          </p:cNvSpPr>
          <p:nvPr>
            <p:ph type="body" idx="1"/>
          </p:nvPr>
        </p:nvSpPr>
        <p:spPr>
          <a:ln/>
        </p:spPr>
        <p:txBody>
          <a:bodyPr/>
          <a:lstStyle/>
          <a:p>
            <a:pPr marL="914400" indent="-914400">
              <a:buFont typeface="+mj-lt"/>
              <a:buAutoNum type="arabicPeriod"/>
            </a:pPr>
            <a:r>
              <a:rPr lang="en-US" dirty="0" smtClean="0"/>
              <a:t>If you see "recipe[roles]" in your run_list, there is a bug in </a:t>
            </a:r>
            <a:r>
              <a:rPr lang="en-US" dirty="0"/>
              <a:t>Microsoft Visual C </a:t>
            </a:r>
            <a:r>
              <a:rPr lang="en-US" dirty="0" smtClean="0"/>
              <a:t>runtime </a:t>
            </a:r>
            <a:br>
              <a:rPr lang="en-US" dirty="0" smtClean="0"/>
            </a:br>
            <a:r>
              <a:rPr lang="en-US" dirty="0" smtClean="0"/>
              <a:t>See: </a:t>
            </a:r>
            <a:r>
              <a:rPr lang="en-US" dirty="0" smtClean="0">
                <a:hlinkClick r:id="rId3"/>
              </a:rPr>
              <a:t>http</a:t>
            </a:r>
            <a:r>
              <a:rPr lang="en-US" dirty="0">
                <a:hlinkClick r:id="rId3"/>
              </a:rPr>
              <a:t>://sourceforge.net/p/mingw/bugs/1621</a:t>
            </a:r>
            <a:r>
              <a:rPr lang="en-US" dirty="0" smtClean="0">
                <a:hlinkClick r:id="rId3"/>
              </a:rPr>
              <a:t>/</a:t>
            </a:r>
            <a:endParaRPr lang="en-US" dirty="0" smtClean="0"/>
          </a:p>
          <a:p>
            <a:pPr marL="914400" indent="-914400">
              <a:buFont typeface="+mj-lt"/>
              <a:buAutoNum type="arabicPeriod"/>
            </a:pPr>
            <a:r>
              <a:rPr lang="en-US" dirty="0" smtClean="0"/>
              <a:t>This causes a failure in Windows if there is a letter 's' in the role name (i.e. role[web</a:t>
            </a:r>
            <a:r>
              <a:rPr lang="en-US" b="1" dirty="0" smtClean="0">
                <a:solidFill>
                  <a:srgbClr val="FF0000"/>
                </a:solidFill>
              </a:rPr>
              <a:t>s</a:t>
            </a:r>
            <a:r>
              <a:rPr lang="en-US" dirty="0" smtClean="0"/>
              <a:t>erver])</a:t>
            </a:r>
          </a:p>
          <a:p>
            <a:pPr marL="914400" indent="-914400">
              <a:buFont typeface="+mj-lt"/>
              <a:buAutoNum type="arabicPeriod"/>
            </a:pPr>
            <a:r>
              <a:rPr lang="en-US" dirty="0" smtClean="0"/>
              <a:t>Workaround </a:t>
            </a:r>
            <a:r>
              <a:rPr lang="en-US" b="1" dirty="0" smtClean="0"/>
              <a:t>1</a:t>
            </a:r>
            <a:r>
              <a:rPr lang="en-US" dirty="0" smtClean="0"/>
              <a:t>: use back-tics to escape the single-quotes</a:t>
            </a:r>
            <a:r>
              <a:rPr lang="en-US" dirty="0"/>
              <a:t/>
            </a:r>
            <a:br>
              <a:rPr lang="en-US" dirty="0"/>
            </a:br>
            <a:r>
              <a:rPr lang="en-US" sz="6000" dirty="0" smtClean="0"/>
              <a:t>`'role[webserver]`'</a:t>
            </a:r>
          </a:p>
          <a:p>
            <a:pPr marL="914400" indent="-914400">
              <a:buFont typeface="+mj-lt"/>
              <a:buAutoNum type="arabicPeriod"/>
            </a:pPr>
            <a:r>
              <a:rPr lang="en-US" sz="4800" dirty="0"/>
              <a:t>Workaround </a:t>
            </a:r>
            <a:r>
              <a:rPr lang="en-US" sz="4800" b="1" dirty="0" smtClean="0"/>
              <a:t>2</a:t>
            </a:r>
            <a:r>
              <a:rPr lang="en-US" sz="4800" dirty="0" smtClean="0"/>
              <a:t>: don't use the letter 's' in role name</a:t>
            </a:r>
            <a:r>
              <a:rPr lang="en-US" sz="4800" dirty="0"/>
              <a:t/>
            </a:r>
            <a:br>
              <a:rPr lang="en-US" sz="4800" dirty="0"/>
            </a:br>
            <a:endParaRPr lang="en-US" sz="4800" dirty="0" smtClean="0"/>
          </a:p>
        </p:txBody>
      </p:sp>
    </p:spTree>
    <p:extLst>
      <p:ext uri="{BB962C8B-B14F-4D97-AF65-F5344CB8AC3E}">
        <p14:creationId xmlns:p14="http://schemas.microsoft.com/office/powerpoint/2010/main" val="378081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win-</a:t>
            </a:r>
            <a:r>
              <a:rPr lang="en-US" altLang="en-US" dirty="0" err="1" smtClean="0">
                <a:ea typeface="Courier"/>
                <a:cs typeface="Courier"/>
              </a:rPr>
              <a:t>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win-</a:t>
            </a:r>
            <a:r>
              <a:rPr lang="en-US" altLang="en-US" dirty="0" err="1" smtClean="0">
                <a:ea typeface="Courier"/>
                <a:cs typeface="Courier"/>
              </a:rPr>
              <a:t>webhead</a:t>
            </a:r>
            <a:r>
              <a:rPr lang="en-US" altLang="en-US" dirty="0" smtClean="0">
                <a:ea typeface="Courier"/>
                <a:cs typeface="Courier"/>
              </a:rPr>
              <a:t>!</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smtClean="0">
                <a:ea typeface="Courier"/>
                <a:cs typeface="Courier"/>
              </a:rPr>
              <a:t>win-</a:t>
            </a:r>
            <a:r>
              <a:rPr lang="en-US" altLang="en-US" dirty="0" err="1" smtClean="0">
                <a:ea typeface="Courier"/>
                <a:cs typeface="Courier"/>
              </a:rPr>
              <a:t>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IIS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win-</a:t>
            </a:r>
            <a:r>
              <a:rPr lang="en-US" altLang="en-US" sz="2800" dirty="0" err="1" smtClean="0">
                <a:ea typeface="Courier"/>
                <a:cs typeface="Courier"/>
              </a:rPr>
              <a:t>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smtClean="0"/>
              <a:t>Create an Organization on Hosted Enterprise Chef</a:t>
            </a:r>
          </a:p>
          <a:p>
            <a:pPr lvl="1"/>
            <a:r>
              <a:rPr lang="en-US" dirty="0" smtClean="0"/>
              <a:t>Login, View and Manage your Organization</a:t>
            </a:r>
            <a:endParaRPr lang="en-US" dirty="0"/>
          </a:p>
          <a:p>
            <a:pPr lvl="1"/>
            <a:r>
              <a:rPr lang="en-US" dirty="0" smtClean="0"/>
              <a:t>Invite </a:t>
            </a:r>
            <a:r>
              <a:rPr lang="en-US" dirty="0"/>
              <a:t>users into your </a:t>
            </a:r>
            <a:r>
              <a:rPr lang="en-US" dirty="0" smtClean="0"/>
              <a:t>Organization</a:t>
            </a:r>
            <a:endParaRPr lang="en-US" dirty="0"/>
          </a:p>
        </p:txBody>
      </p:sp>
    </p:spTree>
    <p:extLst>
      <p:ext uri="{BB962C8B-B14F-4D97-AF65-F5344CB8AC3E}">
        <p14:creationId xmlns:p14="http://schemas.microsoft.com/office/powerpoint/2010/main" val="3634103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61" y="177800"/>
            <a:ext cx="14657233" cy="1117600"/>
          </a:xfrm>
        </p:spPr>
        <p:txBody>
          <a:bodyPr/>
          <a:lstStyle/>
          <a:p>
            <a:r>
              <a:rPr lang="en-US" sz="4800" dirty="0" smtClean="0"/>
              <a:t>Windows Exercise</a:t>
            </a:r>
            <a:r>
              <a:rPr lang="en-US" sz="4800" dirty="0"/>
              <a:t>: Replace </a:t>
            </a:r>
            <a:r>
              <a:rPr lang="en-US" sz="4800" b="1" dirty="0"/>
              <a:t>recipe</a:t>
            </a:r>
            <a:r>
              <a:rPr lang="en-US" sz="4800" b="1" dirty="0" smtClean="0"/>
              <a:t>[</a:t>
            </a:r>
            <a:r>
              <a:rPr lang="en-US" sz="4800" b="1" dirty="0" err="1" smtClean="0"/>
              <a:t>iis_demo</a:t>
            </a:r>
            <a:r>
              <a:rPr lang="en-US" sz="4800" b="1" dirty="0" smtClean="0"/>
              <a:t>]</a:t>
            </a:r>
            <a:r>
              <a:rPr lang="en-US" sz="4800" dirty="0" smtClean="0"/>
              <a:t> </a:t>
            </a:r>
            <a:r>
              <a:rPr lang="en-US" sz="4800" dirty="0"/>
              <a:t>with </a:t>
            </a:r>
            <a:r>
              <a:rPr lang="en-US" sz="4800" dirty="0" smtClean="0"/>
              <a:t/>
            </a:r>
            <a:br>
              <a:rPr lang="en-US" sz="4800" dirty="0" smtClean="0"/>
            </a:br>
            <a:r>
              <a:rPr lang="en-US" sz="4800" b="1" dirty="0" smtClean="0"/>
              <a:t>role[win-</a:t>
            </a:r>
            <a:r>
              <a:rPr lang="en-US" sz="4800" b="1" dirty="0" err="1" smtClean="0"/>
              <a:t>webhead</a:t>
            </a:r>
            <a:r>
              <a:rPr lang="en-US" sz="4800" b="1" dirty="0" smtClean="0"/>
              <a:t>]</a:t>
            </a:r>
            <a:r>
              <a:rPr lang="en-US" sz="4800" dirty="0" smtClean="0"/>
              <a:t> </a:t>
            </a:r>
            <a:r>
              <a:rPr lang="en-US" sz="4800" dirty="0"/>
              <a:t>in </a:t>
            </a:r>
            <a:r>
              <a:rPr lang="en-US" sz="4800" dirty="0" smtClean="0"/>
              <a:t>the run list, using the GUI</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a:t>
            </a:r>
            <a:r>
              <a:rPr lang="en-US" sz="3600" dirty="0" smtClean="0"/>
              <a:t>'Nodes' </a:t>
            </a:r>
            <a:r>
              <a:rPr lang="en-US" sz="3600" dirty="0"/>
              <a:t>tab then select node </a:t>
            </a:r>
            <a:r>
              <a:rPr lang="en-US" sz="3600" dirty="0" smtClean="0"/>
              <a:t>'</a:t>
            </a:r>
            <a:r>
              <a:rPr lang="en-US" sz="3600" dirty="0" err="1" smtClean="0"/>
              <a:t>windowsnode</a:t>
            </a:r>
            <a:r>
              <a:rPr lang="en-US" sz="3600" dirty="0" smtClean="0"/>
              <a:t>'</a:t>
            </a:r>
            <a:endParaRPr lang="en-US" sz="3600" dirty="0"/>
          </a:p>
          <a:p>
            <a:r>
              <a:rPr lang="en-US" sz="3600" dirty="0"/>
              <a:t>Click </a:t>
            </a:r>
            <a:r>
              <a:rPr lang="en-US" sz="3600" dirty="0" smtClean="0"/>
              <a:t>'Edit </a:t>
            </a:r>
            <a:r>
              <a:rPr lang="en-US" sz="3600" dirty="0"/>
              <a:t>Run </a:t>
            </a:r>
            <a:r>
              <a:rPr lang="en-US" sz="3600" dirty="0" smtClean="0"/>
              <a:t>List' </a:t>
            </a:r>
            <a:r>
              <a:rPr lang="en-US" sz="3600" dirty="0"/>
              <a:t>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a:t>
            </a:r>
            <a:r>
              <a:rPr lang="en-US" sz="3600" dirty="0" smtClean="0"/>
              <a:t>'Current </a:t>
            </a:r>
            <a:r>
              <a:rPr lang="en-US" sz="3600" dirty="0"/>
              <a:t>Run </a:t>
            </a:r>
            <a:r>
              <a:rPr lang="en-US" sz="3600" dirty="0" smtClean="0"/>
              <a:t>List' </a:t>
            </a:r>
            <a:r>
              <a:rPr lang="en-US" sz="3600" dirty="0"/>
              <a:t>to </a:t>
            </a:r>
            <a:r>
              <a:rPr lang="en-US" sz="3600" dirty="0" smtClean="0"/>
              <a:t>'Available Recipes' </a:t>
            </a:r>
            <a:endParaRPr lang="en-US" sz="3600" dirty="0"/>
          </a:p>
          <a:p>
            <a:r>
              <a:rPr lang="en-US" sz="3600" dirty="0"/>
              <a:t>Drag </a:t>
            </a:r>
            <a:r>
              <a:rPr lang="en-US" sz="3600" dirty="0" smtClean="0"/>
              <a:t>'win-</a:t>
            </a:r>
            <a:r>
              <a:rPr lang="en-US" sz="3600" dirty="0" err="1" smtClean="0"/>
              <a:t>webhead</a:t>
            </a:r>
            <a:r>
              <a:rPr lang="en-US" sz="3600" dirty="0" smtClean="0"/>
              <a:t>' </a:t>
            </a:r>
            <a:r>
              <a:rPr lang="en-US" sz="3600" dirty="0"/>
              <a:t>over from </a:t>
            </a:r>
            <a:r>
              <a:rPr lang="en-US" sz="3600" dirty="0" smtClean="0"/>
              <a:t>'Available Roles' </a:t>
            </a:r>
            <a:r>
              <a:rPr lang="en-US" sz="3600" dirty="0"/>
              <a:t>to the top of </a:t>
            </a:r>
            <a:r>
              <a:rPr lang="en-US" sz="3600" dirty="0" smtClean="0"/>
              <a:t>'Current </a:t>
            </a:r>
            <a:r>
              <a:rPr lang="en-US" sz="3600" dirty="0"/>
              <a:t>Run </a:t>
            </a:r>
            <a:r>
              <a:rPr lang="en-US" sz="3600" dirty="0" smtClean="0"/>
              <a:t>List' </a:t>
            </a:r>
            <a:endParaRPr lang="en-US" sz="3600" dirty="0"/>
          </a:p>
          <a:p>
            <a:r>
              <a:rPr lang="en-US" sz="3600" dirty="0"/>
              <a:t>Click </a:t>
            </a:r>
            <a:r>
              <a:rPr lang="en-US" sz="3600" dirty="0" smtClean="0"/>
              <a:t>'Save </a:t>
            </a:r>
            <a:r>
              <a:rPr lang="en-US" sz="3600" dirty="0"/>
              <a:t>Run </a:t>
            </a:r>
            <a:r>
              <a:rPr lang="en-US" sz="3600" dirty="0" smtClean="0"/>
              <a:t>List'</a:t>
            </a:r>
            <a:endParaRPr lang="en-US" sz="3600" dirty="0"/>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994" y="1524000"/>
            <a:ext cx="7137400" cy="7340600"/>
          </a:xfrm>
          <a:prstGeom prst="rect">
            <a:avLst/>
          </a:prstGeom>
        </p:spPr>
      </p:pic>
      <p:cxnSp>
        <p:nvCxnSpPr>
          <p:cNvPr id="14" name="Straight Connector 13"/>
          <p:cNvCxnSpPr/>
          <p:nvPr/>
        </p:nvCxnSpPr>
        <p:spPr bwMode="auto">
          <a:xfrm>
            <a:off x="13386594" y="3276600"/>
            <a:ext cx="838200" cy="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14224794" y="3276600"/>
            <a:ext cx="0" cy="2590800"/>
          </a:xfrm>
          <a:prstGeom prst="line">
            <a:avLst/>
          </a:prstGeom>
          <a:blipFill dpi="0" rotWithShape="0">
            <a:blip r:embed="rId3"/>
            <a:srcRect/>
            <a:tile tx="0" ty="0" sx="100000" sy="100000" flip="none" algn="tl"/>
          </a:blipFill>
          <a:ln w="666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flipH="1">
            <a:off x="11024394" y="5867400"/>
            <a:ext cx="3200400" cy="9144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p:nvPr/>
        </p:nvCxnSpPr>
        <p:spPr bwMode="auto">
          <a:xfrm>
            <a:off x="10186194" y="3276600"/>
            <a:ext cx="2743200" cy="990600"/>
          </a:xfrm>
          <a:prstGeom prst="straightConnector1">
            <a:avLst/>
          </a:prstGeom>
          <a:blipFill dpi="0" rotWithShape="0">
            <a:blip r:embed="rId3"/>
            <a:srcRect/>
            <a:tile tx="0" ty="0" sx="100000" sy="100000" flip="none" algn="tl"/>
          </a:blipFill>
          <a:ln w="6667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76110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solidFill>
                  <a:srgbClr val="FFFF00"/>
                </a:solidFill>
                <a:ea typeface="Courier"/>
                <a:cs typeface="Courier"/>
              </a:rPr>
              <a:t>INFO</a:t>
            </a:r>
            <a:r>
              <a:rPr lang="en-US" altLang="en-US" sz="2400" dirty="0">
                <a:solidFill>
                  <a:srgbClr val="FFFF00"/>
                </a:solidFill>
                <a:ea typeface="Courier"/>
                <a:cs typeface="Courier"/>
              </a:rPr>
              <a:t>: Run List is [role</a:t>
            </a:r>
            <a:r>
              <a:rPr lang="en-US" altLang="en-US" sz="2400" dirty="0" smtClean="0">
                <a:solidFill>
                  <a:srgbClr val="FFFF00"/>
                </a:solidFill>
                <a:ea typeface="Courier"/>
                <a:cs typeface="Courier"/>
              </a:rPr>
              <a:t>[win-</a:t>
            </a:r>
            <a:r>
              <a:rPr lang="en-US" altLang="en-US" sz="2400" dirty="0" err="1" smtClean="0">
                <a:solidFill>
                  <a:srgbClr val="FFFF00"/>
                </a:solidFill>
                <a:ea typeface="Courier"/>
                <a:cs typeface="Courier"/>
              </a:rPr>
              <a:t>webhead</a:t>
            </a:r>
            <a:r>
              <a:rPr lang="en-US" altLang="en-US" sz="2400" dirty="0" smtClean="0">
                <a:solidFill>
                  <a:srgbClr val="FFFF00"/>
                </a:solidFill>
                <a:ea typeface="Courier"/>
                <a:cs typeface="Courier"/>
              </a:rPr>
              <a:t>]</a:t>
            </a:r>
            <a:r>
              <a:rPr lang="en-US" altLang="en-US" sz="2400" dirty="0">
                <a:solidFill>
                  <a:srgbClr val="FFFF00"/>
                </a:solidFill>
                <a:ea typeface="Courier"/>
                <a:cs typeface="Courier"/>
              </a:rPr>
              <a:t>, recipe[hosts], recipe[users]]</a:t>
            </a:r>
          </a:p>
          <a:p>
            <a:pPr defTabSz="914400" eaLnBrk="1" fontAlgn="base" hangingPunct="1">
              <a:spcBef>
                <a:spcPct val="0"/>
              </a:spcBef>
              <a:spcAft>
                <a:spcPct val="0"/>
              </a:spcAft>
            </a:pPr>
            <a:r>
              <a:rPr lang="en-US" altLang="en-US" sz="2400" dirty="0" smtClean="0">
                <a:solidFill>
                  <a:srgbClr val="FFFF00"/>
                </a:solidFill>
                <a:ea typeface="Courier"/>
                <a:cs typeface="Courier"/>
              </a:rPr>
              <a:t>INFO</a:t>
            </a:r>
            <a:r>
              <a:rPr lang="en-US" altLang="en-US" sz="2400" dirty="0">
                <a:solidFill>
                  <a:srgbClr val="FFFF00"/>
                </a:solidFill>
                <a:ea typeface="Courier"/>
                <a:cs typeface="Courier"/>
              </a:rPr>
              <a:t>: Run List expands to [</a:t>
            </a:r>
            <a:r>
              <a:rPr lang="en-US" altLang="en-US" sz="2400" dirty="0" err="1">
                <a:solidFill>
                  <a:srgbClr val="FFFF00"/>
                </a:solidFill>
                <a:ea typeface="Courier"/>
                <a:cs typeface="Courier"/>
              </a:rPr>
              <a:t>iis_demo</a:t>
            </a:r>
            <a:r>
              <a:rPr lang="en-US" altLang="en-US" sz="2400" dirty="0">
                <a:solidFill>
                  <a:srgbClr val="FFFF00"/>
                </a:solidFill>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[2014-02-25T09:44:15-08:00] INFO: Loading cookbooks [datacenter, hosts, </a:t>
            </a:r>
            <a:r>
              <a:rPr lang="en-US" altLang="en-US" sz="2400" dirty="0" err="1">
                <a:ea typeface="Courier"/>
                <a:cs typeface="Courier"/>
              </a:rPr>
              <a:t>iis_demo</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Synchronizing Cookbooks:</a:t>
            </a:r>
          </a:p>
          <a:p>
            <a:pPr defTabSz="914400" eaLnBrk="1" fontAlgn="base" hangingPunct="1">
              <a:spcBef>
                <a:spcPct val="0"/>
              </a:spcBef>
              <a:spcAft>
                <a:spcPct val="0"/>
              </a:spcAft>
            </a:pPr>
            <a:r>
              <a:rPr lang="en-US" altLang="en-US" sz="2400" dirty="0">
                <a:ea typeface="Courier"/>
                <a:cs typeface="Courier"/>
              </a:rPr>
              <a:t>  - </a:t>
            </a:r>
            <a:r>
              <a:rPr lang="en-US" altLang="en-US" sz="2400" dirty="0" err="1">
                <a:ea typeface="Courier"/>
                <a:cs typeface="Courier"/>
              </a:rPr>
              <a:t>iis_demo</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smtClean="0">
                <a:ea typeface="Courier"/>
                <a:cs typeface="Courier"/>
              </a:rPr>
              <a:t>hosts</a:t>
            </a: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125416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t>
            </a:r>
            <a:r>
              <a:rPr lang="en-US" altLang="en-US" sz="3100" dirty="0" smtClean="0">
                <a:solidFill>
                  <a:srgbClr val="BA2121"/>
                </a:solidFill>
                <a:latin typeface="Courier"/>
                <a:ea typeface="Courier"/>
                <a:cs typeface="Courier"/>
                <a:sym typeface="Courier"/>
              </a:rPr>
              <a:t>admins"</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dirty="0"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8356620"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"win-</a:t>
            </a:r>
            <a:r>
              <a:rPr lang="en-US" sz="3200" dirty="0" err="1" smtClean="0">
                <a:solidFill>
                  <a:srgbClr val="BA2121"/>
                </a:solidFill>
                <a:latin typeface="Consolas" panose="020B0609020204030204" pitchFamily="49" charset="0"/>
                <a:cs typeface="Consolas" panose="020B0609020204030204" pitchFamily="49" charset="0"/>
              </a:rPr>
              <a:t>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"IIS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roles\win-</a:t>
            </a:r>
            <a:r>
              <a:rPr lang="en-US" altLang="en-US" sz="3500" dirty="0" err="1" smtClean="0">
                <a:latin typeface="Courier"/>
                <a:ea typeface="Courier"/>
                <a:cs typeface="Courier"/>
                <a:sym typeface="Courier"/>
              </a:rPr>
              <a:t>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Windows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t>Add </a:t>
            </a:r>
            <a:r>
              <a:rPr lang="en-US" sz="4800" dirty="0"/>
              <a:t>an attribute to the role</a:t>
            </a:r>
            <a:endParaRPr lang="en-US" sz="4800" dirty="0">
              <a:sym typeface="Arial Bold" charset="0"/>
            </a:endParaRPr>
          </a:p>
        </p:txBody>
      </p:sp>
      <p:sp>
        <p:nvSpPr>
          <p:cNvPr id="364552" name="Rectangle 7"/>
          <p:cNvSpPr>
            <a:spLocks/>
          </p:cNvSpPr>
          <p:nvPr/>
        </p:nvSpPr>
        <p:spPr bwMode="auto">
          <a:xfrm>
            <a:off x="8281194" y="4038600"/>
            <a:ext cx="5410200" cy="45720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 name="Rectangle 2"/>
          <p:cNvSpPr/>
          <p:nvPr/>
        </p:nvSpPr>
        <p:spPr>
          <a:xfrm>
            <a:off x="280194" y="2514600"/>
            <a:ext cx="8128000" cy="3539431"/>
          </a:xfrm>
          <a:prstGeom prst="rect">
            <a:avLst/>
          </a:prstGeom>
        </p:spPr>
        <p:txBody>
          <a:bodyPr>
            <a:spAutoFit/>
          </a:bodyPr>
          <a:lstStyle/>
          <a:p>
            <a:pPr marL="914400" indent="-914400">
              <a:buFont typeface="+mj-lt"/>
              <a:buAutoNum type="arabicPeriod"/>
            </a:pPr>
            <a:r>
              <a:rPr lang="en-US" dirty="0"/>
              <a:t>Upload the Role you just </a:t>
            </a:r>
            <a:r>
              <a:rPr lang="en-US" dirty="0" smtClean="0"/>
              <a:t>modified</a:t>
            </a:r>
            <a:endParaRPr lang="en-US" dirty="0"/>
          </a:p>
          <a:p>
            <a:pPr marL="914400" indent="-914400">
              <a:buFont typeface="+mj-lt"/>
              <a:buAutoNum type="arabicPeriod"/>
            </a:pPr>
            <a:r>
              <a:rPr lang="en-US" dirty="0"/>
              <a:t>Converge your Windows node </a:t>
            </a:r>
            <a:r>
              <a:rPr lang="en-US" dirty="0" smtClean="0"/>
              <a:t/>
            </a:r>
            <a:br>
              <a:rPr lang="en-US" dirty="0" smtClean="0"/>
            </a:br>
            <a:r>
              <a:rPr lang="en-US" b="1" dirty="0" smtClean="0"/>
              <a:t>(</a:t>
            </a:r>
            <a:r>
              <a:rPr lang="en-US" b="1" dirty="0"/>
              <a:t>on your existing node, not the node you just launched)</a:t>
            </a:r>
          </a:p>
          <a:p>
            <a:pPr marL="914400" indent="-914400">
              <a:buFont typeface="+mj-lt"/>
              <a:buAutoNum type="arabicPeriod"/>
            </a:pPr>
            <a:r>
              <a:rPr lang="en-US" dirty="0"/>
              <a:t>Open a web browser</a:t>
            </a:r>
            <a:br>
              <a:rPr lang="en-US" dirty="0"/>
            </a:br>
            <a:r>
              <a:rPr lang="en-US" dirty="0"/>
              <a:t>Go to http://&lt;windows-hostname&gt;:8000</a:t>
            </a:r>
            <a:br>
              <a:rPr lang="en-US" dirty="0"/>
            </a:br>
            <a:r>
              <a:rPr lang="en-US" dirty="0"/>
              <a:t>You should see the </a:t>
            </a:r>
            <a:r>
              <a:rPr lang="en-US" dirty="0" smtClean="0"/>
              <a:t>"We </a:t>
            </a:r>
            <a:r>
              <a:rPr lang="en-US" dirty="0"/>
              <a:t>love </a:t>
            </a:r>
            <a:r>
              <a:rPr lang="en-US" dirty="0" smtClean="0"/>
              <a:t>Admins</a:t>
            </a:r>
            <a:r>
              <a:rPr lang="en-US" dirty="0"/>
              <a:t>"</a:t>
            </a:r>
            <a:r>
              <a:rPr lang="en-US" dirty="0" smtClean="0"/>
              <a:t/>
            </a:r>
            <a:br>
              <a:rPr lang="en-US" dirty="0" smtClean="0"/>
            </a:br>
            <a:r>
              <a:rPr lang="en-US" dirty="0" smtClean="0"/>
              <a:t>home </a:t>
            </a:r>
            <a:r>
              <a:rPr lang="en-US" dirty="0"/>
              <a:t>page</a:t>
            </a:r>
          </a:p>
        </p:txBody>
      </p:sp>
    </p:spTree>
    <p:extLst>
      <p:ext uri="{BB962C8B-B14F-4D97-AF65-F5344CB8AC3E}">
        <p14:creationId xmlns:p14="http://schemas.microsoft.com/office/powerpoint/2010/main" val="24396934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err="1" smtClean="0">
                <a:ea typeface="Courier"/>
                <a:cs typeface="Courier"/>
              </a:rPr>
              <a:t>role:win-webhead</a:t>
            </a:r>
            <a:r>
              <a:rPr lang="en-US" altLang="en-US" sz="3200" dirty="0" smtClean="0">
                <a:ea typeface="Courier"/>
                <a:cs typeface="Courier"/>
              </a:rPr>
              <a:t>' </a:t>
            </a:r>
            <a:r>
              <a:rPr lang="en-US" altLang="en-US" sz="3200" dirty="0">
                <a:ea typeface="Courier"/>
                <a:cs typeface="Courier"/>
              </a:rPr>
              <a:t>-a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Search for the </a:t>
            </a:r>
            <a:r>
              <a:rPr lang="en-US" sz="4400" dirty="0" smtClean="0">
                <a:sym typeface="Arial Bold" charset="0"/>
              </a:rPr>
              <a:t>IIS sites </a:t>
            </a:r>
            <a:r>
              <a:rPr lang="en-US" sz="4400" dirty="0">
                <a:sym typeface="Arial Bold" charset="0"/>
              </a:rPr>
              <a:t>attribute on all nodes with the role </a:t>
            </a:r>
            <a:r>
              <a:rPr lang="en-US" sz="4400" dirty="0" err="1" smtClean="0">
                <a:sym typeface="Arial Bold" charset="0"/>
              </a:rPr>
              <a:t>iis</a:t>
            </a:r>
            <a:r>
              <a:rPr lang="en-US" sz="4400" dirty="0" smtClean="0">
                <a:sym typeface="Arial Bold" charset="0"/>
              </a:rPr>
              <a:t>-webserver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windowsnode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t>
            </a:r>
            <a:r>
              <a:rPr lang="en-US" altLang="en-US" sz="3400" dirty="0" smtClean="0">
                <a:ea typeface="Courier"/>
                <a:cs typeface="Courier"/>
              </a:rPr>
              <a:t>admins:</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lin-webhead</a:t>
            </a:r>
            <a:r>
              <a:rPr lang="en-US" sz="3200" dirty="0" smtClean="0">
                <a:solidFill>
                  <a:srgbClr val="BA2121"/>
                </a:solidFill>
                <a:latin typeface="Consolas" panose="020B0609020204030204" pitchFamily="49" charset="0"/>
                <a:cs typeface="Consolas" panose="020B0609020204030204" pitchFamily="49" charset="0"/>
              </a:rPr>
              <a:t>"</a:t>
            </a:r>
            <a:endParaRPr lang="en-US" sz="3200" dirty="0">
              <a:solidFill>
                <a:srgbClr val="BA2121"/>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smtClean="0">
                <a:solidFill>
                  <a:srgbClr val="BA2121"/>
                </a:solidFill>
                <a:latin typeface="Consolas" panose="020B0609020204030204" pitchFamily="49" charset="0"/>
                <a:cs typeface="Consolas" panose="020B0609020204030204" pitchFamily="49" charset="0"/>
              </a:rPr>
              <a:t>"Apache Web </a:t>
            </a:r>
            <a:r>
              <a:rPr lang="en-US" sz="3200" dirty="0">
                <a:solidFill>
                  <a:srgbClr val="BA2121"/>
                </a:solidFill>
                <a:latin typeface="Consolas" panose="020B0609020204030204" pitchFamily="49" charset="0"/>
                <a:cs typeface="Consolas" panose="020B0609020204030204" pitchFamily="49" charset="0"/>
              </a:rPr>
              <a:t>Server"</a:t>
            </a:r>
          </a:p>
          <a:p>
            <a:pPr>
              <a:spcBef>
                <a:spcPts val="0"/>
              </a:spcBef>
              <a:buNone/>
            </a:pPr>
            <a:r>
              <a:rPr lang="en-US" sz="3200" dirty="0">
                <a:latin typeface="Consolas" panose="020B0609020204030204" pitchFamily="49" charset="0"/>
                <a:cs typeface="Consolas" panose="020B0609020204030204" pitchFamily="49" charset="0"/>
              </a:rPr>
              <a:t>run_list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endParaRPr lang="en-US" sz="3200" dirty="0">
              <a:solidFill>
                <a:srgbClr val="BA2121"/>
              </a:solidFill>
              <a:latin typeface="Consolas" panose="020B0609020204030204" pitchFamily="49" charset="0"/>
              <a:cs typeface="Consolas" panose="020B0609020204030204" pitchFamily="49" charset="0"/>
            </a:endParaRP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434962"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chef-repo\roles\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Create </a:t>
            </a:r>
            <a:r>
              <a:rPr lang="en-US" sz="4800" dirty="0">
                <a:sym typeface="Arial Bold" charset="0"/>
              </a:rPr>
              <a:t>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1940017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356394" y="1854200"/>
            <a:ext cx="15113717"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knife role from file </a:t>
            </a:r>
            <a:r>
              <a:rPr lang="en-US" altLang="en-US" dirty="0" err="1" smtClean="0">
                <a:ea typeface="Courier"/>
                <a:cs typeface="Courier"/>
              </a:rPr>
              <a:t>lin-webhead.rb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Upload the role to Chef Server</a:t>
            </a:r>
            <a:endParaRPr lang="en-US" sz="4800" dirty="0">
              <a:sym typeface="Arial Bold" charset="0"/>
            </a:endParaRP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Updated Role </a:t>
            </a:r>
            <a:r>
              <a:rPr lang="en-US" altLang="en-US" dirty="0" err="1" smtClean="0">
                <a:ea typeface="Courier"/>
                <a:cs typeface="Courier"/>
              </a:rPr>
              <a:t>lin-webhead</a:t>
            </a:r>
            <a:r>
              <a:rPr lang="en-US" altLang="en-US" dirty="0" smtClean="0">
                <a:ea typeface="Courier"/>
                <a:cs typeface="Courier"/>
              </a:rPr>
              <a:t>!</a:t>
            </a:r>
          </a:p>
        </p:txBody>
      </p:sp>
    </p:spTree>
    <p:extLst>
      <p:ext uri="{BB962C8B-B14F-4D97-AF65-F5344CB8AC3E}">
        <p14:creationId xmlns:p14="http://schemas.microsoft.com/office/powerpoint/2010/main" val="3156879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smtClean="0">
                <a:ea typeface="Courier"/>
                <a:cs typeface="Courier"/>
              </a:rPr>
              <a:t>&gt; </a:t>
            </a:r>
            <a:r>
              <a:rPr lang="en-US" altLang="en-US" dirty="0">
                <a:ea typeface="Courier"/>
                <a:cs typeface="Courier"/>
              </a:rPr>
              <a:t>knife role show </a:t>
            </a:r>
            <a:r>
              <a:rPr lang="en-US" altLang="en-US" dirty="0" err="1" smtClean="0">
                <a:ea typeface="Courier"/>
                <a:cs typeface="Courier"/>
              </a:rPr>
              <a:t>lin-webhead</a:t>
            </a:r>
            <a:endParaRPr lang="en-US" altLang="en-US" dirty="0">
              <a:ea typeface="Courier"/>
              <a:cs typeface="Courier"/>
            </a:endParaRPr>
          </a:p>
        </p:txBody>
      </p:sp>
      <p:sp>
        <p:nvSpPr>
          <p:cNvPr id="560130" name="Rectangle 2"/>
          <p:cNvSpPr>
            <a:spLocks/>
          </p:cNvSpPr>
          <p:nvPr/>
        </p:nvSpPr>
        <p:spPr bwMode="auto">
          <a:xfrm>
            <a:off x="800178" y="254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Show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48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smtClean="0">
                <a:ea typeface="Courier"/>
                <a:cs typeface="Courier"/>
              </a:rPr>
              <a:t>description:		 Apache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a:t>
            </a:r>
            <a:r>
              <a:rPr lang="en-US" altLang="en-US" sz="2800" dirty="0" err="1" smtClean="0">
                <a:ea typeface="Courier"/>
                <a:cs typeface="Courier"/>
              </a:rPr>
              <a:t>lin-webhead</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smtClean="0">
                <a:ea typeface="Courier"/>
                <a:cs typeface="Courier"/>
              </a:rPr>
              <a:t>run_list:			recipe[apache]</a:t>
            </a:r>
            <a:endParaRPr lang="en-US" altLang="en-US" sz="2800" dirty="0">
              <a:ea typeface="Courier"/>
              <a:cs typeface="Courier"/>
            </a:endParaRPr>
          </a:p>
        </p:txBody>
      </p:sp>
    </p:spTree>
    <p:extLst>
      <p:ext uri="{BB962C8B-B14F-4D97-AF65-F5344CB8AC3E}">
        <p14:creationId xmlns:p14="http://schemas.microsoft.com/office/powerpoint/2010/main" val="982262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219962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t>
            </a:r>
            <a:r>
              <a:rPr lang="en-US" altLang="en-US" sz="4000" dirty="0" smtClean="0">
                <a:solidFill>
                  <a:srgbClr val="FFFF00"/>
                </a:solidFill>
                <a:ea typeface="Courier"/>
                <a:cs typeface="Courier"/>
              </a:rPr>
              <a:t>remove</a:t>
            </a:r>
            <a:r>
              <a:rPr lang="en-US" altLang="en-US" sz="4000" dirty="0" smtClean="0">
                <a:ea typeface="Courier"/>
                <a:cs typeface="Courier"/>
              </a:rPr>
              <a:t> </a:t>
            </a:r>
            <a:r>
              <a:rPr lang="en-US" altLang="en-US" sz="4000" dirty="0" err="1" smtClean="0">
                <a:ea typeface="Courier"/>
                <a:cs typeface="Courier"/>
              </a:rPr>
              <a:t>linuxnode</a:t>
            </a:r>
            <a:r>
              <a:rPr lang="en-US" altLang="en-US" sz="4000" dirty="0" smtClean="0">
                <a:ea typeface="Courier"/>
                <a:cs typeface="Courier"/>
              </a:rPr>
              <a:t> 'recipe[apache]'</a:t>
            </a:r>
            <a:endParaRPr lang="en-US" altLang="en-US" sz="4000" dirty="0">
              <a:ea typeface="Courier"/>
              <a:cs typeface="Courier"/>
            </a:endParaRPr>
          </a:p>
        </p:txBody>
      </p:sp>
      <p:sp>
        <p:nvSpPr>
          <p:cNvPr id="560130" name="Rectangle 2"/>
          <p:cNvSpPr>
            <a:spLocks/>
          </p:cNvSpPr>
          <p:nvPr/>
        </p:nvSpPr>
        <p:spPr bwMode="auto">
          <a:xfrm>
            <a:off x="800178" y="2540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4800" dirty="0" err="1">
                <a:solidFill>
                  <a:schemeClr val="bg1"/>
                </a:solidFill>
              </a:rPr>
              <a:t>L</a:t>
            </a:r>
            <a:r>
              <a:rPr lang="en-US" sz="4800" dirty="0" err="1" smtClean="0">
                <a:solidFill>
                  <a:schemeClr val="bg1"/>
                </a:solidFill>
              </a:rPr>
              <a:t>indows</a:t>
            </a:r>
            <a:r>
              <a:rPr lang="en-US" sz="4800" dirty="0" smtClean="0">
                <a:solidFill>
                  <a:schemeClr val="bg1"/>
                </a:solidFill>
              </a:rPr>
              <a:t> Exercise</a:t>
            </a:r>
            <a:r>
              <a:rPr lang="en-US" sz="4800" dirty="0">
                <a:solidFill>
                  <a:schemeClr val="bg1"/>
                </a:solidFill>
              </a:rPr>
              <a:t>: Use knife to replace </a:t>
            </a:r>
            <a:r>
              <a:rPr lang="en-US" sz="4800" b="1" dirty="0">
                <a:solidFill>
                  <a:schemeClr val="bg1"/>
                </a:solidFill>
              </a:rPr>
              <a:t>recipe</a:t>
            </a:r>
            <a:r>
              <a:rPr lang="en-US" sz="4800" b="1" dirty="0" smtClean="0">
                <a:solidFill>
                  <a:schemeClr val="bg1"/>
                </a:solidFill>
              </a:rPr>
              <a:t>[apache]</a:t>
            </a:r>
            <a:r>
              <a:rPr lang="en-US" sz="4800" dirty="0" smtClean="0">
                <a:solidFill>
                  <a:schemeClr val="bg1"/>
                </a:solidFill>
              </a:rPr>
              <a:t> </a:t>
            </a:r>
            <a:r>
              <a:rPr lang="en-US" sz="4800" dirty="0">
                <a:solidFill>
                  <a:schemeClr val="bg1"/>
                </a:solidFill>
              </a:rPr>
              <a:t>with </a:t>
            </a:r>
            <a:r>
              <a:rPr lang="en-US" sz="4800" b="1" dirty="0">
                <a:solidFill>
                  <a:schemeClr val="bg1"/>
                </a:solidFill>
              </a:rPr>
              <a:t>role</a:t>
            </a:r>
            <a:r>
              <a:rPr lang="en-US" sz="4800" b="1" dirty="0" smtClean="0">
                <a:solidFill>
                  <a:schemeClr val="bg1"/>
                </a:solidFill>
              </a:rPr>
              <a:t>[</a:t>
            </a:r>
            <a:r>
              <a:rPr lang="en-US" sz="4800" b="1" dirty="0" err="1" smtClean="0">
                <a:solidFill>
                  <a:schemeClr val="bg1"/>
                </a:solidFill>
              </a:rPr>
              <a:t>lin-webhead</a:t>
            </a:r>
            <a:r>
              <a:rPr lang="en-US" sz="4800" b="1" dirty="0" smtClean="0">
                <a:solidFill>
                  <a:schemeClr val="bg1"/>
                </a:solidFill>
              </a:rPr>
              <a:t>]</a:t>
            </a:r>
            <a:r>
              <a:rPr lang="en-US" sz="4800" dirty="0" smtClean="0">
                <a:solidFill>
                  <a:schemeClr val="bg1"/>
                </a:solidFill>
              </a:rPr>
              <a:t> </a:t>
            </a:r>
            <a:r>
              <a:rPr lang="en-US" sz="4800" dirty="0">
                <a:solidFill>
                  <a:schemeClr val="bg1"/>
                </a:solidFill>
              </a:rPr>
              <a:t>in run list</a:t>
            </a:r>
            <a:endParaRPr lang="en-US" sz="4800" dirty="0">
              <a:solidFill>
                <a:schemeClr val="bg1"/>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
        <p:nvSpPr>
          <p:cNvPr id="2" name="TextBox 1"/>
          <p:cNvSpPr txBox="1"/>
          <p:nvPr/>
        </p:nvSpPr>
        <p:spPr>
          <a:xfrm>
            <a:off x="813594" y="1600200"/>
            <a:ext cx="9125365" cy="523220"/>
          </a:xfrm>
          <a:prstGeom prst="rect">
            <a:avLst/>
          </a:prstGeom>
          <a:noFill/>
        </p:spPr>
        <p:txBody>
          <a:bodyPr wrap="none" rtlCol="0">
            <a:spAutoFit/>
          </a:bodyPr>
          <a:lstStyle/>
          <a:p>
            <a:r>
              <a:rPr lang="en-US" dirty="0" smtClean="0"/>
              <a:t>First, remove the existing apache recipe from the run list</a:t>
            </a:r>
            <a:endParaRPr lang="en-US" dirty="0"/>
          </a:p>
        </p:txBody>
      </p:sp>
      <p:sp>
        <p:nvSpPr>
          <p:cNvPr id="6" name="Rectangle 1"/>
          <p:cNvSpPr>
            <a:spLocks/>
          </p:cNvSpPr>
          <p:nvPr/>
        </p:nvSpPr>
        <p:spPr bwMode="auto">
          <a:xfrm>
            <a:off x="813594" y="4648200"/>
            <a:ext cx="14657232" cy="228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4000" dirty="0" smtClean="0">
                <a:ea typeface="Courier"/>
                <a:cs typeface="Courier"/>
              </a:rPr>
              <a:t>&gt; </a:t>
            </a:r>
            <a:r>
              <a:rPr lang="en-US" altLang="en-US" sz="4000" dirty="0">
                <a:ea typeface="Courier"/>
                <a:cs typeface="Courier"/>
              </a:rPr>
              <a:t>knife </a:t>
            </a:r>
            <a:r>
              <a:rPr lang="en-US" altLang="en-US" sz="4000" dirty="0" smtClean="0">
                <a:ea typeface="Courier"/>
                <a:cs typeface="Courier"/>
              </a:rPr>
              <a:t>node run_list add </a:t>
            </a:r>
            <a:r>
              <a:rPr lang="en-US" altLang="en-US" sz="4000" dirty="0" err="1" smtClean="0">
                <a:ea typeface="Courier"/>
                <a:cs typeface="Courier"/>
              </a:rPr>
              <a:t>linuxnode</a:t>
            </a:r>
            <a:r>
              <a:rPr lang="en-US" altLang="en-US" sz="4000" dirty="0" smtClean="0">
                <a:ea typeface="Courier"/>
                <a:cs typeface="Courier"/>
              </a:rPr>
              <a:t/>
            </a:r>
            <a:br>
              <a:rPr lang="en-US" altLang="en-US" sz="4000" dirty="0" smtClean="0">
                <a:ea typeface="Courier"/>
                <a:cs typeface="Courier"/>
              </a:rPr>
            </a:br>
            <a:r>
              <a:rPr lang="en-US" altLang="en-US" sz="4000" dirty="0" smtClean="0">
                <a:ea typeface="Courier"/>
                <a:cs typeface="Courier"/>
              </a:rPr>
              <a:t>'role[</a:t>
            </a:r>
            <a:r>
              <a:rPr lang="en-US" altLang="en-US" sz="4000" dirty="0" err="1" smtClean="0">
                <a:ea typeface="Courier"/>
                <a:cs typeface="Courier"/>
              </a:rPr>
              <a:t>lin-webhead</a:t>
            </a:r>
            <a:r>
              <a:rPr lang="en-US" altLang="en-US" sz="4000" dirty="0" smtClean="0">
                <a:ea typeface="Courier"/>
                <a:cs typeface="Courier"/>
              </a:rPr>
              <a:t>]' </a:t>
            </a:r>
            <a:br>
              <a:rPr lang="en-US" altLang="en-US" sz="4000" dirty="0" smtClean="0">
                <a:ea typeface="Courier"/>
                <a:cs typeface="Courier"/>
              </a:rPr>
            </a:br>
            <a:r>
              <a:rPr lang="en-US" altLang="en-US" sz="4000" dirty="0" smtClean="0">
                <a:solidFill>
                  <a:srgbClr val="FFFF00"/>
                </a:solidFill>
                <a:ea typeface="Courier"/>
                <a:cs typeface="Courier"/>
              </a:rPr>
              <a:t>–a 'recipe[users::create-users]' </a:t>
            </a:r>
            <a:endParaRPr lang="en-US" altLang="en-US" sz="4000" dirty="0">
              <a:solidFill>
                <a:srgbClr val="FFFF00"/>
              </a:solidFill>
              <a:ea typeface="Courier"/>
              <a:cs typeface="Courier"/>
            </a:endParaRPr>
          </a:p>
        </p:txBody>
      </p:sp>
      <p:sp>
        <p:nvSpPr>
          <p:cNvPr id="7" name="TextBox 6"/>
          <p:cNvSpPr txBox="1"/>
          <p:nvPr/>
        </p:nvSpPr>
        <p:spPr>
          <a:xfrm>
            <a:off x="814309" y="4048780"/>
            <a:ext cx="11937983" cy="523220"/>
          </a:xfrm>
          <a:prstGeom prst="rect">
            <a:avLst/>
          </a:prstGeom>
          <a:noFill/>
        </p:spPr>
        <p:txBody>
          <a:bodyPr wrap="none" rtlCol="0">
            <a:spAutoFit/>
          </a:bodyPr>
          <a:lstStyle/>
          <a:p>
            <a:r>
              <a:rPr lang="en-US" dirty="0" smtClean="0"/>
              <a:t>Next, add the </a:t>
            </a:r>
            <a:r>
              <a:rPr lang="en-US" dirty="0" err="1" smtClean="0"/>
              <a:t>lin-webhead</a:t>
            </a:r>
            <a:r>
              <a:rPr lang="en-US" dirty="0" smtClean="0"/>
              <a:t> role to the run list, placing it after </a:t>
            </a:r>
            <a:r>
              <a:rPr lang="en-US" dirty="0" smtClean="0"/>
              <a:t>'recipe</a:t>
            </a:r>
            <a:r>
              <a:rPr lang="en-US" dirty="0" smtClean="0"/>
              <a:t>[users</a:t>
            </a:r>
            <a:r>
              <a:rPr lang="en-US" dirty="0" smtClean="0"/>
              <a:t>]'</a:t>
            </a:r>
          </a:p>
        </p:txBody>
      </p:sp>
    </p:spTree>
    <p:extLst>
      <p:ext uri="{BB962C8B-B14F-4D97-AF65-F5344CB8AC3E}">
        <p14:creationId xmlns:p14="http://schemas.microsoft.com/office/powerpoint/2010/main" val="3086415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a:xfrm>
            <a:off x="800273" y="177800"/>
            <a:ext cx="15177121" cy="1117600"/>
          </a:xfrm>
        </p:spPr>
        <p:txBody>
          <a:bodyPr/>
          <a:lstStyle/>
          <a:p>
            <a:r>
              <a:rPr lang="en-US" dirty="0" smtClean="0"/>
              <a:t>Organizations exist on the Chef Server</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25"/>
          <p:cNvSpPr>
            <a:spLocks/>
          </p:cNvSpPr>
          <p:nvPr/>
        </p:nvSpPr>
        <p:spPr bwMode="auto">
          <a:xfrm>
            <a:off x="10033794" y="19812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10109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52697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rn</a:t>
            </a:r>
            <a:r>
              <a:rPr lang="en-US" altLang="en-US" dirty="0" smtClean="0">
                <a:ea typeface="Courier"/>
                <a:cs typeface="Courier"/>
              </a:rPr>
              <a:t>&gt; chef-client</a:t>
            </a:r>
          </a:p>
        </p:txBody>
      </p:sp>
      <p:sp>
        <p:nvSpPr>
          <p:cNvPr id="564226"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sym typeface="Arial Bold" charset="0"/>
              </a:rPr>
              <a:t/>
            </a:r>
            <a:br>
              <a:rPr lang="en-US" sz="4800" dirty="0" smtClean="0">
                <a:sym typeface="Arial Bold" charset="0"/>
              </a:rPr>
            </a:br>
            <a:r>
              <a:rPr lang="en-US" sz="4800" dirty="0" smtClean="0">
                <a:sym typeface="Arial Bold" charset="0"/>
              </a:rPr>
              <a:t>Re</a:t>
            </a:r>
            <a:r>
              <a:rPr lang="en-US" sz="4800" dirty="0">
                <a:sym typeface="Arial Bold" charset="0"/>
              </a:rPr>
              <a:t>-run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INFO</a:t>
            </a:r>
            <a:r>
              <a:rPr lang="en-US" altLang="en-US" sz="2400" dirty="0">
                <a:ea typeface="Courier"/>
                <a:cs typeface="Courier"/>
              </a:rPr>
              <a:t>: Run List is </a:t>
            </a:r>
            <a:r>
              <a:rPr lang="en-US" altLang="en-US" sz="2400" dirty="0">
                <a:solidFill>
                  <a:srgbClr val="FFFF00"/>
                </a:solidFill>
                <a:ea typeface="Courier"/>
                <a:cs typeface="Courier"/>
              </a:rPr>
              <a:t>[role</a:t>
            </a:r>
            <a:r>
              <a:rPr lang="en-US" altLang="en-US" sz="2400" dirty="0" smtClean="0">
                <a:solidFill>
                  <a:srgbClr val="FFFF00"/>
                </a:solidFill>
                <a:ea typeface="Courier"/>
                <a:cs typeface="Courier"/>
              </a:rPr>
              <a:t>[</a:t>
            </a:r>
            <a:r>
              <a:rPr lang="en-US" altLang="en-US" sz="2400" dirty="0" err="1" smtClean="0">
                <a:solidFill>
                  <a:srgbClr val="FFFF00"/>
                </a:solidFill>
                <a:ea typeface="Courier"/>
                <a:cs typeface="Courier"/>
              </a:rPr>
              <a:t>lin-webhead</a:t>
            </a:r>
            <a:r>
              <a:rPr lang="en-US" altLang="en-US" sz="2400" dirty="0" smtClean="0">
                <a:solidFill>
                  <a:srgbClr val="FFFF00"/>
                </a:solidFill>
                <a:ea typeface="Courier"/>
                <a:cs typeface="Courier"/>
              </a:rPr>
              <a:t>]</a:t>
            </a:r>
            <a:r>
              <a:rPr lang="en-US" altLang="en-US" sz="2400" dirty="0">
                <a:ea typeface="Courier"/>
                <a:cs typeface="Courier"/>
              </a:rPr>
              <a:t>, recipe</a:t>
            </a:r>
            <a:r>
              <a:rPr lang="en-US" altLang="en-US" sz="2400" dirty="0" smtClean="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recipe[users]]</a:t>
            </a:r>
          </a:p>
          <a:p>
            <a:pPr defTabSz="914400" eaLnBrk="1" fontAlgn="base" hangingPunct="1">
              <a:spcBef>
                <a:spcPct val="0"/>
              </a:spcBef>
              <a:spcAft>
                <a:spcPct val="0"/>
              </a:spcAft>
            </a:pPr>
            <a:r>
              <a:rPr lang="en-US" altLang="en-US" sz="2400" dirty="0" smtClean="0">
                <a:ea typeface="Courier"/>
                <a:cs typeface="Courier"/>
              </a:rPr>
              <a:t>INFO</a:t>
            </a:r>
            <a:r>
              <a:rPr lang="en-US" altLang="en-US" sz="2400" dirty="0">
                <a:ea typeface="Courier"/>
                <a:cs typeface="Courier"/>
              </a:rPr>
              <a:t>: </a:t>
            </a:r>
            <a:r>
              <a:rPr lang="en-US" altLang="en-US" sz="2400" dirty="0">
                <a:solidFill>
                  <a:srgbClr val="FF0000"/>
                </a:solidFill>
                <a:ea typeface="Courier"/>
                <a:cs typeface="Courier"/>
              </a:rPr>
              <a:t>Run List expands to </a:t>
            </a:r>
            <a:r>
              <a:rPr lang="en-US" altLang="en-US" sz="2400" dirty="0" smtClean="0">
                <a:ea typeface="Courier"/>
                <a:cs typeface="Courier"/>
              </a:rPr>
              <a:t>[</a:t>
            </a:r>
            <a:r>
              <a:rPr lang="en-US" altLang="en-US" sz="2400" dirty="0" smtClean="0">
                <a:solidFill>
                  <a:srgbClr val="FFFF00"/>
                </a:solidFill>
                <a:ea typeface="Courier"/>
                <a:cs typeface="Courier"/>
              </a:rPr>
              <a:t>apache</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t>
            </a:r>
            <a:r>
              <a:rPr lang="en-US" altLang="en-US" sz="2400" dirty="0">
                <a:ea typeface="Courier"/>
                <a:cs typeface="Courier"/>
              </a:rPr>
              <a:t>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smtClean="0">
                <a:ea typeface="Courier"/>
                <a:cs typeface="Courier"/>
              </a:rPr>
              <a:t>["apache</a:t>
            </a:r>
            <a:r>
              <a:rPr lang="en-US" altLang="en-US" sz="2400" dirty="0" smtClean="0">
                <a:ea typeface="Courier"/>
                <a:cs typeface="Courier"/>
              </a:rPr>
              <a:t>"</a:t>
            </a:r>
            <a:r>
              <a:rPr lang="en-US" altLang="en-US" sz="2400" dirty="0">
                <a:ea typeface="Courier"/>
                <a:cs typeface="Courier"/>
              </a:rPr>
              <a:t>, </a:t>
            </a:r>
            <a:r>
              <a:rPr lang="en-US" altLang="en-US" sz="2400" dirty="0">
                <a:ea typeface="Courier"/>
                <a:cs typeface="Courier"/>
              </a:rPr>
              <a:t>"</a:t>
            </a:r>
            <a:r>
              <a:rPr lang="en-US" altLang="en-US" sz="2400" dirty="0" err="1" smtClean="0">
                <a:ea typeface="Courier"/>
                <a:cs typeface="Courier"/>
              </a:rPr>
              <a:t>motd</a:t>
            </a:r>
            <a:r>
              <a:rPr lang="en-US" altLang="en-US" sz="2400" dirty="0" smtClean="0">
                <a:ea typeface="Courier"/>
                <a:cs typeface="Courier"/>
              </a:rPr>
              <a:t>"</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[2014-02-25T09:44:15-08:00] INFO: Loading cookbooks </a:t>
            </a:r>
            <a:r>
              <a:rPr lang="en-US" altLang="en-US" sz="2400" dirty="0" smtClean="0">
                <a:ea typeface="Courier"/>
                <a:cs typeface="Courier"/>
              </a:rPr>
              <a:t>[</a:t>
            </a:r>
            <a:r>
              <a:rPr lang="en-US" altLang="en-US" sz="2400" dirty="0" err="1" smtClean="0">
                <a:ea typeface="Courier"/>
                <a:cs typeface="Courier"/>
              </a:rPr>
              <a:t>pci</a:t>
            </a:r>
            <a:r>
              <a:rPr lang="en-US" altLang="en-US" sz="2400" dirty="0" smtClean="0">
                <a:ea typeface="Courier"/>
                <a:cs typeface="Courier"/>
              </a:rPr>
              <a:t>, </a:t>
            </a:r>
            <a:r>
              <a:rPr lang="en-US" altLang="en-US" sz="2400" dirty="0" err="1" smtClean="0">
                <a:ea typeface="Courier"/>
                <a:cs typeface="Courier"/>
              </a:rPr>
              <a:t>motd</a:t>
            </a:r>
            <a:r>
              <a:rPr lang="en-US" altLang="en-US" sz="2400" dirty="0" smtClean="0">
                <a:ea typeface="Courier"/>
                <a:cs typeface="Courier"/>
              </a:rPr>
              <a:t>, apache, </a:t>
            </a:r>
            <a:r>
              <a:rPr lang="en-US" altLang="en-US" sz="2400" dirty="0">
                <a:ea typeface="Courier"/>
                <a:cs typeface="Courier"/>
              </a:rPr>
              <a:t>users]</a:t>
            </a:r>
          </a:p>
          <a:p>
            <a:pPr defTabSz="914400" eaLnBrk="1" fontAlgn="base" hangingPunct="1">
              <a:spcBef>
                <a:spcPct val="0"/>
              </a:spcBef>
              <a:spcAft>
                <a:spcPct val="0"/>
              </a:spcAft>
            </a:pPr>
            <a:r>
              <a:rPr lang="en-US" altLang="en-US" sz="2400" dirty="0">
                <a:solidFill>
                  <a:srgbClr val="FF0000"/>
                </a:solidFill>
                <a:ea typeface="Courier"/>
                <a:cs typeface="Courier"/>
              </a:rPr>
              <a:t>Synchronizing Cookbooks</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  </a:t>
            </a:r>
            <a:r>
              <a:rPr lang="en-US" altLang="en-US" sz="2400" dirty="0">
                <a:solidFill>
                  <a:srgbClr val="FFFF00"/>
                </a:solidFill>
                <a:ea typeface="Courier"/>
                <a:cs typeface="Courier"/>
              </a:rPr>
              <a:t>- </a:t>
            </a:r>
            <a:r>
              <a:rPr lang="en-US" altLang="en-US" sz="2400" dirty="0" smtClean="0">
                <a:solidFill>
                  <a:srgbClr val="FFFF00"/>
                </a:solidFill>
                <a:ea typeface="Courier"/>
                <a:cs typeface="Courier"/>
              </a:rPr>
              <a:t>apache</a:t>
            </a:r>
            <a:endParaRPr lang="en-US" altLang="en-US" sz="2400" dirty="0">
              <a:solidFill>
                <a:srgbClr val="FFFF00"/>
              </a:solidFill>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err="1" smtClean="0">
                <a:ea typeface="Courier"/>
                <a:cs typeface="Courier"/>
              </a:rPr>
              <a:t>motd</a:t>
            </a:r>
            <a:endParaRPr lang="en-US" altLang="en-US" sz="2400" dirty="0" smtClean="0">
              <a:ea typeface="Courier"/>
              <a:cs typeface="Courier"/>
            </a:endParaRP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479458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err="1" smtClean="0">
                <a:latin typeface="Consolas" panose="020B0609020204030204" pitchFamily="49" charset="0"/>
                <a:cs typeface="Consolas" panose="020B0609020204030204" pitchFamily="49" charset="0"/>
              </a:rPr>
              <a:t>run_list</a:t>
            </a:r>
            <a:r>
              <a:rPr lang="en-US" sz="3200" dirty="0" smtClean="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smtClean="0">
                <a:solidFill>
                  <a:srgbClr val="BA2121"/>
                </a:solidFill>
                <a:latin typeface="Consolas" panose="020B0609020204030204" pitchFamily="49" charset="0"/>
                <a:cs typeface="Consolas" panose="020B0609020204030204" pitchFamily="49" charset="0"/>
              </a:rPr>
              <a:t>[apache]</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"apache"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admins"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r>
              <a:rPr lang="en-US" sz="3200" dirty="0">
                <a:solidFill>
                  <a:srgbClr val="666666"/>
                </a:solidFill>
                <a:latin typeface="Consolas" panose="020B0609020204030204" pitchFamily="49" charset="0"/>
                <a:cs typeface="Consolas" panose="020B0609020204030204" pitchFamily="49" charset="0"/>
              </a:rPr>
              <a:t>,</a:t>
            </a:r>
            <a:endParaRPr lang="en-US" sz="3200" dirty="0" smtClean="0">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       "nose" =&gt; "blue"</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smtClean="0">
                <a:latin typeface="Courier"/>
                <a:ea typeface="Courier"/>
                <a:cs typeface="Courier"/>
                <a:sym typeface="Courier"/>
              </a:rPr>
              <a:t>roles/</a:t>
            </a:r>
            <a:r>
              <a:rPr lang="en-US" altLang="en-US" sz="3500" dirty="0" err="1" smtClean="0">
                <a:latin typeface="Courier"/>
                <a:ea typeface="Courier"/>
                <a:cs typeface="Courier"/>
                <a:sym typeface="Courier"/>
              </a:rPr>
              <a:t>lin-webhead.rb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Linux Exercise</a:t>
            </a:r>
            <a:r>
              <a:rPr lang="en-US" sz="4800" dirty="0">
                <a:sym typeface="Arial Bold" charset="0"/>
              </a:rPr>
              <a:t>: </a:t>
            </a:r>
            <a:r>
              <a:rPr lang="en-US" sz="4800" dirty="0" smtClean="0"/>
              <a:t>Add </a:t>
            </a:r>
            <a:r>
              <a:rPr lang="en-US" sz="4800" dirty="0"/>
              <a:t>an attribute to the role</a:t>
            </a:r>
            <a:endParaRPr lang="en-US" sz="4800" dirty="0">
              <a:sym typeface="Arial Bold" charset="0"/>
            </a:endParaRPr>
          </a:p>
        </p:txBody>
      </p:sp>
      <p:sp>
        <p:nvSpPr>
          <p:cNvPr id="364551" name="Rectangle 6"/>
          <p:cNvSpPr>
            <a:spLocks noGrp="1" noChangeArrowheads="1"/>
          </p:cNvSpPr>
          <p:nvPr>
            <p:ph type="body" idx="1"/>
          </p:nvPr>
        </p:nvSpPr>
        <p:spPr>
          <a:xfrm>
            <a:off x="800274" y="2667001"/>
            <a:ext cx="6414183" cy="5943603"/>
          </a:xfrm>
        </p:spPr>
        <p:txBody>
          <a:bodyPr/>
          <a:lstStyle/>
          <a:p>
            <a:pPr marL="914400" indent="-914400" eaLnBrk="1" hangingPunct="1">
              <a:buFont typeface="+mj-lt"/>
              <a:buAutoNum type="arabicPeriod"/>
            </a:pPr>
            <a:r>
              <a:rPr lang="en-US" altLang="en-US" dirty="0" smtClean="0"/>
              <a:t>Modify role file</a:t>
            </a:r>
          </a:p>
          <a:p>
            <a:pPr marL="914400" indent="-914400" eaLnBrk="1" hangingPunct="1">
              <a:buFont typeface="+mj-lt"/>
              <a:buAutoNum type="arabicPeriod"/>
            </a:pPr>
            <a:r>
              <a:rPr lang="en-US" altLang="en-US" dirty="0" smtClean="0"/>
              <a:t>Upload Role</a:t>
            </a:r>
          </a:p>
          <a:p>
            <a:pPr marL="914400" indent="-914400" eaLnBrk="1" hangingPunct="1">
              <a:buFont typeface="+mj-lt"/>
              <a:buAutoNum type="arabicPeriod"/>
            </a:pPr>
            <a:r>
              <a:rPr lang="en-US" altLang="en-US" dirty="0" smtClean="0"/>
              <a:t>Converge Node</a:t>
            </a:r>
          </a:p>
          <a:p>
            <a:pPr marL="914400" indent="-914400" eaLnBrk="1" hangingPunct="1">
              <a:buFont typeface="+mj-lt"/>
              <a:buAutoNum type="arabicPeriod"/>
            </a:pPr>
            <a:r>
              <a:rPr lang="en-US" altLang="en-US" dirty="0" smtClean="0"/>
              <a:t>Browse to &lt;hostname&gt;:8000</a:t>
            </a:r>
          </a:p>
          <a:p>
            <a:pPr marL="914400" indent="-914400" eaLnBrk="1" hangingPunct="1">
              <a:buFont typeface="+mj-lt"/>
              <a:buAutoNum type="arabicPeriod"/>
            </a:pPr>
            <a:r>
              <a:rPr lang="en-US" altLang="en-US" dirty="0" smtClean="0"/>
              <a:t>See "We Love Admins" in homepage</a:t>
            </a:r>
          </a:p>
        </p:txBody>
      </p:sp>
      <p:sp>
        <p:nvSpPr>
          <p:cNvPr id="364552" name="Rectangle 7"/>
          <p:cNvSpPr>
            <a:spLocks/>
          </p:cNvSpPr>
          <p:nvPr/>
        </p:nvSpPr>
        <p:spPr bwMode="auto">
          <a:xfrm>
            <a:off x="7671594" y="3048000"/>
            <a:ext cx="6019800" cy="53967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340796" y="2286000"/>
            <a:ext cx="7112598" cy="6858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96226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2800" dirty="0">
                <a:solidFill>
                  <a:srgbClr val="BA2121"/>
                </a:solidFill>
                <a:latin typeface="Courier"/>
                <a:ea typeface="Courier"/>
                <a:cs typeface="Courier"/>
                <a:sym typeface="Courier"/>
              </a:rPr>
              <a:t>apache</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a:xfrm>
            <a:off x="800273" y="254000"/>
            <a:ext cx="14657233" cy="1117600"/>
          </a:xfrm>
        </p:spPr>
        <p:txBody>
          <a:bodyPr/>
          <a:lstStyle/>
          <a:p>
            <a:pPr eaLnBrk="1" hangingPunct="1">
              <a:defRPr/>
            </a:pPr>
            <a:r>
              <a:rPr lang="en-US" sz="4800" dirty="0" smtClean="0">
                <a:sym typeface="Arial Bold" charset="0"/>
              </a:rPr>
              <a:t>Node </a:t>
            </a:r>
            <a:r>
              <a:rPr lang="en-US" sz="4800" dirty="0">
                <a:sym typeface="Arial Bold" charset="0"/>
              </a:rPr>
              <a:t>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"apache"</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"apache"</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2486896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356394" y="1962150"/>
            <a:ext cx="15544800"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&gt; knife </a:t>
            </a:r>
            <a:r>
              <a:rPr lang="en-US" altLang="en-US" sz="3200" dirty="0">
                <a:ea typeface="Courier"/>
                <a:cs typeface="Courier"/>
              </a:rPr>
              <a:t>search node </a:t>
            </a:r>
            <a:r>
              <a:rPr lang="en-US" altLang="en-US" sz="3200" dirty="0" smtClean="0">
                <a:ea typeface="Courier"/>
                <a:cs typeface="Courier"/>
              </a:rPr>
              <a:t>"</a:t>
            </a:r>
            <a:r>
              <a:rPr lang="en-US" altLang="en-US" sz="3200" dirty="0" err="1" smtClean="0">
                <a:ea typeface="Courier"/>
                <a:cs typeface="Courier"/>
              </a:rPr>
              <a:t>role:lin-webhead</a:t>
            </a:r>
            <a:r>
              <a:rPr lang="en-US" altLang="en-US" sz="3200" dirty="0" smtClean="0">
                <a:ea typeface="Courier"/>
                <a:cs typeface="Courier"/>
              </a:rPr>
              <a:t>" </a:t>
            </a:r>
            <a:r>
              <a:rPr lang="en-US" altLang="en-US" sz="3200" dirty="0">
                <a:ea typeface="Courier"/>
                <a:cs typeface="Courier"/>
              </a:rPr>
              <a:t>-a </a:t>
            </a:r>
            <a:r>
              <a:rPr lang="en-US" altLang="en-US" sz="3200" dirty="0" err="1" smtClean="0">
                <a:ea typeface="Courier"/>
                <a:cs typeface="Courier"/>
              </a:rPr>
              <a:t>apache.sites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Search for the </a:t>
            </a:r>
            <a:r>
              <a:rPr lang="en-US" sz="4400" dirty="0" smtClean="0">
                <a:sym typeface="Arial Bold" charset="0"/>
              </a:rPr>
              <a:t>Apache sites </a:t>
            </a:r>
            <a:r>
              <a:rPr lang="en-US" sz="4400" dirty="0">
                <a:sym typeface="Arial Bold" charset="0"/>
              </a:rPr>
              <a:t>attribute on all nodes with the role </a:t>
            </a:r>
            <a:r>
              <a:rPr lang="en-US" sz="4400" dirty="0" smtClean="0">
                <a:sym typeface="Arial Bold" charset="0"/>
              </a:rPr>
              <a:t>apache-webserver</a:t>
            </a:r>
            <a:endParaRPr lang="en-US" sz="4400" dirty="0">
              <a:sym typeface="Arial Bold" charset="0"/>
            </a:endParaRP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err="1" smtClean="0">
                <a:ea typeface="Courier"/>
                <a:cs typeface="Courier"/>
              </a:rPr>
              <a:t>linuxnode</a:t>
            </a:r>
            <a:r>
              <a:rPr lang="en-US" altLang="en-US" sz="3400" dirty="0" smtClean="0">
                <a:ea typeface="Courier"/>
                <a:cs typeface="Courier"/>
              </a:rPr>
              <a:t>:</a:t>
            </a: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  </a:t>
            </a:r>
            <a:r>
              <a:rPr lang="en-US" altLang="en-US" sz="3400" dirty="0" err="1" smtClean="0">
                <a:ea typeface="Courier"/>
                <a:cs typeface="Courier"/>
              </a:rPr>
              <a:t>apache.sites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3111498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a:t>
            </a:r>
            <a:r>
              <a:rPr lang="en-US" altLang="en-US" dirty="0" smtClean="0">
                <a:solidFill>
                  <a:srgbClr val="000000"/>
                </a:solidFill>
                <a:cs typeface="Arial" pitchFamily="34" charset="0"/>
              </a:rPr>
              <a:t>"webserver", </a:t>
            </a:r>
            <a:r>
              <a:rPr lang="en-US" altLang="en-US" dirty="0">
                <a:solidFill>
                  <a:srgbClr val="000000"/>
                </a:solidFill>
                <a:cs typeface="Arial" pitchFamily="34" charset="0"/>
              </a:rPr>
              <a:t>it is a common practice to group any functionality that </a:t>
            </a:r>
            <a:r>
              <a:rPr lang="en-US" altLang="en-US" dirty="0" smtClean="0">
                <a:solidFill>
                  <a:srgbClr val="000000"/>
                </a:solidFill>
                <a:cs typeface="Arial" pitchFamily="34" charset="0"/>
              </a:rPr>
              <a:t>"goes together" </a:t>
            </a:r>
            <a:r>
              <a:rPr lang="en-US" altLang="en-US" dirty="0">
                <a:solidFill>
                  <a:srgbClr val="000000"/>
                </a:solidFill>
                <a:cs typeface="Arial" pitchFamily="34" charset="0"/>
              </a:rPr>
              <a:t>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a:t>
            </a:r>
            <a:r>
              <a:rPr lang="en-US" altLang="en-US" dirty="0" smtClean="0">
                <a:solidFill>
                  <a:srgbClr val="000000"/>
                </a:solidFill>
                <a:cs typeface="Arial" pitchFamily="34" charset="0"/>
              </a:rPr>
              <a:t>(or core) role</a:t>
            </a:r>
            <a:r>
              <a:rPr lang="en-US" altLang="en-US" dirty="0">
                <a:solidFill>
                  <a:srgbClr val="000000"/>
                </a:solidFill>
                <a:cs typeface="Arial" pitchFamily="34" charset="0"/>
              </a:rPr>
              <a:t>,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a:t>
            </a:r>
            <a:r>
              <a:rPr lang="en-US" dirty="0" smtClean="0">
                <a:sym typeface="Arial Bold" charset="0"/>
              </a:rPr>
              <a:t>"base" </a:t>
            </a:r>
            <a:r>
              <a:rPr lang="en-US" dirty="0">
                <a:sym typeface="Arial Bold" charset="0"/>
              </a:rPr>
              <a:t>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dirty="0" smtClean="0"/>
              <a:t>When to use a Base (core) Role</a:t>
            </a:r>
            <a:endParaRPr lang="en-US" dirty="0"/>
          </a:p>
        </p:txBody>
      </p:sp>
    </p:spTree>
    <p:extLst>
      <p:ext uri="{BB962C8B-B14F-4D97-AF65-F5344CB8AC3E}">
        <p14:creationId xmlns:p14="http://schemas.microsoft.com/office/powerpoint/2010/main" val="4234758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4" y="2381250"/>
            <a:ext cx="15773400" cy="39433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Windows Role</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users::create-users]"</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-logger]"</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roles\win-</a:t>
            </a:r>
            <a:r>
              <a:rPr lang="en-US" altLang="en-US" dirty="0" err="1" smtClean="0">
                <a:latin typeface="Courier"/>
                <a:ea typeface="Courier"/>
                <a:cs typeface="Courier"/>
                <a:sym typeface="Courier"/>
              </a:rPr>
              <a:t>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"win-</a:t>
            </a:r>
            <a:r>
              <a:rPr lang="en-US" sz="4400" dirty="0" err="1" smtClean="0">
                <a:solidFill>
                  <a:srgbClr val="BA2121"/>
                </a:solidFill>
                <a:latin typeface="Consolas" panose="020B0609020204030204" pitchFamily="49" charset="0"/>
                <a:cs typeface="Consolas" panose="020B0609020204030204" pitchFamily="49" charset="0"/>
              </a:rPr>
              <a:t>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"Windows 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iis_demo</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Windows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win-</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role's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51777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r>
            <a:b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b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Set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run list to just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role</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all the entries in the </a:t>
            </a:r>
            <a:r>
              <a:rPr lang="en-US" altLang="en-US" dirty="0" smtClean="0">
                <a:solidFill>
                  <a:srgbClr val="000000"/>
                </a:solidFill>
                <a:cs typeface="Arial" pitchFamily="34" charset="0"/>
              </a:rPr>
              <a:t>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 then </a:t>
            </a:r>
            <a:r>
              <a:rPr lang="en-US" altLang="en-US" dirty="0" smtClean="0">
                <a:solidFill>
                  <a:srgbClr val="000000"/>
                </a:solidFill>
                <a:latin typeface="Arial Bold" pitchFamily="34" charset="0"/>
                <a:cs typeface="Arial Bold" pitchFamily="34" charset="0"/>
                <a:sym typeface="Arial Bold" pitchFamily="34" charset="0"/>
              </a:rPr>
              <a:t>save</a:t>
            </a:r>
            <a:r>
              <a:rPr lang="en-US" altLang="en-US" dirty="0" smtClean="0">
                <a:solidFill>
                  <a:srgbClr val="000000"/>
                </a:solidFill>
                <a:cs typeface="Arial" pitchFamily="34" charset="0"/>
              </a:rPr>
              <a:t> and </a:t>
            </a:r>
            <a:r>
              <a:rPr lang="en-US" altLang="en-US" dirty="0" smtClean="0">
                <a:solidFill>
                  <a:srgbClr val="000000"/>
                </a:solidFill>
                <a:latin typeface="Arial Bold" pitchFamily="34" charset="0"/>
                <a:cs typeface="Arial Bold" pitchFamily="34" charset="0"/>
                <a:sym typeface="Arial Bold" pitchFamily="34" charset="0"/>
              </a:rPr>
              <a:t>close</a:t>
            </a:r>
            <a:r>
              <a:rPr lang="en-US" altLang="en-US" dirty="0" smtClean="0">
                <a:solidFill>
                  <a:srgbClr val="000000"/>
                </a:solidFill>
                <a:cs typeface="Arial" pitchFamily="34" charset="0"/>
              </a:rPr>
              <a:t>.</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dirty="0"/>
              <a:t>Organizations</a:t>
            </a:r>
          </a:p>
        </p:txBody>
      </p:sp>
      <p:sp>
        <p:nvSpPr>
          <p:cNvPr id="309250" name="Rectangle 2"/>
          <p:cNvSpPr>
            <a:spLocks noGrp="1" noChangeArrowheads="1"/>
          </p:cNvSpPr>
          <p:nvPr>
            <p:ph type="body" idx="1"/>
          </p:nvPr>
        </p:nvSpPr>
        <p:spPr>
          <a:xfrm>
            <a:off x="356395" y="1879603"/>
            <a:ext cx="15621000" cy="6731000"/>
          </a:xfrm>
          <a:ln/>
        </p:spPr>
        <p:txBody>
          <a:bodyPr/>
          <a:lstStyle/>
          <a:p>
            <a:r>
              <a:rPr lang="en-US" dirty="0" smtClean="0"/>
              <a:t>The "sandbox" where all your nodes are registered and all your policies (configurations) are stored</a:t>
            </a:r>
          </a:p>
          <a:p>
            <a:r>
              <a:rPr lang="en-US" dirty="0" smtClean="0"/>
              <a:t>Nothing </a:t>
            </a:r>
            <a:r>
              <a:rPr lang="en-US" dirty="0"/>
              <a:t>is shared between Organizations </a:t>
            </a:r>
            <a:r>
              <a:rPr lang="en-US" dirty="0" smtClean="0"/>
              <a:t>– they are </a:t>
            </a:r>
            <a:r>
              <a:rPr lang="en-US" dirty="0"/>
              <a:t>completely </a:t>
            </a:r>
            <a:r>
              <a:rPr lang="en-US" dirty="0" smtClean="0"/>
              <a:t>independent</a:t>
            </a:r>
          </a:p>
          <a:p>
            <a:r>
              <a:rPr lang="en-US" dirty="0" smtClean="0"/>
              <a:t>One Enterprise Chef Server can contain many independent Organizations</a:t>
            </a:r>
            <a:endParaRPr lang="en-US" dirty="0"/>
          </a:p>
          <a:p>
            <a:r>
              <a:rPr lang="en-US" dirty="0" smtClean="0"/>
              <a:t>Different Organizations can represent different companies, departments, business units or projects</a:t>
            </a:r>
            <a:endParaRPr lang="en-US" dirty="0"/>
          </a:p>
        </p:txBody>
      </p:sp>
    </p:spTree>
    <p:extLst>
      <p:ext uri="{BB962C8B-B14F-4D97-AF65-F5344CB8AC3E}">
        <p14:creationId xmlns:p14="http://schemas.microsoft.com/office/powerpoint/2010/main" val="3752614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Upload the core role</a:t>
            </a:r>
          </a:p>
          <a:p>
            <a:pPr defTabSz="914400" eaLnBrk="1" fontAlgn="base" hangingPunct="1">
              <a:spcAft>
                <a:spcPct val="0"/>
              </a:spcAft>
            </a:pPr>
            <a:r>
              <a:rPr lang="en-US" altLang="en-US" dirty="0" smtClean="0">
                <a:solidFill>
                  <a:srgbClr val="000000"/>
                </a:solidFill>
                <a:cs typeface="Arial" pitchFamily="34" charset="0"/>
              </a:rPr>
              <a:t>Upload the webserver role</a:t>
            </a:r>
          </a:p>
          <a:p>
            <a:pPr defTabSz="914400" eaLnBrk="1" fontAlgn="base" hangingPunct="1">
              <a:spcAft>
                <a:spcPct val="0"/>
              </a:spcAft>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4572000"/>
            <a:ext cx="14657232" cy="434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endParaRPr lang="en-US" altLang="en-US" sz="2200" dirty="0" smtClean="0">
              <a:ea typeface="Courier"/>
              <a:cs typeface="Courier"/>
            </a:endParaRP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a:t>
            </a:r>
            <a:r>
              <a:rPr lang="en-US" altLang="en-US" sz="2200" dirty="0" smtClean="0">
                <a:ea typeface="Courier"/>
                <a:cs typeface="Courier"/>
              </a:rPr>
              <a:t>[win-</a:t>
            </a:r>
            <a:r>
              <a:rPr lang="en-US" altLang="en-US" sz="2200" dirty="0" err="1" smtClean="0">
                <a:ea typeface="Courier"/>
                <a:cs typeface="Courier"/>
              </a:rPr>
              <a:t>webhead</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[2014-02-25T10:05:36-08:00] INFO: Run List expands to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a:t>
            </a:r>
            <a:r>
              <a:rPr lang="en-US" altLang="en-US" sz="2200" dirty="0">
                <a:ea typeface="Courier"/>
                <a:cs typeface="Courier"/>
              </a:rPr>
              <a:t>users, </a:t>
            </a:r>
            <a:r>
              <a:rPr lang="en-US" altLang="en-US" sz="2200" dirty="0" smtClean="0">
                <a:ea typeface="Courier"/>
                <a:cs typeface="Courier"/>
              </a:rPr>
              <a:t/>
            </a:r>
            <a:br>
              <a:rPr lang="en-US" altLang="en-US" sz="2200" dirty="0" smtClean="0">
                <a:ea typeface="Courier"/>
                <a:cs typeface="Courier"/>
              </a:rPr>
            </a:br>
            <a:r>
              <a:rPr lang="en-US" altLang="en-US" sz="2200" dirty="0" err="1" smtClean="0">
                <a:ea typeface="Courier"/>
                <a:cs typeface="Courier"/>
              </a:rPr>
              <a:t>ip</a:t>
            </a:r>
            <a:r>
              <a:rPr lang="en-US" altLang="en-US" sz="2200" dirty="0" smtClean="0">
                <a:ea typeface="Courier"/>
                <a:cs typeface="Courier"/>
              </a:rPr>
              <a:t>-logger,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smtClean="0">
                <a:ea typeface="Courier"/>
                <a:cs typeface="Courier"/>
              </a:rPr>
              <a:t>-</a:t>
            </a:r>
            <a:r>
              <a:rPr lang="en-US" altLang="en-US" sz="2200" dirty="0" err="1" smtClean="0">
                <a:ea typeface="Courier"/>
                <a:cs typeface="Courier"/>
              </a:rPr>
              <a:t>val</a:t>
            </a:r>
            <a:r>
              <a:rPr lang="en-US" altLang="en-US" sz="2200" dirty="0" smtClean="0">
                <a:ea typeface="Courier"/>
                <a:cs typeface="Courier"/>
              </a:rPr>
              <a:t>", "hosts</a:t>
            </a:r>
            <a:r>
              <a:rPr lang="en-US" altLang="en-US" sz="2200" dirty="0" smtClean="0">
                <a:ea typeface="Courier"/>
                <a:cs typeface="Courier"/>
              </a:rPr>
              <a:t>"</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-logger”, </a:t>
            </a:r>
            <a:r>
              <a:rPr lang="en-US" altLang="en-US" sz="2200" dirty="0" smtClean="0">
                <a:ea typeface="Courier"/>
                <a:cs typeface="Courier"/>
              </a:rPr>
              <a:t>"</a:t>
            </a:r>
            <a:r>
              <a:rPr lang="en-US" altLang="en-US" sz="2200" dirty="0" err="1" smtClean="0">
                <a:ea typeface="Courier"/>
                <a:cs typeface="Courier"/>
              </a:rPr>
              <a:t>iis_demo</a:t>
            </a:r>
            <a:r>
              <a:rPr lang="en-US" altLang="en-US" sz="2200" dirty="0" smtClean="0">
                <a:ea typeface="Courier"/>
                <a:cs typeface="Courier"/>
              </a:rPr>
              <a:t>"]</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hosts, users, </a:t>
            </a:r>
            <a:r>
              <a:rPr lang="en-US" altLang="en-US" sz="2200" dirty="0" err="1" smtClean="0">
                <a:ea typeface="Courier"/>
                <a:cs typeface="Courier"/>
              </a:rPr>
              <a:t>iis_demo</a:t>
            </a:r>
            <a:r>
              <a:rPr lang="en-US" altLang="en-US" sz="2200" dirty="0" smtClean="0">
                <a:ea typeface="Courier"/>
                <a:cs typeface="Courier"/>
              </a:rPr>
              <a:t>]</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del_val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hosts</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a:t>
            </a:r>
            <a:r>
              <a:rPr lang="en-US" altLang="en-US" sz="2200" dirty="0">
                <a:ea typeface="Courier"/>
                <a:cs typeface="Courier"/>
              </a:rPr>
              <a:t>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smtClean="0">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4648200"/>
            <a:ext cx="139446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6572146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Tree>
    <p:extLst>
      <p:ext uri="{BB962C8B-B14F-4D97-AF65-F5344CB8AC3E}">
        <p14:creationId xmlns:p14="http://schemas.microsoft.com/office/powerpoint/2010/main" val="1837147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381957" name="Rectangle 4"/>
          <p:cNvSpPr>
            <a:spLocks/>
          </p:cNvSpPr>
          <p:nvPr/>
        </p:nvSpPr>
        <p:spPr bwMode="auto">
          <a:xfrm>
            <a:off x="280195" y="2381250"/>
            <a:ext cx="15697200" cy="42481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"Core (base) Linux Role"</a:t>
            </a:r>
            <a:endParaRPr lang="en-US" altLang="en-US" sz="46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smtClean="0">
                <a:latin typeface="Consolas" panose="020B0609020204030204" pitchFamily="49" charset="0"/>
                <a:ea typeface="Courier"/>
                <a:cs typeface="Consolas" panose="020B0609020204030204" pitchFamily="49" charset="0"/>
                <a:sym typeface="Courier"/>
              </a:rPr>
              <a:t>run_list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smtClean="0">
                <a:solidFill>
                  <a:srgbClr val="BA2121"/>
                </a:solidFill>
                <a:latin typeface="Consolas" panose="020B0609020204030204" pitchFamily="49" charset="0"/>
                <a:ea typeface="Courier"/>
                <a:cs typeface="Consolas" panose="020B0609020204030204" pitchFamily="49" charset="0"/>
                <a:sym typeface="Courier"/>
              </a:rPr>
              <a:t>del_val</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motd</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users::create-users]"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a:t>
            </a:r>
            <a:r>
              <a:rPr lang="en-US" altLang="en-US" sz="4600" dirty="0" err="1">
                <a:solidFill>
                  <a:srgbClr val="BA2121"/>
                </a:solidFill>
                <a:latin typeface="Consolas" panose="020B0609020204030204" pitchFamily="49" charset="0"/>
                <a:ea typeface="Courier"/>
                <a:cs typeface="Consolas" panose="020B0609020204030204" pitchFamily="49" charset="0"/>
                <a:sym typeface="Courier"/>
              </a:rPr>
              <a:t>ip</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-logger</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a:t>
            </a:r>
            <a:endParaRPr lang="en-US" altLang="en-US" sz="4600" dirty="0">
              <a:solidFill>
                <a:srgbClr val="BA2121"/>
              </a:solidFill>
              <a:latin typeface="Consolas" panose="020B0609020204030204" pitchFamily="49" charset="0"/>
              <a:ea typeface="Courier"/>
              <a:cs typeface="Consolas" panose="020B0609020204030204" pitchFamily="49" charset="0"/>
              <a:sym typeface="Courier"/>
            </a:endParaRP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Create the base role</a:t>
            </a:r>
          </a:p>
        </p:txBody>
      </p:sp>
      <p:sp>
        <p:nvSpPr>
          <p:cNvPr id="7" name="Rectangle 7"/>
          <p:cNvSpPr>
            <a:spLocks/>
          </p:cNvSpPr>
          <p:nvPr/>
        </p:nvSpPr>
        <p:spPr bwMode="auto">
          <a:xfrm rot="10800000" flipH="1">
            <a:off x="356394" y="4571999"/>
            <a:ext cx="9753600" cy="990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39662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lin-webhead.rb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6220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smtClean="0">
                <a:solidFill>
                  <a:srgbClr val="BA2121"/>
                </a:solidFill>
                <a:latin typeface="Consolas" panose="020B0609020204030204" pitchFamily="49" charset="0"/>
                <a:cs typeface="Consolas" panose="020B0609020204030204" pitchFamily="49" charset="0"/>
              </a:rPr>
              <a:t>"</a:t>
            </a:r>
            <a:r>
              <a:rPr lang="en-US" sz="4400" dirty="0" err="1" smtClean="0">
                <a:solidFill>
                  <a:srgbClr val="BA2121"/>
                </a:solidFill>
                <a:latin typeface="Consolas" panose="020B0609020204030204" pitchFamily="49" charset="0"/>
                <a:cs typeface="Consolas" panose="020B0609020204030204" pitchFamily="49" charset="0"/>
              </a:rPr>
              <a:t>lin-webhead</a:t>
            </a:r>
            <a:r>
              <a:rPr lang="en-US" sz="4400" dirty="0" smtClean="0">
                <a:solidFill>
                  <a:srgbClr val="BA2121"/>
                </a:solidFill>
                <a:latin typeface="Consolas" panose="020B0609020204030204" pitchFamily="49" charset="0"/>
                <a:cs typeface="Consolas" panose="020B0609020204030204" pitchFamily="49" charset="0"/>
              </a:rPr>
              <a:t>"</a:t>
            </a:r>
            <a:endParaRPr lang="en-US" sz="4400" dirty="0">
              <a:solidFill>
                <a:srgbClr val="BA2121"/>
              </a:solidFill>
              <a:latin typeface="Consolas" panose="020B0609020204030204" pitchFamily="49" charset="0"/>
              <a:cs typeface="Consolas" panose="020B0609020204030204" pitchFamily="49" charset="0"/>
            </a:endParaRPr>
          </a:p>
          <a:p>
            <a:r>
              <a:rPr lang="en-US" sz="4400" dirty="0">
                <a:latin typeface="Consolas" panose="020B0609020204030204" pitchFamily="49" charset="0"/>
                <a:cs typeface="Consolas" panose="020B0609020204030204" pitchFamily="49" charset="0"/>
              </a:rPr>
              <a:t>description </a:t>
            </a:r>
            <a:r>
              <a:rPr lang="en-US" sz="4400" dirty="0" smtClean="0">
                <a:solidFill>
                  <a:srgbClr val="BA2121"/>
                </a:solidFill>
                <a:latin typeface="Consolas" panose="020B0609020204030204" pitchFamily="49" charset="0"/>
                <a:cs typeface="Consolas" panose="020B0609020204030204" pitchFamily="49" charset="0"/>
              </a:rPr>
              <a:t>"Linux Web </a:t>
            </a:r>
            <a:r>
              <a:rPr lang="en-US" sz="4400" dirty="0">
                <a:solidFill>
                  <a:srgbClr val="BA2121"/>
                </a:solidFill>
                <a:latin typeface="Consolas" panose="020B0609020204030204" pitchFamily="49" charset="0"/>
                <a:cs typeface="Consolas" panose="020B0609020204030204" pitchFamily="49" charset="0"/>
              </a:rPr>
              <a:t>Server"</a:t>
            </a:r>
          </a:p>
          <a:p>
            <a:r>
              <a:rPr lang="en-US" sz="4400" dirty="0">
                <a:latin typeface="Consolas" panose="020B0609020204030204" pitchFamily="49" charset="0"/>
                <a:cs typeface="Consolas" panose="020B0609020204030204" pitchFamily="49" charset="0"/>
              </a:rPr>
              <a:t>run_list </a:t>
            </a:r>
            <a:r>
              <a:rPr lang="en-US" sz="4400" dirty="0">
                <a:solidFill>
                  <a:srgbClr val="BA2121"/>
                </a:solidFill>
                <a:latin typeface="Consolas" panose="020B0609020204030204" pitchFamily="49" charset="0"/>
                <a:cs typeface="Consolas" panose="020B0609020204030204" pitchFamily="49" charset="0"/>
              </a:rPr>
              <a:t>"role</a:t>
            </a:r>
            <a:r>
              <a:rPr lang="en-US" sz="4400" dirty="0" smtClean="0">
                <a:solidFill>
                  <a:srgbClr val="BA2121"/>
                </a:solidFill>
                <a:latin typeface="Consolas" panose="020B0609020204030204" pitchFamily="49" charset="0"/>
                <a:cs typeface="Consolas" panose="020B0609020204030204" pitchFamily="49" charset="0"/>
              </a:rPr>
              <a:t>[core]</a:t>
            </a:r>
            <a:r>
              <a:rPr lang="en-US" sz="4400" dirty="0">
                <a:solidFill>
                  <a:srgbClr val="BA2121"/>
                </a:solidFill>
                <a:latin typeface="Consolas" panose="020B0609020204030204" pitchFamily="49" charset="0"/>
                <a:cs typeface="Consolas" panose="020B0609020204030204" pitchFamily="49" charset="0"/>
              </a:rPr>
              <a:t>"</a:t>
            </a:r>
            <a:r>
              <a:rPr lang="en-US" sz="4400" dirty="0">
                <a:solidFill>
                  <a:schemeClr val="tx1"/>
                </a:solidFill>
                <a:latin typeface="Consolas" panose="020B0609020204030204" pitchFamily="49" charset="0"/>
                <a:cs typeface="Consolas" panose="020B0609020204030204" pitchFamily="49" charset="0"/>
              </a:rPr>
              <a:t>,</a:t>
            </a:r>
            <a:r>
              <a:rPr lang="en-US" sz="4400" dirty="0">
                <a:solidFill>
                  <a:srgbClr val="BA2121"/>
                </a:solidFill>
                <a:latin typeface="Consolas" panose="020B0609020204030204" pitchFamily="49" charset="0"/>
                <a:cs typeface="Consolas" panose="020B0609020204030204" pitchFamily="49" charset="0"/>
              </a:rPr>
              <a:t>"recipe</a:t>
            </a:r>
            <a:r>
              <a:rPr lang="en-US" sz="4400" dirty="0" smtClean="0">
                <a:solidFill>
                  <a:srgbClr val="BA2121"/>
                </a:solidFill>
                <a:latin typeface="Consolas" panose="020B0609020204030204" pitchFamily="49" charset="0"/>
                <a:cs typeface="Consolas" panose="020B0609020204030204" pitchFamily="49" charset="0"/>
              </a:rPr>
              <a:t>[apache]"</a:t>
            </a:r>
            <a:endParaRPr lang="en-US" sz="4400" dirty="0">
              <a:solidFill>
                <a:srgbClr val="BA2121"/>
              </a:solidFill>
              <a:latin typeface="Consolas" panose="020B0609020204030204" pitchFamily="49" charset="0"/>
              <a:cs typeface="Consolas" panose="020B0609020204030204" pitchFamily="49" charset="0"/>
            </a:endParaRP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Linux Exercise</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core role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to the </a:t>
            </a: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lin-webhead</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role's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dirty="0">
                <a:solidFill>
                  <a:srgbClr val="222320"/>
                </a:solidFill>
                <a:latin typeface="Arial" pitchFamily="34" charset="0"/>
                <a:cs typeface="Arial" pitchFamily="34" charset="0"/>
                <a:sym typeface="Arial" pitchFamily="34" charset="0"/>
              </a:rPr>
              <a:t>Put </a:t>
            </a:r>
            <a:r>
              <a:rPr lang="en-US" altLang="en-US" sz="3600" dirty="0">
                <a:solidFill>
                  <a:srgbClr val="222320"/>
                </a:solidFill>
                <a:latin typeface="Courier"/>
                <a:ea typeface="Courier"/>
                <a:cs typeface="Courier"/>
                <a:sym typeface="Courier"/>
              </a:rPr>
              <a:t>role</a:t>
            </a:r>
            <a:r>
              <a:rPr lang="en-US" altLang="en-US" sz="3600" dirty="0" smtClean="0">
                <a:solidFill>
                  <a:srgbClr val="222320"/>
                </a:solidFill>
                <a:latin typeface="Courier"/>
                <a:ea typeface="Courier"/>
                <a:cs typeface="Courier"/>
                <a:sym typeface="Courier"/>
              </a:rPr>
              <a:t>[core]</a:t>
            </a:r>
            <a:r>
              <a:rPr lang="en-US" altLang="en-US" sz="3600" dirty="0" smtClean="0">
                <a:solidFill>
                  <a:srgbClr val="222320"/>
                </a:solidFill>
                <a:latin typeface="Arial" pitchFamily="34" charset="0"/>
                <a:cs typeface="Arial" pitchFamily="34" charset="0"/>
                <a:sym typeface="Arial" pitchFamily="34" charset="0"/>
              </a:rPr>
              <a:t> </a:t>
            </a:r>
            <a:r>
              <a:rPr lang="en-US" altLang="en-US" sz="3600" dirty="0">
                <a:solidFill>
                  <a:srgbClr val="222320"/>
                </a:solidFill>
                <a:latin typeface="Arial" pitchFamily="34" charset="0"/>
                <a:cs typeface="Arial" pitchFamily="34" charset="0"/>
                <a:sym typeface="Arial" pitchFamily="34" charset="0"/>
              </a:rPr>
              <a:t>at the front of the </a:t>
            </a:r>
            <a:r>
              <a:rPr lang="en-US" altLang="en-US" sz="3600" dirty="0">
                <a:solidFill>
                  <a:srgbClr val="222320"/>
                </a:solidFill>
                <a:latin typeface="Courier"/>
                <a:ea typeface="Courier"/>
                <a:cs typeface="Courier"/>
                <a:sym typeface="Courier"/>
              </a:rPr>
              <a:t>run_list</a:t>
            </a:r>
            <a:endParaRPr lang="en-US" altLang="en-US" sz="3600" dirty="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dirty="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3709195" y="3962398"/>
            <a:ext cx="4038600"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524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Remove all the entries in the </a:t>
            </a:r>
            <a:r>
              <a:rPr lang="en-US" altLang="en-US" dirty="0" smtClean="0">
                <a:solidFill>
                  <a:srgbClr val="000000"/>
                </a:solidFill>
                <a:cs typeface="Arial" pitchFamily="34" charset="0"/>
              </a:rPr>
              <a:t>node's </a:t>
            </a:r>
            <a:r>
              <a:rPr lang="en-US" altLang="en-US" b="1" dirty="0" smtClean="0">
                <a:solidFill>
                  <a:srgbClr val="000000"/>
                </a:solidFill>
                <a:cs typeface="Arial" pitchFamily="34" charset="0"/>
              </a:rPr>
              <a:t>run list </a:t>
            </a:r>
            <a:r>
              <a:rPr lang="en-US" altLang="en-US" dirty="0" smtClean="0">
                <a:solidFill>
                  <a:srgbClr val="000000"/>
                </a:solidFill>
                <a:cs typeface="Arial" pitchFamily="34" charset="0"/>
              </a:rPr>
              <a:t>other than the </a:t>
            </a:r>
            <a:r>
              <a:rPr lang="en-US" altLang="en-US" b="1" dirty="0" smtClean="0">
                <a:solidFill>
                  <a:srgbClr val="000000"/>
                </a:solidFill>
                <a:cs typeface="Arial" pitchFamily="34" charset="0"/>
              </a:rPr>
              <a:t>webserver </a:t>
            </a:r>
            <a:r>
              <a:rPr lang="en-US" altLang="en-US" dirty="0" smtClean="0">
                <a:solidFill>
                  <a:srgbClr val="000000"/>
                </a:solidFill>
                <a:cs typeface="Arial" pitchFamily="34" charset="0"/>
              </a:rPr>
              <a:t>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Upload the core 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Upload the </a:t>
            </a:r>
            <a:r>
              <a:rPr lang="en-US" altLang="en-US" dirty="0" err="1" smtClean="0">
                <a:solidFill>
                  <a:srgbClr val="000000"/>
                </a:solidFill>
                <a:cs typeface="Arial" pitchFamily="34" charset="0"/>
              </a:rPr>
              <a:t>lin-webhead</a:t>
            </a:r>
            <a:r>
              <a:rPr lang="en-US" altLang="en-US" dirty="0" smtClean="0">
                <a:solidFill>
                  <a:srgbClr val="000000"/>
                </a:solidFill>
                <a:cs typeface="Arial" pitchFamily="34" charset="0"/>
              </a:rPr>
              <a:t> role</a:t>
            </a:r>
          </a:p>
          <a:p>
            <a:pPr marL="914400" indent="-914400" defTabSz="914400" eaLnBrk="1" fontAlgn="base" hangingPunct="1">
              <a:spcAft>
                <a:spcPct val="0"/>
              </a:spcAft>
              <a:buFont typeface="+mj-lt"/>
              <a:buAutoNum type="arabicPeriod"/>
            </a:pPr>
            <a:r>
              <a:rPr lang="en-US" altLang="en-US" dirty="0" smtClean="0">
                <a:solidFill>
                  <a:srgbClr val="000000"/>
                </a:solidFill>
                <a:cs typeface="Arial" pitchFamily="34" charset="0"/>
              </a:rPr>
              <a:t>Converge the Node, look for the following:</a:t>
            </a:r>
          </a:p>
          <a:p>
            <a:pPr defTabSz="914400" eaLnBrk="1" fontAlgn="base" hangingPunct="1">
              <a:spcAft>
                <a:spcPct val="0"/>
              </a:spcAft>
            </a:pPr>
            <a:endParaRPr lang="en-US" altLang="en-US" dirty="0">
              <a:solidFill>
                <a:srgbClr val="000000"/>
              </a:solidFill>
              <a:cs typeface="Arial" pitchFamily="34" charset="0"/>
            </a:endParaRPr>
          </a:p>
        </p:txBody>
      </p:sp>
      <p:sp>
        <p:nvSpPr>
          <p:cNvPr id="582658" name="Rectangle 2"/>
          <p:cNvSpPr>
            <a:spLocks noGrp="1" noChangeArrowheads="1"/>
          </p:cNvSpPr>
          <p:nvPr>
            <p:ph type="title"/>
          </p:nvPr>
        </p:nvSpPr>
        <p:spPr/>
        <p:txBody>
          <a:bodyPr/>
          <a:lstStyle/>
          <a:p>
            <a:pPr eaLnBrk="1" hangingPunct="1">
              <a:defRPr/>
            </a:pPr>
            <a:r>
              <a:rPr lang="en-US" sz="4800" dirty="0" smtClean="0">
                <a:sym typeface="Arial Bold" charset="0"/>
              </a:rPr>
              <a:t>Exercise: Upload the roles and converge</a:t>
            </a:r>
            <a:endParaRPr lang="en-US" sz="4800" dirty="0">
              <a:sym typeface="Arial Bold" charset="0"/>
            </a:endParaRPr>
          </a:p>
        </p:txBody>
      </p:sp>
      <p:sp>
        <p:nvSpPr>
          <p:cNvPr id="4" name="Rectangle 3"/>
          <p:cNvSpPr>
            <a:spLocks/>
          </p:cNvSpPr>
          <p:nvPr/>
        </p:nvSpPr>
        <p:spPr bwMode="auto">
          <a:xfrm>
            <a:off x="800178" y="6019800"/>
            <a:ext cx="15024816" cy="502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smtClean="0">
                <a:ea typeface="Courier"/>
                <a:cs typeface="Courier"/>
              </a:rPr>
              <a:t>…</a:t>
            </a:r>
          </a:p>
          <a:p>
            <a:pPr defTabSz="914400" eaLnBrk="1" fontAlgn="base" hangingPunct="1">
              <a:spcBef>
                <a:spcPct val="0"/>
              </a:spcBef>
              <a:spcAft>
                <a:spcPct val="0"/>
              </a:spcAft>
            </a:pPr>
            <a:r>
              <a:rPr lang="en-US" altLang="en-US" sz="2800" dirty="0" smtClean="0">
                <a:solidFill>
                  <a:srgbClr val="FFFF00"/>
                </a:solidFill>
                <a:ea typeface="Courier"/>
                <a:cs typeface="Courier"/>
              </a:rPr>
              <a:t>INFO: Run List is [role[</a:t>
            </a:r>
            <a:r>
              <a:rPr lang="en-US" altLang="en-US" sz="2800" dirty="0" err="1" smtClean="0">
                <a:solidFill>
                  <a:srgbClr val="FFFF00"/>
                </a:solidFill>
                <a:ea typeface="Courier"/>
                <a:cs typeface="Courier"/>
              </a:rPr>
              <a:t>lin-webhead</a:t>
            </a:r>
            <a:r>
              <a:rPr lang="en-US" altLang="en-US" sz="2800" dirty="0" smtClean="0">
                <a:solidFill>
                  <a:srgbClr val="FFFF00"/>
                </a:solidFill>
                <a:ea typeface="Courier"/>
                <a:cs typeface="Courier"/>
              </a:rPr>
              <a:t>]]</a:t>
            </a:r>
          </a:p>
          <a:p>
            <a:pPr defTabSz="914400" eaLnBrk="1" fontAlgn="base" hangingPunct="1">
              <a:spcBef>
                <a:spcPct val="0"/>
              </a:spcBef>
              <a:spcAft>
                <a:spcPct val="0"/>
              </a:spcAft>
            </a:pPr>
            <a:r>
              <a:rPr lang="en-US" altLang="en-US" sz="2800" dirty="0" smtClean="0">
                <a:solidFill>
                  <a:srgbClr val="FFFF00"/>
                </a:solidFill>
                <a:ea typeface="Courier"/>
                <a:cs typeface="Courier"/>
              </a:rPr>
              <a:t>INFO</a:t>
            </a:r>
            <a:r>
              <a:rPr lang="en-US" altLang="en-US" sz="2800" dirty="0">
                <a:solidFill>
                  <a:srgbClr val="FFFF00"/>
                </a:solidFill>
                <a:ea typeface="Courier"/>
                <a:cs typeface="Courier"/>
              </a:rPr>
              <a:t>: Run List expands to </a:t>
            </a:r>
            <a:r>
              <a:rPr lang="en-US" altLang="en-US" sz="2800" dirty="0" smtClean="0">
                <a:solidFill>
                  <a:srgbClr val="FFFF00"/>
                </a:solidFill>
                <a:ea typeface="Courier"/>
                <a:cs typeface="Courier"/>
              </a:rPr>
              <a:t>[del-</a:t>
            </a:r>
            <a:r>
              <a:rPr lang="en-US" altLang="en-US" sz="2800" dirty="0" err="1" smtClean="0">
                <a:solidFill>
                  <a:srgbClr val="FFFF00"/>
                </a:solidFill>
                <a:ea typeface="Courier"/>
                <a:cs typeface="Courier"/>
              </a:rPr>
              <a:t>val</a:t>
            </a:r>
            <a:r>
              <a:rPr lang="en-US" altLang="en-US" sz="2800" dirty="0" smtClean="0">
                <a:solidFill>
                  <a:srgbClr val="FFFF00"/>
                </a:solidFill>
                <a:ea typeface="Courier"/>
                <a:cs typeface="Courier"/>
              </a:rPr>
              <a:t>, </a:t>
            </a:r>
            <a:r>
              <a:rPr lang="en-US" altLang="en-US" sz="2800" dirty="0" err="1" smtClean="0">
                <a:solidFill>
                  <a:srgbClr val="FFFF00"/>
                </a:solidFill>
                <a:ea typeface="Courier"/>
                <a:cs typeface="Courier"/>
              </a:rPr>
              <a:t>motd</a:t>
            </a:r>
            <a:r>
              <a:rPr lang="en-US" altLang="en-US" sz="2800" dirty="0" smtClean="0">
                <a:solidFill>
                  <a:srgbClr val="FFFF00"/>
                </a:solidFill>
                <a:ea typeface="Courier"/>
                <a:cs typeface="Courier"/>
              </a:rPr>
              <a:t>, </a:t>
            </a:r>
            <a:r>
              <a:rPr lang="en-US" altLang="en-US" sz="2800" dirty="0">
                <a:solidFill>
                  <a:srgbClr val="FFFF00"/>
                </a:solidFill>
                <a:ea typeface="Courier"/>
                <a:cs typeface="Courier"/>
              </a:rPr>
              <a:t>users</a:t>
            </a:r>
            <a:r>
              <a:rPr lang="en-US" altLang="en-US" sz="2800" dirty="0" smtClean="0">
                <a:solidFill>
                  <a:srgbClr val="FFFF00"/>
                </a:solidFill>
                <a:ea typeface="Courier"/>
                <a:cs typeface="Courier"/>
              </a:rPr>
              <a:t>, </a:t>
            </a:r>
            <a:r>
              <a:rPr lang="en-US" altLang="en-US" sz="2800" dirty="0" err="1" smtClean="0">
                <a:solidFill>
                  <a:srgbClr val="FFFF00"/>
                </a:solidFill>
                <a:ea typeface="Courier"/>
                <a:cs typeface="Courier"/>
              </a:rPr>
              <a:t>ip</a:t>
            </a:r>
            <a:r>
              <a:rPr lang="en-US" altLang="en-US" sz="2800" dirty="0" smtClean="0">
                <a:solidFill>
                  <a:srgbClr val="FFFF00"/>
                </a:solidFill>
                <a:ea typeface="Courier"/>
                <a:cs typeface="Courier"/>
              </a:rPr>
              <a:t>-logger, apache]</a:t>
            </a:r>
            <a:endParaRPr lang="en-US" altLang="en-US" sz="2800" dirty="0">
              <a:solidFill>
                <a:srgbClr val="FFFF00"/>
              </a:solidFill>
              <a:ea typeface="Courier"/>
              <a:cs typeface="Courier"/>
            </a:endParaRPr>
          </a:p>
          <a:p>
            <a:pPr defTabSz="914400" eaLnBrk="1" fontAlgn="base" hangingPunct="1">
              <a:spcBef>
                <a:spcPct val="0"/>
              </a:spcBef>
              <a:spcAft>
                <a:spcPct val="0"/>
              </a:spcAft>
            </a:pPr>
            <a:r>
              <a:rPr lang="en-US" altLang="en-US" sz="2200" dirty="0" smtClean="0">
                <a:ea typeface="Courier"/>
                <a:cs typeface="Courier"/>
              </a:rPr>
              <a:t>resolving </a:t>
            </a:r>
            <a:r>
              <a:rPr lang="en-US" altLang="en-US" sz="2200" dirty="0">
                <a:ea typeface="Courier"/>
                <a:cs typeface="Courier"/>
              </a:rPr>
              <a:t>cookbooks for run list: </a:t>
            </a:r>
            <a:r>
              <a:rPr lang="en-US" altLang="en-US" sz="2200" dirty="0" smtClean="0">
                <a:ea typeface="Courier"/>
                <a:cs typeface="Courier"/>
              </a:rPr>
              <a:t>["del-</a:t>
            </a:r>
            <a:r>
              <a:rPr lang="en-US" altLang="en-US" sz="2200" dirty="0" err="1" smtClean="0">
                <a:ea typeface="Courier"/>
                <a:cs typeface="Courier"/>
              </a:rPr>
              <a:t>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a:t>
            </a:r>
            <a:r>
              <a:rPr lang="en-US" altLang="en-US" sz="2200" dirty="0">
                <a:ea typeface="Courier"/>
                <a:cs typeface="Courier"/>
              </a:rPr>
              <a:t>, "users", </a:t>
            </a:r>
            <a:r>
              <a:rPr lang="en-US" altLang="en-US" sz="2200" dirty="0" smtClean="0">
                <a:ea typeface="Courier"/>
                <a:cs typeface="Courier"/>
              </a:rPr>
              <a:t>"</a:t>
            </a:r>
            <a:r>
              <a:rPr lang="en-US" altLang="en-US" sz="2200" dirty="0" err="1" smtClean="0">
                <a:ea typeface="Courier"/>
                <a:cs typeface="Courier"/>
              </a:rPr>
              <a:t>ip</a:t>
            </a:r>
            <a:r>
              <a:rPr lang="en-US" altLang="en-US" sz="2200" dirty="0" smtClean="0">
                <a:ea typeface="Courier"/>
                <a:cs typeface="Courier"/>
              </a:rPr>
              <a:t>-logger", "apache"]</a:t>
            </a:r>
          </a:p>
          <a:p>
            <a:pPr defTabSz="914400" eaLnBrk="1" fontAlgn="base" hangingPunct="1">
              <a:spcBef>
                <a:spcPct val="0"/>
              </a:spcBef>
              <a:spcAft>
                <a:spcPct val="0"/>
              </a:spcAft>
            </a:pP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[2014-02-25T10:05:37-08:00] INFO: Loading cookbooks </a:t>
            </a:r>
            <a:r>
              <a:rPr lang="en-US" altLang="en-US" sz="2200" dirty="0" smtClean="0">
                <a:ea typeface="Courier"/>
                <a:cs typeface="Courier"/>
              </a:rPr>
              <a:t>[</a:t>
            </a:r>
            <a:r>
              <a:rPr lang="en-US" altLang="en-US" sz="2200" dirty="0" err="1" smtClean="0">
                <a:ea typeface="Courier"/>
                <a:cs typeface="Courier"/>
              </a:rPr>
              <a:t>del_val</a:t>
            </a:r>
            <a:r>
              <a:rPr lang="en-US" altLang="en-US" sz="2200" dirty="0" smtClean="0">
                <a:ea typeface="Courier"/>
                <a:cs typeface="Courier"/>
              </a:rPr>
              <a:t>, </a:t>
            </a:r>
            <a:r>
              <a:rPr lang="en-US" altLang="en-US" sz="2200" dirty="0" err="1" smtClean="0">
                <a:ea typeface="Courier"/>
                <a:cs typeface="Courier"/>
              </a:rPr>
              <a:t>motd</a:t>
            </a:r>
            <a:r>
              <a:rPr lang="en-US" altLang="en-US" sz="2200" dirty="0" smtClean="0">
                <a:ea typeface="Courier"/>
                <a:cs typeface="Courier"/>
              </a:rPr>
              <a:t>, users, </a:t>
            </a:r>
            <a:r>
              <a:rPr lang="en-US" altLang="en-US" sz="2200" dirty="0" err="1" smtClean="0">
                <a:ea typeface="Courier"/>
                <a:cs typeface="Courier"/>
              </a:rPr>
              <a:t>ip</a:t>
            </a:r>
            <a:r>
              <a:rPr lang="en-US" altLang="en-US" sz="2200" dirty="0" smtClean="0">
                <a:ea typeface="Courier"/>
                <a:cs typeface="Courier"/>
              </a:rPr>
              <a:t>-logger, 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del-</a:t>
            </a:r>
            <a:r>
              <a:rPr lang="en-US" altLang="en-US" sz="2200" dirty="0" err="1" smtClean="0">
                <a:ea typeface="Courier"/>
                <a:cs typeface="Courier"/>
              </a:rPr>
              <a:t>val</a:t>
            </a:r>
            <a:endParaRPr lang="en-US" altLang="en-US" sz="2200" dirty="0" smtClean="0">
              <a:ea typeface="Courier"/>
              <a:cs typeface="Courier"/>
            </a:endParaRPr>
          </a:p>
          <a:p>
            <a:pPr defTabSz="914400" eaLnBrk="1" fontAlgn="base" hangingPunct="1">
              <a:spcBef>
                <a:spcPct val="0"/>
              </a:spcBef>
              <a:spcAft>
                <a:spcPct val="0"/>
              </a:spcAft>
            </a:pPr>
            <a:r>
              <a:rPr lang="en-US" altLang="en-US" sz="2200" dirty="0">
                <a:ea typeface="Courier"/>
                <a:cs typeface="Courier"/>
              </a:rPr>
              <a:t> </a:t>
            </a:r>
            <a:r>
              <a:rPr lang="en-US" altLang="en-US" sz="2200" dirty="0" smtClean="0">
                <a:ea typeface="Courier"/>
                <a:cs typeface="Courier"/>
              </a:rPr>
              <a:t> - </a:t>
            </a:r>
            <a:r>
              <a:rPr lang="en-US" altLang="en-US" sz="2200" dirty="0" err="1" smtClean="0">
                <a:ea typeface="Courier"/>
                <a:cs typeface="Courier"/>
              </a:rPr>
              <a:t>motd</a:t>
            </a:r>
            <a:endParaRPr lang="en-US" altLang="en-US" sz="2200" dirty="0">
              <a:ea typeface="Courier"/>
              <a:cs typeface="Courier"/>
            </a:endParaRPr>
          </a:p>
          <a:p>
            <a:pPr defTabSz="914400" eaLnBrk="1" fontAlgn="base" hangingPunct="1">
              <a:spcBef>
                <a:spcPct val="0"/>
              </a:spcBef>
              <a:spcAft>
                <a:spcPct val="0"/>
              </a:spcAft>
            </a:pPr>
            <a:r>
              <a:rPr lang="en-US" altLang="en-US" sz="2200" dirty="0" smtClean="0">
                <a:ea typeface="Courier"/>
                <a:cs typeface="Courier"/>
              </a:rPr>
              <a:t>  - users</a:t>
            </a:r>
          </a:p>
          <a:p>
            <a:pPr defTabSz="914400" eaLnBrk="1" fontAlgn="base" hangingPunct="1">
              <a:spcBef>
                <a:spcPct val="0"/>
              </a:spcBef>
              <a:spcAft>
                <a:spcPct val="0"/>
              </a:spcAft>
            </a:pPr>
            <a:r>
              <a:rPr lang="en-US" altLang="en-US" sz="2200" dirty="0" smtClean="0">
                <a:ea typeface="Courier"/>
                <a:cs typeface="Courier"/>
              </a:rPr>
              <a:t>  - </a:t>
            </a:r>
            <a:r>
              <a:rPr lang="en-US" altLang="en-US" sz="2200" dirty="0" err="1" smtClean="0">
                <a:ea typeface="Courier"/>
                <a:cs typeface="Courier"/>
              </a:rPr>
              <a:t>ip</a:t>
            </a:r>
            <a:r>
              <a:rPr lang="en-US" altLang="en-US" sz="2200" dirty="0" smtClean="0">
                <a:ea typeface="Courier"/>
                <a:cs typeface="Courier"/>
              </a:rPr>
              <a:t>-logger</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  - </a:t>
            </a:r>
            <a:r>
              <a:rPr lang="en-US" altLang="en-US" sz="2200" dirty="0" smtClean="0">
                <a:ea typeface="Courier"/>
                <a:cs typeface="Courier"/>
              </a:rPr>
              <a:t>apache</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
        <p:nvSpPr>
          <p:cNvPr id="5" name="Rectangle 7"/>
          <p:cNvSpPr>
            <a:spLocks/>
          </p:cNvSpPr>
          <p:nvPr/>
        </p:nvSpPr>
        <p:spPr bwMode="auto">
          <a:xfrm rot="10800000" flipH="1">
            <a:off x="889794" y="6019799"/>
            <a:ext cx="14554200" cy="19049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377075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err="1" smtClean="0">
                <a:solidFill>
                  <a:srgbClr val="FFFFFF"/>
                </a:solidFill>
                <a:effectLst>
                  <a:outerShdw blurRad="38100" dist="38100" dir="2700000" algn="tl">
                    <a:srgbClr val="C0C0C0"/>
                  </a:outerShdw>
                </a:effectLst>
                <a:latin typeface="Arial Bold" charset="0"/>
                <a:cs typeface="Arial Bold" charset="0"/>
                <a:sym typeface="Arial Bold" charset="0"/>
              </a:rPr>
              <a:t>Bootstraping</a:t>
            </a: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 Nodes with Roles and Environments</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You can assign BOTH a Role and an Environment to a node when bootstrapping it</a:t>
            </a:r>
          </a:p>
          <a:p>
            <a:pPr defTabSz="914400" eaLnBrk="1" fontAlgn="base" hangingPunct="1">
              <a:spcAft>
                <a:spcPct val="0"/>
              </a:spcAft>
            </a:pPr>
            <a:r>
              <a:rPr lang="en-US" altLang="en-US" dirty="0" smtClean="0">
                <a:solidFill>
                  <a:srgbClr val="000000"/>
                </a:solidFill>
                <a:cs typeface="Arial" pitchFamily="34" charset="0"/>
              </a:rPr>
              <a:t>This means the node goes from not being </a:t>
            </a:r>
            <a:br>
              <a:rPr lang="en-US" altLang="en-US" dirty="0" smtClean="0">
                <a:solidFill>
                  <a:srgbClr val="000000"/>
                </a:solidFill>
                <a:cs typeface="Arial" pitchFamily="34" charset="0"/>
              </a:rPr>
            </a:br>
            <a:r>
              <a:rPr lang="en-US" altLang="en-US" dirty="0" smtClean="0">
                <a:solidFill>
                  <a:srgbClr val="000000"/>
                </a:solidFill>
                <a:cs typeface="Arial" pitchFamily="34" charset="0"/>
              </a:rPr>
              <a:t>Chef-enabled, to existing as a complete Chef-enabled webserver (or database server, load balancer, etc.) in the Environment you specify</a:t>
            </a:r>
          </a:p>
          <a:p>
            <a:pPr defTabSz="914400" eaLnBrk="1" fontAlgn="base" hangingPunct="1">
              <a:spcAft>
                <a:spcPct val="0"/>
              </a:spcAft>
            </a:pPr>
            <a:r>
              <a:rPr lang="en-US" altLang="en-US" dirty="0" smtClean="0">
                <a:solidFill>
                  <a:srgbClr val="000000"/>
                </a:solidFill>
                <a:cs typeface="Arial" pitchFamily="34" charset="0"/>
              </a:rPr>
              <a:t>Use –r "role[</a:t>
            </a:r>
            <a:r>
              <a:rPr lang="en-US" altLang="en-US" dirty="0" err="1" smtClean="0">
                <a:solidFill>
                  <a:srgbClr val="000000"/>
                </a:solidFill>
                <a:cs typeface="Arial" pitchFamily="34" charset="0"/>
              </a:rPr>
              <a:t>rolename</a:t>
            </a:r>
            <a:r>
              <a:rPr lang="en-US" altLang="en-US" dirty="0" smtClean="0">
                <a:solidFill>
                  <a:srgbClr val="000000"/>
                </a:solidFill>
                <a:cs typeface="Arial" pitchFamily="34" charset="0"/>
              </a:rPr>
              <a:t>]" and –E "</a:t>
            </a:r>
            <a:r>
              <a:rPr lang="en-US" altLang="en-US" dirty="0" err="1" smtClean="0">
                <a:solidFill>
                  <a:srgbClr val="000000"/>
                </a:solidFill>
                <a:cs typeface="Arial" pitchFamily="34" charset="0"/>
              </a:rPr>
              <a:t>environmentname</a:t>
            </a:r>
            <a:r>
              <a:rPr lang="en-US" altLang="en-US" dirty="0" smtClean="0">
                <a:solidFill>
                  <a:srgbClr val="000000"/>
                </a:solidFill>
                <a:cs typeface="Arial" pitchFamily="34" charset="0"/>
              </a:rPr>
              <a:t>"</a:t>
            </a:r>
          </a:p>
          <a:p>
            <a:pPr defTabSz="914400" eaLnBrk="1" fontAlgn="base" hangingPunct="1">
              <a:spcAft>
                <a:spcPct val="0"/>
              </a:spcAft>
            </a:pPr>
            <a:r>
              <a:rPr lang="en-US" altLang="en-US" dirty="0" smtClean="0">
                <a:solidFill>
                  <a:srgbClr val="000000"/>
                </a:solidFill>
                <a:cs typeface="Arial" pitchFamily="34" charset="0"/>
              </a:rPr>
              <a:t>Note the capitalization of the –r and –E options</a:t>
            </a:r>
            <a:endParaRPr lang="en-US" altLang="en-US" dirty="0">
              <a:solidFill>
                <a:srgbClr val="000000"/>
              </a:solidFill>
              <a:cs typeface="Arial" pitchFamily="34" charset="0"/>
            </a:endParaRPr>
          </a:p>
        </p:txBody>
      </p:sp>
    </p:spTree>
    <p:extLst>
      <p:ext uri="{BB962C8B-B14F-4D97-AF65-F5344CB8AC3E}">
        <p14:creationId xmlns:p14="http://schemas.microsoft.com/office/powerpoint/2010/main" val="3188758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280194" y="2476500"/>
            <a:ext cx="15849600" cy="2247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a:t>
            </a:r>
            <a:r>
              <a:rPr lang="en-US" sz="3600" dirty="0" smtClean="0">
                <a:solidFill>
                  <a:schemeClr val="bg1"/>
                </a:solidFill>
                <a:latin typeface="Courier"/>
                <a:ea typeface="Courier"/>
                <a:cs typeface="Courier"/>
                <a:sym typeface="Courier"/>
              </a:rPr>
              <a:t>bootstrap windows </a:t>
            </a:r>
            <a:r>
              <a:rPr lang="en-US" sz="3600" dirty="0" err="1" smtClean="0">
                <a:solidFill>
                  <a:schemeClr val="bg1"/>
                </a:solidFill>
                <a:latin typeface="Courier"/>
                <a:ea typeface="Courier"/>
                <a:cs typeface="Courier"/>
                <a:sym typeface="Courier"/>
              </a:rPr>
              <a:t>winrm</a:t>
            </a:r>
            <a:r>
              <a:rPr lang="en-US" sz="3600" dirty="0" smtClean="0">
                <a:solidFill>
                  <a:schemeClr val="bg1"/>
                </a:solidFill>
                <a:latin typeface="Courier"/>
                <a:ea typeface="Courier"/>
                <a:cs typeface="Courier"/>
                <a:sym typeface="Courier"/>
              </a:rPr>
              <a:t> </a:t>
            </a:r>
            <a:r>
              <a:rPr lang="en-US" sz="3600" dirty="0" smtClean="0">
                <a:solidFill>
                  <a:srgbClr val="FFFFFF"/>
                </a:solidFill>
                <a:latin typeface="Courier"/>
                <a:ea typeface="Courier"/>
                <a:cs typeface="Courier"/>
                <a:sym typeface="Courier"/>
              </a:rPr>
              <a:t>&lt;EXTERNAL_ADDRESS&gt;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-x username –P password -</a:t>
            </a:r>
            <a:r>
              <a:rPr lang="en-US" sz="3600" dirty="0" smtClean="0">
                <a:solidFill>
                  <a:schemeClr val="bg1"/>
                </a:solidFill>
                <a:latin typeface="Courier"/>
                <a:ea typeface="Courier"/>
                <a:cs typeface="Courier"/>
                <a:sym typeface="Courier"/>
              </a:rPr>
              <a:t>N "windowsnode2" </a:t>
            </a:r>
            <a:br>
              <a:rPr lang="en-US" sz="3600" dirty="0" smtClean="0">
                <a:solidFill>
                  <a:schemeClr val="bg1"/>
                </a:solidFill>
                <a:latin typeface="Courier"/>
                <a:ea typeface="Courier"/>
                <a:cs typeface="Courier"/>
                <a:sym typeface="Courier"/>
              </a:rPr>
            </a:br>
            <a:r>
              <a:rPr lang="en-US" sz="3600" dirty="0" smtClean="0">
                <a:solidFill>
                  <a:srgbClr val="FFFF00"/>
                </a:solidFill>
                <a:latin typeface="Courier"/>
                <a:ea typeface="Courier"/>
                <a:cs typeface="Courier"/>
                <a:sym typeface="Courier"/>
              </a:rPr>
              <a:t>–r 'role[win-</a:t>
            </a:r>
            <a:r>
              <a:rPr lang="en-US" sz="3600" dirty="0" err="1" smtClean="0">
                <a:solidFill>
                  <a:srgbClr val="FFFF00"/>
                </a:solidFill>
                <a:latin typeface="Courier"/>
                <a:ea typeface="Courier"/>
                <a:cs typeface="Courier"/>
                <a:sym typeface="Courier"/>
              </a:rPr>
              <a:t>webhead</a:t>
            </a:r>
            <a:r>
              <a:rPr lang="en-US" sz="3600" dirty="0" smtClean="0">
                <a:solidFill>
                  <a:srgbClr val="FFFF00"/>
                </a:solidFill>
                <a:latin typeface="Courier"/>
                <a:ea typeface="Courier"/>
                <a:cs typeface="Courier"/>
                <a:sym typeface="Courier"/>
              </a:rPr>
              <a:t>]' –E "windows-</a:t>
            </a:r>
            <a:r>
              <a:rPr lang="en-US" sz="3600" dirty="0" err="1" smtClean="0">
                <a:solidFill>
                  <a:srgbClr val="FFFF00"/>
                </a:solidFill>
                <a:latin typeface="Courier"/>
                <a:ea typeface="Courier"/>
                <a:cs typeface="Courier"/>
                <a:sym typeface="Courier"/>
              </a:rPr>
              <a:t>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191490" name="Rectangle 2"/>
          <p:cNvSpPr>
            <a:spLocks noGrp="1" noChangeArrowheads="1"/>
          </p:cNvSpPr>
          <p:nvPr>
            <p:ph type="title"/>
          </p:nvPr>
        </p:nvSpPr>
        <p:spPr>
          <a:xfrm>
            <a:off x="432595" y="177800"/>
            <a:ext cx="15468600" cy="1117600"/>
          </a:xfrm>
        </p:spPr>
        <p:txBody>
          <a:bodyPr/>
          <a:lstStyle/>
          <a:p>
            <a:pPr eaLnBrk="1" hangingPunct="1">
              <a:defRPr/>
            </a:pPr>
            <a:r>
              <a:rPr lang="en-US" dirty="0">
                <a:sym typeface="Arial Bold" charset="0"/>
              </a:rPr>
              <a:t>"</a:t>
            </a:r>
            <a:r>
              <a:rPr lang="en-US" dirty="0" smtClean="0">
                <a:sym typeface="Arial Bold" charset="0"/>
              </a:rPr>
              <a:t>Bootstrap" </a:t>
            </a:r>
            <a:r>
              <a:rPr lang="en-US" dirty="0" smtClean="0">
                <a:sym typeface="Arial Bold" charset="0"/>
              </a:rPr>
              <a:t>with Role and Environment</a:t>
            </a:r>
            <a:endParaRPr lang="en-US" dirty="0">
              <a:sym typeface="Arial Bold" charset="0"/>
            </a:endParaRPr>
          </a:p>
        </p:txBody>
      </p:sp>
      <p:sp>
        <p:nvSpPr>
          <p:cNvPr id="2" name="TextBox 1"/>
          <p:cNvSpPr txBox="1"/>
          <p:nvPr/>
        </p:nvSpPr>
        <p:spPr>
          <a:xfrm>
            <a:off x="735392" y="1752600"/>
            <a:ext cx="5070895" cy="523220"/>
          </a:xfrm>
          <a:prstGeom prst="rect">
            <a:avLst/>
          </a:prstGeom>
          <a:noFill/>
        </p:spPr>
        <p:txBody>
          <a:bodyPr wrap="none" rtlCol="0">
            <a:spAutoFit/>
          </a:bodyPr>
          <a:lstStyle/>
          <a:p>
            <a:r>
              <a:rPr lang="en-US" dirty="0" smtClean="0"/>
              <a:t>To Bootstrap a </a:t>
            </a:r>
            <a:r>
              <a:rPr lang="en-US" b="1" dirty="0" smtClean="0"/>
              <a:t>Windows</a:t>
            </a:r>
            <a:r>
              <a:rPr lang="en-US" dirty="0" smtClean="0"/>
              <a:t> node</a:t>
            </a:r>
            <a:endParaRPr lang="en-US" dirty="0"/>
          </a:p>
        </p:txBody>
      </p:sp>
      <p:sp>
        <p:nvSpPr>
          <p:cNvPr id="6" name="Rectangle 1"/>
          <p:cNvSpPr>
            <a:spLocks/>
          </p:cNvSpPr>
          <p:nvPr/>
        </p:nvSpPr>
        <p:spPr bwMode="auto">
          <a:xfrm>
            <a:off x="815596" y="5715000"/>
            <a:ext cx="15087600" cy="198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bg1"/>
                </a:solidFill>
                <a:latin typeface="Courier"/>
                <a:ea typeface="Courier"/>
                <a:cs typeface="Courier"/>
                <a:sym typeface="Courier"/>
              </a:rPr>
              <a:t>ws</a:t>
            </a:r>
            <a:r>
              <a:rPr lang="en-US" sz="3600" dirty="0" smtClean="0">
                <a:solidFill>
                  <a:schemeClr val="bg1"/>
                </a:solidFill>
                <a:latin typeface="Courier"/>
                <a:ea typeface="Courier"/>
                <a:cs typeface="Courier"/>
                <a:sym typeface="Courier"/>
              </a:rPr>
              <a:t>&gt;</a:t>
            </a:r>
            <a:r>
              <a:rPr lang="en-US" sz="3600" dirty="0" smtClean="0">
                <a:solidFill>
                  <a:srgbClr val="FFFFFF"/>
                </a:solidFill>
                <a:latin typeface="Courier"/>
                <a:ea typeface="Courier"/>
                <a:cs typeface="Courier"/>
                <a:sym typeface="Courier"/>
              </a:rPr>
              <a:t> knife bootstrap &lt;EXTERNAL_ADDRESS&gt; -x username </a:t>
            </a:r>
            <a:br>
              <a:rPr lang="en-US" sz="3600" dirty="0" smtClean="0">
                <a:solidFill>
                  <a:srgbClr val="FFFFFF"/>
                </a:solidFill>
                <a:latin typeface="Courier"/>
                <a:ea typeface="Courier"/>
                <a:cs typeface="Courier"/>
                <a:sym typeface="Courier"/>
              </a:rPr>
            </a:br>
            <a:r>
              <a:rPr lang="en-US" sz="3600" dirty="0" smtClean="0">
                <a:solidFill>
                  <a:srgbClr val="FFFFFF"/>
                </a:solidFill>
                <a:latin typeface="Courier"/>
                <a:ea typeface="Courier"/>
                <a:cs typeface="Courier"/>
                <a:sym typeface="Courier"/>
              </a:rPr>
              <a:t>–P password -N "linuxnode2" </a:t>
            </a:r>
          </a:p>
          <a:p>
            <a:r>
              <a:rPr lang="en-US" sz="3600" dirty="0" smtClean="0">
                <a:solidFill>
                  <a:srgbClr val="FFFF00"/>
                </a:solidFill>
                <a:latin typeface="Courier"/>
                <a:ea typeface="Courier"/>
                <a:cs typeface="Courier"/>
                <a:sym typeface="Courier"/>
              </a:rPr>
              <a:t>–r 'role[</a:t>
            </a:r>
            <a:r>
              <a:rPr lang="en-US" sz="3600" dirty="0" err="1" smtClean="0">
                <a:solidFill>
                  <a:srgbClr val="FFFF00"/>
                </a:solidFill>
                <a:latin typeface="Courier"/>
                <a:ea typeface="Courier"/>
                <a:cs typeface="Courier"/>
                <a:sym typeface="Courier"/>
              </a:rPr>
              <a:t>lin-webhead</a:t>
            </a:r>
            <a:r>
              <a:rPr lang="en-US" sz="3600" dirty="0" smtClean="0">
                <a:solidFill>
                  <a:srgbClr val="FFFF00"/>
                </a:solidFill>
                <a:latin typeface="Courier"/>
                <a:ea typeface="Courier"/>
                <a:cs typeface="Courier"/>
                <a:sym typeface="Courier"/>
              </a:rPr>
              <a:t>]' –E "</a:t>
            </a:r>
            <a:r>
              <a:rPr lang="en-US" sz="3600" dirty="0" err="1" smtClean="0">
                <a:solidFill>
                  <a:srgbClr val="FFFF00"/>
                </a:solidFill>
                <a:latin typeface="Courier"/>
                <a:ea typeface="Courier"/>
                <a:cs typeface="Courier"/>
                <a:sym typeface="Courier"/>
              </a:rPr>
              <a:t>linux-dev</a:t>
            </a:r>
            <a:r>
              <a:rPr lang="en-US" sz="3600" dirty="0" smtClean="0">
                <a:solidFill>
                  <a:srgbClr val="FFFF00"/>
                </a:solidFill>
                <a:latin typeface="Courier"/>
                <a:ea typeface="Courier"/>
                <a:cs typeface="Courier"/>
                <a:sym typeface="Courier"/>
              </a:rPr>
              <a:t>"</a:t>
            </a:r>
            <a:endParaRPr lang="en-US" sz="3600" dirty="0">
              <a:solidFill>
                <a:srgbClr val="FFFF00"/>
              </a:solidFill>
              <a:latin typeface="Courier"/>
              <a:ea typeface="Courier"/>
              <a:cs typeface="Courier"/>
              <a:sym typeface="Courier"/>
            </a:endParaRPr>
          </a:p>
        </p:txBody>
      </p:sp>
      <p:sp>
        <p:nvSpPr>
          <p:cNvPr id="7" name="TextBox 6"/>
          <p:cNvSpPr txBox="1"/>
          <p:nvPr/>
        </p:nvSpPr>
        <p:spPr>
          <a:xfrm>
            <a:off x="737394" y="5105400"/>
            <a:ext cx="4455842" cy="523220"/>
          </a:xfrm>
          <a:prstGeom prst="rect">
            <a:avLst/>
          </a:prstGeom>
          <a:noFill/>
        </p:spPr>
        <p:txBody>
          <a:bodyPr wrap="none" rtlCol="0">
            <a:spAutoFit/>
          </a:bodyPr>
          <a:lstStyle/>
          <a:p>
            <a:r>
              <a:rPr lang="en-US" dirty="0" smtClean="0"/>
              <a:t>To Bootstrap a </a:t>
            </a:r>
            <a:r>
              <a:rPr lang="en-US" b="1" dirty="0" smtClean="0"/>
              <a:t>Linux</a:t>
            </a:r>
            <a:r>
              <a:rPr lang="en-US" dirty="0" smtClean="0"/>
              <a:t> node</a:t>
            </a:r>
            <a:endParaRPr lang="en-US" dirty="0"/>
          </a:p>
        </p:txBody>
      </p:sp>
      <p:sp>
        <p:nvSpPr>
          <p:cNvPr id="4" name="TextBox 3"/>
          <p:cNvSpPr txBox="1"/>
          <p:nvPr/>
        </p:nvSpPr>
        <p:spPr>
          <a:xfrm>
            <a:off x="2539730" y="7808893"/>
            <a:ext cx="10279727" cy="954107"/>
          </a:xfrm>
          <a:prstGeom prst="rect">
            <a:avLst/>
          </a:prstGeom>
          <a:noFill/>
        </p:spPr>
        <p:txBody>
          <a:bodyPr wrap="none" rtlCol="0">
            <a:spAutoFit/>
          </a:bodyPr>
          <a:lstStyle/>
          <a:p>
            <a:pPr algn="ctr"/>
            <a:r>
              <a:rPr lang="en-US" b="1" dirty="0" smtClean="0">
                <a:solidFill>
                  <a:srgbClr val="FF0000"/>
                </a:solidFill>
              </a:rPr>
              <a:t>NOTE: If you are using more then one node for this course, </a:t>
            </a:r>
          </a:p>
          <a:p>
            <a:pPr algn="ctr"/>
            <a:r>
              <a:rPr lang="en-US" b="1" dirty="0" smtClean="0">
                <a:solidFill>
                  <a:srgbClr val="FF0000"/>
                </a:solidFill>
              </a:rPr>
              <a:t>name them differently or Chef Server will give you an error!</a:t>
            </a:r>
            <a:endParaRPr lang="en-US" b="1" dirty="0">
              <a:solidFill>
                <a:srgbClr val="FF0000"/>
              </a:solidFill>
            </a:endParaRPr>
          </a:p>
        </p:txBody>
      </p:sp>
    </p:spTree>
    <p:extLst>
      <p:ext uri="{BB962C8B-B14F-4D97-AF65-F5344CB8AC3E}">
        <p14:creationId xmlns:p14="http://schemas.microsoft.com/office/powerpoint/2010/main" val="3344254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a:xfrm>
            <a:off x="800273" y="1879603"/>
            <a:ext cx="14872321" cy="6731000"/>
          </a:xfrm>
        </p:spPr>
        <p:txBody>
          <a:bodyPr/>
          <a:lstStyle/>
          <a:p>
            <a:pPr eaLnBrk="1" hangingPunct="1"/>
            <a:r>
              <a:rPr lang="en-US" altLang="en-US" dirty="0" smtClean="0"/>
              <a:t>What is a Role?</a:t>
            </a:r>
          </a:p>
          <a:p>
            <a:pPr eaLnBrk="1" hangingPunct="1"/>
            <a:r>
              <a:rPr lang="en-US" altLang="en-US" dirty="0" smtClean="0"/>
              <a:t>What makes for a </a:t>
            </a:r>
            <a:r>
              <a:rPr lang="en-US" altLang="en-US" dirty="0" smtClean="0"/>
              <a:t>"good" </a:t>
            </a:r>
            <a:r>
              <a:rPr lang="en-US" altLang="en-US" dirty="0" smtClean="0"/>
              <a:t>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a:p>
            <a:pPr eaLnBrk="1" hangingPunct="1"/>
            <a:r>
              <a:rPr lang="en-US" altLang="en-US" dirty="0" smtClean="0"/>
              <a:t>How can you bootstrap using Roles and Environments?</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a:sym typeface="Arial Bold" charset="0"/>
              </a:rPr>
              <a:t>Using Community Cookbooks</a:t>
            </a: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2"/>
              </a:rPr>
              <a:t>http://</a:t>
            </a:r>
            <a:r>
              <a:rPr lang="en-US" u="sng" dirty="0" smtClean="0">
                <a:hlinkClick r:id="rId2"/>
              </a:rPr>
              <a:t>www.chef.io</a:t>
            </a:r>
            <a:endParaRPr lang="en-US" u="sng" dirty="0"/>
          </a:p>
        </p:txBody>
      </p:sp>
      <p:pic>
        <p:nvPicPr>
          <p:cNvPr id="245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0394" y="0"/>
            <a:ext cx="664433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45766" name="Group 6"/>
          <p:cNvGrpSpPr>
            <a:grpSpLocks/>
          </p:cNvGrpSpPr>
          <p:nvPr/>
        </p:nvGrpSpPr>
        <p:grpSpPr bwMode="auto">
          <a:xfrm>
            <a:off x="279428" y="3135314"/>
            <a:ext cx="6742772" cy="4548187"/>
            <a:chOff x="0" y="0"/>
            <a:chExt cx="4247" cy="2864"/>
          </a:xfrm>
        </p:grpSpPr>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56"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5" name="Oval 5"/>
            <p:cNvSpPr>
              <a:spLocks/>
            </p:cNvSpPr>
            <p:nvPr/>
          </p:nvSpPr>
          <p:spPr bwMode="auto">
            <a:xfrm>
              <a:off x="3267" y="50"/>
              <a:ext cx="980" cy="55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245769" name="Group 9"/>
          <p:cNvGrpSpPr>
            <a:grpSpLocks/>
          </p:cNvGrpSpPr>
          <p:nvPr/>
        </p:nvGrpSpPr>
        <p:grpSpPr bwMode="auto">
          <a:xfrm>
            <a:off x="7665199" y="3162300"/>
            <a:ext cx="10027629" cy="5080000"/>
            <a:chOff x="0" y="0"/>
            <a:chExt cx="6315" cy="3200"/>
          </a:xfrm>
        </p:grpSpPr>
        <p:pic>
          <p:nvPicPr>
            <p:cNvPr id="2457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315" cy="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8" name="Oval 8"/>
            <p:cNvSpPr>
              <a:spLocks/>
            </p:cNvSpPr>
            <p:nvPr/>
          </p:nvSpPr>
          <p:spPr bwMode="auto">
            <a:xfrm>
              <a:off x="820" y="1324"/>
              <a:ext cx="2220" cy="70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45770" name="Line 10"/>
          <p:cNvSpPr>
            <a:spLocks noChangeShapeType="1"/>
          </p:cNvSpPr>
          <p:nvPr/>
        </p:nvSpPr>
        <p:spPr bwMode="auto">
          <a:xfrm rot="10800000">
            <a:off x="7025375" y="3984625"/>
            <a:ext cx="2022673" cy="1449388"/>
          </a:xfrm>
          <a:prstGeom prst="line">
            <a:avLst/>
          </a:prstGeom>
          <a:noFill/>
          <a:ln w="381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23476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a:t>
            </a:r>
            <a:r>
              <a:rPr lang="en-US" sz="4800" dirty="0">
                <a:solidFill>
                  <a:schemeClr val="tx1"/>
                </a:solidFill>
                <a:latin typeface="Arial" charset="0"/>
                <a:ea typeface="ＭＳ Ｐゴシック" charset="0"/>
                <a:cs typeface="Arial" charset="0"/>
                <a:sym typeface="Arial" charset="0"/>
              </a:rPr>
              <a:t>Community </a:t>
            </a:r>
            <a:r>
              <a:rPr lang="en-US" sz="4800" dirty="0" smtClean="0">
                <a:solidFill>
                  <a:schemeClr val="tx1"/>
                </a:solidFill>
                <a:latin typeface="Arial" charset="0"/>
                <a:ea typeface="ＭＳ Ｐゴシック" charset="0"/>
                <a:cs typeface="Arial" charset="0"/>
                <a:sym typeface="Arial" charset="0"/>
              </a:rPr>
              <a:t>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Community Site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latin typeface="Arial" charset="0"/>
                <a:ea typeface="ＭＳ Ｐゴシック" charset="0"/>
                <a:cs typeface="Arial" charset="0"/>
                <a:sym typeface="Arial" charset="0"/>
              </a:rPr>
              <a:t>Use </a:t>
            </a:r>
            <a:r>
              <a:rPr lang="en-US" sz="4800" dirty="0" err="1" smtClean="0">
                <a:latin typeface="Arial" charset="0"/>
                <a:ea typeface="ＭＳ Ｐゴシック" charset="0"/>
                <a:cs typeface="Arial" charset="0"/>
                <a:sym typeface="Arial" charset="0"/>
              </a:rPr>
              <a:t>Berkshelf</a:t>
            </a:r>
            <a:r>
              <a:rPr lang="en-US" sz="4800" dirty="0" smtClean="0">
                <a:latin typeface="Arial" charset="0"/>
                <a:ea typeface="ＭＳ Ｐゴシック" charset="0"/>
                <a:cs typeface="Arial" charset="0"/>
                <a:sym typeface="Arial" charset="0"/>
              </a:rPr>
              <a:t>, a dependency resolver</a:t>
            </a:r>
            <a:endParaRPr lang="en-US" sz="4800" dirty="0" smtClean="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2156665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a:t>
            </a:r>
            <a:r>
              <a:rPr lang="en-US" altLang="en-US" dirty="0" smtClean="0">
                <a:solidFill>
                  <a:srgbClr val="000000"/>
                </a:solidFill>
                <a:cs typeface="Arial" pitchFamily="34" charset="0"/>
              </a:rPr>
              <a:t>cookbooks </a:t>
            </a:r>
            <a:r>
              <a:rPr lang="en-US" altLang="en-US" dirty="0">
                <a:solidFill>
                  <a:srgbClr val="000000"/>
                </a:solidFill>
                <a:cs typeface="Arial" pitchFamily="34" charset="0"/>
              </a:rPr>
              <a:t>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r>
              <a:rPr lang="en-US" altLang="en-US" dirty="0" smtClean="0">
                <a:solidFill>
                  <a:srgbClr val="000000"/>
                </a:solidFill>
                <a:cs typeface="Arial" pitchFamily="34" charset="0"/>
              </a:rPr>
              <a:t>.</a:t>
            </a:r>
          </a:p>
          <a:p>
            <a:pPr defTabSz="914400" eaLnBrk="1" fontAlgn="base" hangingPunct="1">
              <a:spcAft>
                <a:spcPct val="0"/>
              </a:spcAft>
            </a:pPr>
            <a:r>
              <a:rPr lang="en-US" altLang="en-US" b="1" dirty="0" smtClean="0">
                <a:solidFill>
                  <a:srgbClr val="000000"/>
                </a:solidFill>
                <a:cs typeface="Arial" pitchFamily="34" charset="0"/>
              </a:rPr>
              <a:t>https://</a:t>
            </a:r>
            <a:r>
              <a:rPr lang="en-US" altLang="en-US" b="1" dirty="0" err="1" smtClean="0">
                <a:solidFill>
                  <a:srgbClr val="000000"/>
                </a:solidFill>
                <a:cs typeface="Arial" pitchFamily="34" charset="0"/>
              </a:rPr>
              <a:t>supermarket.chef.io</a:t>
            </a:r>
            <a:endParaRPr lang="en-US" altLang="en-US" b="1" dirty="0">
              <a:solidFill>
                <a:srgbClr val="000000"/>
              </a:solidFill>
              <a:cs typeface="Arial" pitchFamily="34" charset="0"/>
            </a:endParaRP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3388817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descr="supermark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2514600"/>
            <a:ext cx="12649200" cy="6207923"/>
          </a:xfrm>
          <a:prstGeom prst="rect">
            <a:avLst/>
          </a:prstGeom>
        </p:spPr>
      </p:pic>
      <p:sp>
        <p:nvSpPr>
          <p:cNvPr id="3" name="TextBox 2"/>
          <p:cNvSpPr txBox="1"/>
          <p:nvPr/>
        </p:nvSpPr>
        <p:spPr>
          <a:xfrm>
            <a:off x="4013994" y="1600200"/>
            <a:ext cx="7427434" cy="769441"/>
          </a:xfrm>
          <a:prstGeom prst="rect">
            <a:avLst/>
          </a:prstGeom>
          <a:noFill/>
        </p:spPr>
        <p:txBody>
          <a:bodyPr wrap="none" rtlCol="0">
            <a:spAutoFit/>
          </a:bodyPr>
          <a:lstStyle/>
          <a:p>
            <a:r>
              <a:rPr lang="en-US" sz="4400" b="1" dirty="0" smtClean="0"/>
              <a:t>https://</a:t>
            </a:r>
            <a:r>
              <a:rPr lang="en-US" sz="4400" b="1" smtClean="0"/>
              <a:t>supermarket.chef.io</a:t>
            </a:r>
            <a:endParaRPr lang="en-US" sz="4400" b="1" dirty="0"/>
          </a:p>
        </p:txBody>
      </p:sp>
    </p:spTree>
    <p:extLst>
      <p:ext uri="{BB962C8B-B14F-4D97-AF65-F5344CB8AC3E}">
        <p14:creationId xmlns:p14="http://schemas.microsoft.com/office/powerpoint/2010/main" val="210584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ef-cl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94" y="1676400"/>
            <a:ext cx="15810238" cy="7163829"/>
          </a:xfrm>
          <a:prstGeom prst="rect">
            <a:avLst/>
          </a:prstGeom>
        </p:spPr>
      </p:pic>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grpSp>
        <p:nvGrpSpPr>
          <p:cNvPr id="647173" name="Group 5"/>
          <p:cNvGrpSpPr>
            <a:grpSpLocks/>
          </p:cNvGrpSpPr>
          <p:nvPr/>
        </p:nvGrpSpPr>
        <p:grpSpPr bwMode="auto">
          <a:xfrm>
            <a:off x="3632554" y="2133600"/>
            <a:ext cx="5904490" cy="646113"/>
            <a:chOff x="-898" y="-4"/>
            <a:chExt cx="3719" cy="407"/>
          </a:xfrm>
        </p:grpSpPr>
        <p:sp>
          <p:nvSpPr>
            <p:cNvPr id="422917" name="Rectangle 3"/>
            <p:cNvSpPr>
              <a:spLocks/>
            </p:cNvSpPr>
            <p:nvPr/>
          </p:nvSpPr>
          <p:spPr bwMode="auto">
            <a:xfrm>
              <a:off x="0" y="-4"/>
              <a:ext cx="2821"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a:off x="-898" y="236"/>
              <a:ext cx="1008" cy="144"/>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8411002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dirty="0" smtClean="0"/>
              <a:t>Knife includes a "cookbook site" plugin with some sub-commands:</a:t>
            </a:r>
          </a:p>
          <a:p>
            <a:pPr lvl="1" eaLnBrk="1" hangingPunct="1"/>
            <a:r>
              <a:rPr lang="en-US" altLang="en-US" dirty="0" smtClean="0"/>
              <a:t>search</a:t>
            </a:r>
          </a:p>
          <a:p>
            <a:pPr lvl="1" eaLnBrk="1" hangingPunct="1"/>
            <a:r>
              <a:rPr lang="en-US" altLang="en-US" dirty="0" smtClean="0"/>
              <a:t>show</a:t>
            </a:r>
          </a:p>
          <a:p>
            <a:pPr lvl="1" eaLnBrk="1" hangingPunct="1"/>
            <a:r>
              <a:rPr lang="en-US" altLang="en-US" dirty="0" smtClean="0"/>
              <a:t>download</a:t>
            </a:r>
          </a:p>
          <a:p>
            <a:pPr lvl="1" eaLnBrk="1" hangingPunct="1"/>
            <a:r>
              <a:rPr lang="en-US" altLang="en-US" dirty="0" smtClean="0"/>
              <a:t>... and more!</a:t>
            </a:r>
          </a:p>
        </p:txBody>
      </p:sp>
    </p:spTree>
    <p:extLst>
      <p:ext uri="{BB962C8B-B14F-4D97-AF65-F5344CB8AC3E}">
        <p14:creationId xmlns:p14="http://schemas.microsoft.com/office/powerpoint/2010/main" val="1297635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2618449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dirty="0" smtClean="0">
                <a:sym typeface="Arial Bold" charset="0"/>
              </a:rPr>
              <a:t>Windows Versus Linux</a:t>
            </a:r>
            <a:endParaRPr lang="en-US" sz="6000" dirty="0">
              <a:sym typeface="Arial Bold" charset="0"/>
            </a:endParaRPr>
          </a:p>
        </p:txBody>
      </p:sp>
      <p:sp>
        <p:nvSpPr>
          <p:cNvPr id="427011" name="Rectangle 2"/>
          <p:cNvSpPr>
            <a:spLocks noGrp="1" noChangeArrowheads="1"/>
          </p:cNvSpPr>
          <p:nvPr>
            <p:ph type="body" idx="1"/>
          </p:nvPr>
        </p:nvSpPr>
        <p:spPr/>
        <p:txBody>
          <a:bodyPr/>
          <a:lstStyle/>
          <a:p>
            <a:pPr eaLnBrk="1" hangingPunct="1"/>
            <a:r>
              <a:rPr lang="en-US" altLang="en-US" dirty="0" smtClean="0"/>
              <a:t>The following exercises will work the same on Windows or Linux</a:t>
            </a:r>
          </a:p>
          <a:p>
            <a:pPr eaLnBrk="1" hangingPunct="1"/>
            <a:r>
              <a:rPr lang="en-US" altLang="en-US" dirty="0" smtClean="0"/>
              <a:t>You can work on either platform using the same commands</a:t>
            </a:r>
          </a:p>
          <a:p>
            <a:pPr eaLnBrk="1" hangingPunct="1"/>
            <a:r>
              <a:rPr lang="en-US" altLang="en-US" dirty="0" smtClean="0"/>
              <a:t>We are using Windows for our Community Cookbook examples</a:t>
            </a:r>
          </a:p>
          <a:p>
            <a:pPr marL="0" indent="0" eaLnBrk="1" hangingPunct="1">
              <a:buNone/>
            </a:pPr>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623282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77165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cd chef-repo</a:t>
            </a:r>
          </a:p>
          <a:p>
            <a:pPr defTabSz="914400" eaLnBrk="1" fontAlgn="base" hangingPunct="1">
              <a:spcBef>
                <a:spcPct val="0"/>
              </a:spcBef>
              <a:spcAft>
                <a:spcPct val="0"/>
              </a:spcAft>
            </a:pPr>
            <a:r>
              <a:rPr lang="en-US" altLang="en-US" sz="4000" dirty="0" err="1" smtClean="0">
                <a:ea typeface="Courier"/>
                <a:cs typeface="Courier"/>
              </a:rPr>
              <a:t>ws</a:t>
            </a:r>
            <a:r>
              <a:rPr lang="en-US" altLang="en-US" sz="4000" dirty="0" smtClean="0">
                <a:ea typeface="Courier"/>
                <a:cs typeface="Courier"/>
              </a:rPr>
              <a:t>&gt; knife </a:t>
            </a:r>
            <a:r>
              <a:rPr lang="en-US" altLang="en-US" sz="4000" dirty="0">
                <a:ea typeface="Courier"/>
                <a:cs typeface="Courier"/>
              </a:rPr>
              <a:t>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4114800"/>
            <a:ext cx="14657233" cy="4495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3.3.2 to /Users/YOU/chef-repo/chef-client-3.3.2.tar.gz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/Users/YOU/chef-repo/chef-client-3.3.2.tar.gz</a:t>
            </a:r>
          </a:p>
        </p:txBody>
      </p:sp>
    </p:spTree>
    <p:extLst>
      <p:ext uri="{BB962C8B-B14F-4D97-AF65-F5344CB8AC3E}">
        <p14:creationId xmlns:p14="http://schemas.microsoft.com/office/powerpoint/2010/main" val="3073605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err="1" smtClean="0">
                <a:ea typeface="Courier"/>
                <a:cs typeface="Courier"/>
              </a:rPr>
              <a:t>ws</a:t>
            </a:r>
            <a:r>
              <a:rPr lang="en-US" altLang="en-US" sz="3200" dirty="0" smtClean="0">
                <a:ea typeface="Courier"/>
                <a:cs typeface="Courier"/>
              </a:rPr>
              <a:t>&gt;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3.9.0.</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4315899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729471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266" y="1757363"/>
            <a:ext cx="706189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6787" name="Rectangle 3"/>
          <p:cNvSpPr>
            <a:spLocks noGrp="1" noChangeArrowheads="1"/>
          </p:cNvSpPr>
          <p:nvPr>
            <p:ph type="body" idx="1"/>
          </p:nvPr>
        </p:nvSpPr>
        <p:spPr>
          <a:xfrm>
            <a:off x="800178" y="1879600"/>
            <a:ext cx="9348113" cy="673100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a:t>
            </a:r>
            <a:r>
              <a:rPr lang="en-US" dirty="0" smtClean="0"/>
              <a:t>unique (to this particular Chef Server)</a:t>
            </a:r>
            <a:endParaRPr lang="en-US" dirty="0"/>
          </a:p>
        </p:txBody>
      </p:sp>
    </p:spTree>
    <p:extLst>
      <p:ext uri="{BB962C8B-B14F-4D97-AF65-F5344CB8AC3E}">
        <p14:creationId xmlns:p14="http://schemas.microsoft.com/office/powerpoint/2010/main" val="2132429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0" y="177800"/>
            <a:ext cx="15457410" cy="1117600"/>
          </a:xfrm>
        </p:spPr>
        <p:txBody>
          <a:bodyPr/>
          <a:lstStyle/>
          <a:p>
            <a:pPr eaLnBrk="1" hangingPunct="1">
              <a:defRPr/>
            </a:pPr>
            <a:r>
              <a:rPr lang="en-US" sz="6000" dirty="0" smtClean="0">
                <a:sym typeface="Arial Bold" charset="0"/>
              </a:rPr>
              <a:t>  Best </a:t>
            </a:r>
            <a:r>
              <a:rPr lang="en-US" sz="6000" dirty="0">
                <a:sym typeface="Arial Bold" charset="0"/>
              </a:rPr>
              <a:t>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a:xfrm>
            <a:off x="520079" y="1803400"/>
            <a:ext cx="15457315" cy="6731000"/>
          </a:xfrm>
        </p:spPr>
        <p:txBody>
          <a:bodyPr/>
          <a:lstStyle/>
          <a:p>
            <a:pPr eaLnBrk="1" hangingPunct="1"/>
            <a:r>
              <a:rPr lang="en-US" altLang="en-US" dirty="0" smtClean="0"/>
              <a:t>So, you just downloaded source code from the </a:t>
            </a:r>
            <a:r>
              <a:rPr lang="en-US" altLang="en-US" dirty="0" err="1" smtClean="0"/>
              <a:t>InterWebs</a:t>
            </a:r>
            <a:r>
              <a:rPr lang="en-US" altLang="en-US" dirty="0" smtClean="0"/>
              <a: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3545071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dirty="0" smtClean="0"/>
              <a:t>We're going to use two recipes on the node from the chef-client cookbook.</a:t>
            </a:r>
          </a:p>
          <a:p>
            <a:pPr lvl="1" eaLnBrk="1" hangingPunct="1"/>
            <a:r>
              <a:rPr lang="en-US" altLang="en-US" dirty="0" err="1" smtClean="0"/>
              <a:t>delete_validation</a:t>
            </a:r>
            <a:endParaRPr lang="en-US" altLang="en-US" dirty="0" smtClean="0"/>
          </a:p>
          <a:p>
            <a:pPr lvl="1" eaLnBrk="1" hangingPunct="1"/>
            <a:r>
              <a:rPr lang="en-US" altLang="en-US" dirty="0" smtClean="0"/>
              <a:t>service (via </a:t>
            </a:r>
            <a:r>
              <a:rPr lang="en-US" altLang="en-US" dirty="0" err="1" smtClean="0"/>
              <a:t>include_recipe</a:t>
            </a:r>
            <a:r>
              <a:rPr lang="en-US" altLang="en-US" dirty="0" smtClean="0"/>
              <a:t> from </a:t>
            </a:r>
            <a:r>
              <a:rPr lang="en-US" altLang="en-US" dirty="0" err="1" smtClean="0"/>
              <a:t>default.rb</a:t>
            </a:r>
            <a:r>
              <a:rPr lang="en-US" altLang="en-US" dirty="0" smtClean="0"/>
              <a:t>)</a:t>
            </a:r>
          </a:p>
        </p:txBody>
      </p:sp>
    </p:spTree>
    <p:extLst>
      <p:ext uri="{BB962C8B-B14F-4D97-AF65-F5344CB8AC3E}">
        <p14:creationId xmlns:p14="http://schemas.microsoft.com/office/powerpoint/2010/main" val="20027363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3583751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t>
            </a:r>
            <a:r>
              <a:rPr lang="en-US" sz="2400" i="1" dirty="0" smtClean="0">
                <a:solidFill>
                  <a:srgbClr val="408080"/>
                </a:solidFill>
                <a:latin typeface="Consolas" panose="020B0609020204030204" pitchFamily="49" charset="0"/>
                <a:cs typeface="Consolas" panose="020B0609020204030204" pitchFamily="49" charset="0"/>
              </a:rPr>
              <a:t>"AS IS" </a:t>
            </a:r>
            <a:r>
              <a:rPr lang="en-US" sz="2400" i="1" dirty="0">
                <a:solidFill>
                  <a:srgbClr val="408080"/>
                </a:solidFill>
                <a:latin typeface="Consolas" panose="020B0609020204030204" pitchFamily="49" charset="0"/>
                <a:cs typeface="Consolas" panose="020B0609020204030204" pitchFamily="49" charset="0"/>
              </a:rPr>
              <a:t>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"chef</a:t>
            </a:r>
            <a:r>
              <a:rPr lang="en-US" sz="2400" dirty="0">
                <a:solidFill>
                  <a:srgbClr val="BA2121"/>
                </a:solidFill>
                <a:latin typeface="Consolas" panose="020B0609020204030204" pitchFamily="49" charset="0"/>
                <a:cs typeface="Consolas" panose="020B0609020204030204" pitchFamily="49" charset="0"/>
              </a:rPr>
              <a:t>-client::</a:t>
            </a:r>
            <a:r>
              <a:rPr lang="en-US" sz="2400" dirty="0" smtClean="0">
                <a:solidFill>
                  <a:srgbClr val="BA2121"/>
                </a:solidFill>
                <a:latin typeface="Consolas" panose="020B0609020204030204" pitchFamily="49" charset="0"/>
                <a:cs typeface="Consolas" panose="020B0609020204030204" pitchFamily="49" charset="0"/>
              </a:rPr>
              <a:t>service"</a:t>
            </a:r>
            <a:endParaRPr lang="en-US" sz="2400" dirty="0">
              <a:solidFill>
                <a:srgbClr val="BA2121"/>
              </a:solidFill>
              <a:latin typeface="Consolas" panose="020B0609020204030204" pitchFamily="49" charset="0"/>
              <a:cs typeface="Consolas" panose="020B0609020204030204" pitchFamily="49" charset="0"/>
            </a:endParaRP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588386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5"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cookbook upload chef-client</a:t>
            </a:r>
          </a:p>
        </p:txBody>
      </p:sp>
    </p:spTree>
    <p:extLst>
      <p:ext uri="{BB962C8B-B14F-4D97-AF65-F5344CB8AC3E}">
        <p14:creationId xmlns:p14="http://schemas.microsoft.com/office/powerpoint/2010/main" val="10739389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0963"/>
                                        </p:tgtEl>
                                        <p:attrNameLst>
                                          <p:attrName>style.visibility</p:attrName>
                                        </p:attrNameLst>
                                      </p:cBhvr>
                                      <p:to>
                                        <p:strVal val="visible"/>
                                      </p:to>
                                    </p:set>
                                    <p:animEffect transition="in" filter="wipe(left)">
                                      <p:cBhvr>
                                        <p:cTn id="7" dur="500"/>
                                        <p:tgtEl>
                                          <p:spTgt spid="68096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iterate type="lt">
                                    <p:tmPct val="100000"/>
                                  </p:iterate>
                                  <p:childTnLst>
                                    <p:set>
                                      <p:cBhvr>
                                        <p:cTn id="11" dur="1" fill="hold">
                                          <p:stCondLst>
                                            <p:cond delay="0"/>
                                          </p:stCondLst>
                                        </p:cTn>
                                        <p:tgtEl>
                                          <p:spTgt spid="5"/>
                                        </p:tgtEl>
                                        <p:attrNameLst>
                                          <p:attrName>style.visibility</p:attrName>
                                        </p:attrNameLst>
                                      </p:cBhvr>
                                      <p:to>
                                        <p:strVal val="visible"/>
                                      </p:to>
                                    </p:set>
                                    <p:anim calcmode="lin" valueType="num">
                                      <p:cBhvr>
                                        <p:cTn id="12" dur="75" fill="hold"/>
                                        <p:tgtEl>
                                          <p:spTgt spid="5"/>
                                        </p:tgtEl>
                                        <p:attrNameLst>
                                          <p:attrName>ppt_w</p:attrName>
                                        </p:attrNameLst>
                                      </p:cBhvr>
                                      <p:tavLst>
                                        <p:tav tm="0">
                                          <p:val>
                                            <p:strVal val="4*#ppt_w"/>
                                          </p:val>
                                        </p:tav>
                                        <p:tav tm="100000">
                                          <p:val>
                                            <p:strVal val="#ppt_w"/>
                                          </p:val>
                                        </p:tav>
                                      </p:tavLst>
                                    </p:anim>
                                    <p:anim calcmode="lin" valueType="num">
                                      <p:cBhvr>
                                        <p:cTn id="13"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Dependency resolver</a:t>
            </a:r>
          </a:p>
          <a:p>
            <a:pPr defTabSz="914400" eaLnBrk="1" fontAlgn="base" hangingPunct="1">
              <a:spcAft>
                <a:spcPct val="0"/>
              </a:spcAft>
            </a:pPr>
            <a:r>
              <a:rPr lang="en-US" altLang="en-US" dirty="0" smtClean="0">
                <a:solidFill>
                  <a:srgbClr val="000000"/>
                </a:solidFill>
                <a:cs typeface="Arial" pitchFamily="34" charset="0"/>
              </a:rPr>
              <a:t>Included in </a:t>
            </a:r>
            <a:r>
              <a:rPr lang="en-US" altLang="en-US" dirty="0" err="1" smtClean="0">
                <a:solidFill>
                  <a:srgbClr val="000000"/>
                </a:solidFill>
                <a:cs typeface="Arial" pitchFamily="34" charset="0"/>
              </a:rPr>
              <a:t>ChefDK</a:t>
            </a: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Three easy steps to use</a:t>
            </a:r>
          </a:p>
        </p:txBody>
      </p:sp>
      <p:sp>
        <p:nvSpPr>
          <p:cNvPr id="644098" name="Rectangle 2"/>
          <p:cNvSpPr>
            <a:spLocks noGrp="1" noChangeArrowheads="1"/>
          </p:cNvSpPr>
          <p:nvPr>
            <p:ph type="title"/>
          </p:nvPr>
        </p:nvSpPr>
        <p:spPr/>
        <p:txBody>
          <a:bodyPr/>
          <a:lstStyle/>
          <a:p>
            <a:pPr eaLnBrk="1" hangingPunct="1">
              <a:defRPr/>
            </a:pPr>
            <a:r>
              <a:rPr lang="en-US" dirty="0" smtClean="0">
                <a:sym typeface="Arial Bold" charset="0"/>
              </a:rPr>
              <a:t>Let</a:t>
            </a:r>
            <a:r>
              <a:rPr lang="en-US" dirty="0"/>
              <a:t> </a:t>
            </a:r>
            <a:r>
              <a:rPr lang="en-US" dirty="0"/>
              <a:t>U</a:t>
            </a:r>
            <a:r>
              <a:rPr lang="en-US" dirty="0" smtClean="0"/>
              <a:t>s</a:t>
            </a:r>
            <a:r>
              <a:rPr lang="en-US" dirty="0" smtClean="0">
                <a:sym typeface="Arial Bold" charset="0"/>
              </a:rPr>
              <a:t> </a:t>
            </a:r>
            <a:r>
              <a:rPr lang="en-US" dirty="0" smtClean="0">
                <a:sym typeface="Arial Bold" charset="0"/>
              </a:rPr>
              <a:t>Use </a:t>
            </a:r>
            <a:r>
              <a:rPr lang="en-US" dirty="0" err="1" smtClean="0">
                <a:sym typeface="Arial Bold" charset="0"/>
              </a:rPr>
              <a:t>Berkshelf</a:t>
            </a:r>
            <a:r>
              <a:rPr lang="en-US" dirty="0" smtClean="0">
                <a:sym typeface="Arial Bold" charset="0"/>
              </a:rPr>
              <a:t>!</a:t>
            </a:r>
            <a:endParaRPr lang="en-US" dirty="0">
              <a:sym typeface="Arial Bold" charset="0"/>
            </a:endParaRPr>
          </a:p>
        </p:txBody>
      </p:sp>
    </p:spTree>
    <p:extLst>
      <p:ext uri="{BB962C8B-B14F-4D97-AF65-F5344CB8AC3E}">
        <p14:creationId xmlns:p14="http://schemas.microsoft.com/office/powerpoint/2010/main" val="3137490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sz="3600" b="1" dirty="0">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663562"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600" dirty="0" smtClean="0">
                <a:latin typeface="Courier"/>
                <a:ea typeface="Courier"/>
                <a:cs typeface="Courier"/>
                <a:sym typeface="Courier"/>
              </a:rPr>
              <a:t>chef-repo/</a:t>
            </a:r>
            <a:r>
              <a:rPr lang="en-US" sz="3600" dirty="0" err="1" smtClean="0">
                <a:latin typeface="Courier"/>
                <a:ea typeface="Courier"/>
                <a:cs typeface="Courier"/>
                <a:sym typeface="Courier"/>
              </a:rPr>
              <a:t>Berksfile</a:t>
            </a:r>
            <a:endParaRPr lang="en-US" sz="3600"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7909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smtClean="0">
                <a:solidFill>
                  <a:schemeClr val="tx1"/>
                </a:solidFill>
                <a:latin typeface="Courier"/>
                <a:ea typeface="Courier"/>
                <a:cs typeface="Courier"/>
                <a:sym typeface="Courier"/>
              </a:rPr>
              <a:t>source "</a:t>
            </a:r>
            <a:r>
              <a:rPr lang="en-US" sz="3600" dirty="0" smtClean="0">
                <a:solidFill>
                  <a:schemeClr val="tx1"/>
                </a:solidFill>
                <a:latin typeface="Courier"/>
                <a:ea typeface="Courier"/>
                <a:cs typeface="Courier"/>
                <a:sym typeface="Courier"/>
                <a:hlinkClick r:id="rId3"/>
              </a:rPr>
              <a:t>https://supermarket.chef.io</a:t>
            </a:r>
            <a:r>
              <a:rPr lang="en-US" sz="3600" dirty="0" smtClean="0">
                <a:solidFill>
                  <a:schemeClr val="tx1"/>
                </a:solidFill>
                <a:latin typeface="Courier"/>
                <a:ea typeface="Courier"/>
                <a:cs typeface="Courier"/>
                <a:sym typeface="Courier"/>
              </a:rPr>
              <a:t>"</a:t>
            </a:r>
          </a:p>
          <a:p>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cookbook 'chef-client'</a:t>
            </a:r>
            <a:endParaRPr lang="en-US" sz="3600" dirty="0">
              <a:solidFill>
                <a:schemeClr val="tx1"/>
              </a:solidFill>
              <a:latin typeface="Courier"/>
              <a:ea typeface="Courier"/>
              <a:cs typeface="Courier"/>
              <a:sym typeface="Courier"/>
            </a:endParaRPr>
          </a:p>
        </p:txBody>
      </p:sp>
      <p:sp>
        <p:nvSpPr>
          <p:cNvPr id="489477" name="Rectangle 5"/>
          <p:cNvSpPr>
            <a:spLocks noGrp="1" noChangeArrowheads="1"/>
          </p:cNvSpPr>
          <p:nvPr>
            <p:ph type="title"/>
          </p:nvPr>
        </p:nvSpPr>
        <p:spPr/>
        <p:txBody>
          <a:bodyPr/>
          <a:lstStyle/>
          <a:p>
            <a:pPr eaLnBrk="1" hangingPunct="1">
              <a:defRPr/>
            </a:pPr>
            <a:r>
              <a:rPr lang="en-US" sz="5400" dirty="0" smtClean="0">
                <a:sym typeface="Arial Bold" charset="0"/>
              </a:rPr>
              <a:t>Step 1 – create a </a:t>
            </a:r>
            <a:r>
              <a:rPr lang="en-US" sz="5400" dirty="0" err="1" smtClean="0">
                <a:sym typeface="Arial Bold" charset="0"/>
              </a:rPr>
              <a:t>Berksfile</a:t>
            </a:r>
            <a:endParaRPr lang="en-US" sz="5400" dirty="0">
              <a:sym typeface="Arial Bold" charset="0"/>
            </a:endParaRPr>
          </a:p>
        </p:txBody>
      </p:sp>
    </p:spTree>
    <p:extLst>
      <p:ext uri="{BB962C8B-B14F-4D97-AF65-F5344CB8AC3E}">
        <p14:creationId xmlns:p14="http://schemas.microsoft.com/office/powerpoint/2010/main" val="1740448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400" dirty="0" smtClean="0"/>
              <a:t>chef</a:t>
            </a:r>
            <a:r>
              <a:rPr lang="en-US" sz="2400" dirty="0"/>
              <a:t>-repo --&gt; berks</a:t>
            </a:r>
          </a:p>
          <a:p>
            <a:r>
              <a:rPr lang="en-US" sz="2400" dirty="0"/>
              <a:t>Resolving cookbook dependencies...</a:t>
            </a:r>
          </a:p>
          <a:p>
            <a:r>
              <a:rPr lang="en-US" sz="2400" dirty="0"/>
              <a:t>Fetching cookbook index from https://</a:t>
            </a:r>
            <a:r>
              <a:rPr lang="en-US" sz="2400" dirty="0" err="1"/>
              <a:t>supermarket.chef.io</a:t>
            </a:r>
            <a:r>
              <a:rPr lang="en-US" sz="2400" dirty="0"/>
              <a:t>...</a:t>
            </a:r>
          </a:p>
          <a:p>
            <a:r>
              <a:rPr lang="en-US" sz="2400" dirty="0"/>
              <a:t>Installing chef-client (4.3.0)</a:t>
            </a:r>
          </a:p>
          <a:p>
            <a:r>
              <a:rPr lang="en-US" sz="2400" dirty="0"/>
              <a:t>Installing </a:t>
            </a:r>
            <a:r>
              <a:rPr lang="en-US" sz="2400" dirty="0" err="1"/>
              <a:t>cron</a:t>
            </a:r>
            <a:r>
              <a:rPr lang="en-US" sz="2400" dirty="0"/>
              <a:t> (1.6.1)</a:t>
            </a:r>
          </a:p>
          <a:p>
            <a:r>
              <a:rPr lang="en-US" sz="2400" dirty="0"/>
              <a:t>Installing windows (1.36.6)</a:t>
            </a:r>
          </a:p>
          <a:p>
            <a:r>
              <a:rPr lang="en-US" sz="2400" dirty="0"/>
              <a:t>Installing </a:t>
            </a:r>
            <a:r>
              <a:rPr lang="en-US" sz="2400" dirty="0" err="1"/>
              <a:t>chef_handler</a:t>
            </a:r>
            <a:r>
              <a:rPr lang="en-US" sz="2400" dirty="0"/>
              <a:t> (1.1.6)</a:t>
            </a:r>
          </a:p>
          <a:p>
            <a:r>
              <a:rPr lang="en-US" sz="2400" dirty="0"/>
              <a:t>Installing </a:t>
            </a:r>
            <a:r>
              <a:rPr lang="en-US" sz="2400" dirty="0" err="1"/>
              <a:t>logrotate</a:t>
            </a:r>
            <a:r>
              <a:rPr lang="en-US" sz="2400" dirty="0"/>
              <a:t> (1.9.1)</a:t>
            </a:r>
          </a:p>
        </p:txBody>
      </p:sp>
      <p:sp>
        <p:nvSpPr>
          <p:cNvPr id="687106" name="Rectangle 2"/>
          <p:cNvSpPr>
            <a:spLocks noGrp="1" noChangeArrowheads="1"/>
          </p:cNvSpPr>
          <p:nvPr>
            <p:ph type="title"/>
          </p:nvPr>
        </p:nvSpPr>
        <p:spPr/>
        <p:txBody>
          <a:bodyPr/>
          <a:lstStyle/>
          <a:p>
            <a:pPr eaLnBrk="1" hangingPunct="1">
              <a:defRPr/>
            </a:pPr>
            <a:r>
              <a:rPr lang="en-US" sz="6000" dirty="0"/>
              <a:t>Step </a:t>
            </a:r>
            <a:r>
              <a:rPr lang="en-US" sz="6000" dirty="0" smtClean="0"/>
              <a:t>2 </a:t>
            </a:r>
            <a:r>
              <a:rPr lang="en-US" sz="6000" dirty="0"/>
              <a:t>– </a:t>
            </a:r>
            <a:r>
              <a:rPr lang="en-US" sz="6000" dirty="0" smtClean="0"/>
              <a:t>download the dependencies</a:t>
            </a:r>
            <a:endParaRPr lang="en-US" sz="5600" dirty="0">
              <a:sym typeface="Arial Bold" charset="0"/>
            </a:endParaRPr>
          </a:p>
        </p:txBody>
      </p:sp>
      <p:sp>
        <p:nvSpPr>
          <p:cNvPr id="9" name="Rectangle 1"/>
          <p:cNvSpPr>
            <a:spLocks/>
          </p:cNvSpPr>
          <p:nvPr/>
        </p:nvSpPr>
        <p:spPr bwMode="auto">
          <a:xfrm>
            <a:off x="812879" y="1828800"/>
            <a:ext cx="14657232" cy="1371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err="1" smtClean="0">
                <a:ea typeface="Courier"/>
                <a:cs typeface="Courier"/>
              </a:rPr>
              <a:t>ws</a:t>
            </a:r>
            <a:r>
              <a:rPr lang="en-US" altLang="en-US" dirty="0" smtClean="0">
                <a:ea typeface="Courier"/>
                <a:cs typeface="Courier"/>
              </a:rPr>
              <a:t>&gt; berks</a:t>
            </a:r>
            <a:endParaRPr lang="en-US" altLang="en-US" dirty="0">
              <a:ea typeface="Courier"/>
              <a:cs typeface="Courier"/>
            </a:endParaRPr>
          </a:p>
        </p:txBody>
      </p:sp>
    </p:spTree>
    <p:extLst>
      <p:ext uri="{BB962C8B-B14F-4D97-AF65-F5344CB8AC3E}">
        <p14:creationId xmlns:p14="http://schemas.microsoft.com/office/powerpoint/2010/main" val="4139574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400" dirty="0" smtClean="0"/>
              <a:t>chef</a:t>
            </a:r>
            <a:r>
              <a:rPr lang="en-US" sz="2400" dirty="0"/>
              <a:t>-repo --&gt; berks </a:t>
            </a:r>
            <a:r>
              <a:rPr lang="en-US" sz="2400" dirty="0" smtClean="0"/>
              <a:t>upload</a:t>
            </a:r>
            <a:br>
              <a:rPr lang="en-US" sz="2400" dirty="0" smtClean="0"/>
            </a:br>
            <a:endParaRPr lang="en-US" sz="2400" dirty="0"/>
          </a:p>
          <a:p>
            <a:r>
              <a:rPr lang="en-US" sz="2400" dirty="0"/>
              <a:t>Uploaded chef-client (4.3.0) to: 'https://api.opscode.com:443/organizations</a:t>
            </a:r>
            <a:r>
              <a:rPr lang="en-US" sz="2400" dirty="0" smtClean="0"/>
              <a:t>/</a:t>
            </a:r>
            <a:endParaRPr lang="en-US" sz="2400" dirty="0"/>
          </a:p>
          <a:p>
            <a:r>
              <a:rPr lang="en-US" sz="2400" dirty="0"/>
              <a:t>Uploaded </a:t>
            </a:r>
            <a:r>
              <a:rPr lang="en-US" sz="2400" dirty="0" err="1"/>
              <a:t>chef_handler</a:t>
            </a:r>
            <a:r>
              <a:rPr lang="en-US" sz="2400" dirty="0"/>
              <a:t> (1.1.6) to: 'https://api.opscode.com:443/organizations</a:t>
            </a:r>
            <a:r>
              <a:rPr lang="en-US" sz="2400" dirty="0" smtClean="0"/>
              <a:t>/</a:t>
            </a:r>
            <a:endParaRPr lang="en-US" sz="2400" dirty="0"/>
          </a:p>
          <a:p>
            <a:r>
              <a:rPr lang="en-US" sz="2400" dirty="0"/>
              <a:t>Uploaded </a:t>
            </a:r>
            <a:r>
              <a:rPr lang="en-US" sz="2400" dirty="0" err="1"/>
              <a:t>cron</a:t>
            </a:r>
            <a:r>
              <a:rPr lang="en-US" sz="2400" dirty="0"/>
              <a:t> (1.6.1) to: 'https://api.opscode.com:443/organizations</a:t>
            </a:r>
            <a:r>
              <a:rPr lang="en-US" sz="2400" dirty="0" smtClean="0"/>
              <a:t>/Uploaded </a:t>
            </a:r>
            <a:r>
              <a:rPr lang="en-US" sz="2400" dirty="0" err="1"/>
              <a:t>logrotate</a:t>
            </a:r>
            <a:r>
              <a:rPr lang="en-US" sz="2400" dirty="0"/>
              <a:t> (1.9.1) to: '</a:t>
            </a:r>
            <a:r>
              <a:rPr lang="en-US" sz="2400" dirty="0" smtClean="0"/>
              <a:t>https</a:t>
            </a:r>
            <a:r>
              <a:rPr lang="en-US" sz="2400" dirty="0"/>
              <a:t>://api.opscode.com:443/organizations</a:t>
            </a:r>
            <a:r>
              <a:rPr lang="en-US" sz="2400" dirty="0" smtClean="0"/>
              <a:t>/</a:t>
            </a:r>
          </a:p>
          <a:p>
            <a:r>
              <a:rPr lang="en-US" sz="2400" dirty="0" smtClean="0"/>
              <a:t>Uploaded </a:t>
            </a:r>
            <a:r>
              <a:rPr lang="en-US" sz="2400" dirty="0"/>
              <a:t>windows (1.36.6) to: 'https://api.opscode.com:443/organizations</a:t>
            </a:r>
            <a:r>
              <a:rPr lang="en-US" sz="2400" dirty="0" smtClean="0"/>
              <a:t>/</a:t>
            </a:r>
            <a:endParaRPr lang="en-US" sz="2400" dirty="0"/>
          </a:p>
        </p:txBody>
      </p:sp>
      <p:sp>
        <p:nvSpPr>
          <p:cNvPr id="687106" name="Rectangle 2"/>
          <p:cNvSpPr>
            <a:spLocks noGrp="1" noChangeArrowheads="1"/>
          </p:cNvSpPr>
          <p:nvPr>
            <p:ph type="title"/>
          </p:nvPr>
        </p:nvSpPr>
        <p:spPr/>
        <p:txBody>
          <a:bodyPr/>
          <a:lstStyle/>
          <a:p>
            <a:pPr eaLnBrk="1" hangingPunct="1">
              <a:defRPr/>
            </a:pPr>
            <a:r>
              <a:rPr lang="en-US" sz="6000" dirty="0"/>
              <a:t>Step </a:t>
            </a:r>
            <a:r>
              <a:rPr lang="en-US" sz="6000" dirty="0" smtClean="0"/>
              <a:t>3 </a:t>
            </a:r>
            <a:r>
              <a:rPr lang="en-US" sz="6000" dirty="0"/>
              <a:t>– </a:t>
            </a:r>
            <a:r>
              <a:rPr lang="en-US" sz="6000" dirty="0" smtClean="0"/>
              <a:t>upload everything to Chef Server</a:t>
            </a:r>
            <a:endParaRPr lang="en-US" sz="5600" dirty="0">
              <a:sym typeface="Arial Bold" charset="0"/>
            </a:endParaRPr>
          </a:p>
        </p:txBody>
      </p:sp>
      <p:sp>
        <p:nvSpPr>
          <p:cNvPr id="9" name="Rectangle 1"/>
          <p:cNvSpPr>
            <a:spLocks/>
          </p:cNvSpPr>
          <p:nvPr/>
        </p:nvSpPr>
        <p:spPr bwMode="auto">
          <a:xfrm>
            <a:off x="812879"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berks upload</a:t>
            </a:r>
            <a:endParaRPr lang="en-US" altLang="en-US" dirty="0">
              <a:ea typeface="Courier"/>
              <a:cs typeface="Courier"/>
            </a:endParaRPr>
          </a:p>
        </p:txBody>
      </p:sp>
      <p:sp>
        <p:nvSpPr>
          <p:cNvPr id="3" name="Rectangle 2"/>
          <p:cNvSpPr/>
          <p:nvPr/>
        </p:nvSpPr>
        <p:spPr>
          <a:xfrm>
            <a:off x="3251994" y="3787170"/>
            <a:ext cx="9220200" cy="4524315"/>
          </a:xfrm>
          <a:prstGeom prst="rect">
            <a:avLst/>
          </a:prstGeom>
        </p:spPr>
        <p:txBody>
          <a:bodyPr wrap="square">
            <a:spAutoFit/>
          </a:bodyPr>
          <a:lstStyle/>
          <a:p>
            <a:r>
              <a:rPr lang="en-US" sz="28800" b="1" dirty="0" smtClean="0">
                <a:solidFill>
                  <a:srgbClr val="558E28"/>
                </a:solidFill>
                <a:latin typeface="American Typewriter"/>
                <a:ea typeface="Gill Sans"/>
                <a:cs typeface="American Typewriter"/>
              </a:rPr>
              <a:t>WIN</a:t>
            </a:r>
            <a:endParaRPr lang="en-US" sz="28800" dirty="0"/>
          </a:p>
        </p:txBody>
      </p:sp>
    </p:spTree>
    <p:extLst>
      <p:ext uri="{BB962C8B-B14F-4D97-AF65-F5344CB8AC3E}">
        <p14:creationId xmlns:p14="http://schemas.microsoft.com/office/powerpoint/2010/main" val="3106928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smtClean="0">
                <a:solidFill>
                  <a:srgbClr val="000000"/>
                </a:solidFill>
                <a:cs typeface="Arial" pitchFamily="34" charset="0"/>
              </a:rPr>
              <a:t>Use chef-client recipes like you would any other </a:t>
            </a:r>
            <a:r>
              <a:rPr lang="en-US" altLang="en-US" dirty="0" smtClean="0">
                <a:solidFill>
                  <a:srgbClr val="000000"/>
                </a:solidFill>
                <a:cs typeface="Arial" pitchFamily="34" charset="0"/>
              </a:rPr>
              <a:t>cookbook's </a:t>
            </a:r>
            <a:r>
              <a:rPr lang="en-US" altLang="en-US" dirty="0" smtClean="0">
                <a:solidFill>
                  <a:srgbClr val="000000"/>
                </a:solidFill>
                <a:cs typeface="Arial" pitchFamily="34" charset="0"/>
              </a:rPr>
              <a:t>recipes</a:t>
            </a:r>
          </a:p>
        </p:txBody>
      </p:sp>
      <p:sp>
        <p:nvSpPr>
          <p:cNvPr id="644098" name="Rectangle 2"/>
          <p:cNvSpPr>
            <a:spLocks noGrp="1" noChangeArrowheads="1"/>
          </p:cNvSpPr>
          <p:nvPr>
            <p:ph type="title"/>
          </p:nvPr>
        </p:nvSpPr>
        <p:spPr/>
        <p:txBody>
          <a:bodyPr/>
          <a:lstStyle/>
          <a:p>
            <a:pPr eaLnBrk="1" hangingPunct="1">
              <a:defRPr/>
            </a:pPr>
            <a:r>
              <a:rPr lang="en-US" dirty="0" smtClean="0">
                <a:sym typeface="Arial Bold" charset="0"/>
              </a:rPr>
              <a:t>Now you can use chef-client!</a:t>
            </a:r>
            <a:endParaRPr lang="en-US" dirty="0">
              <a:sym typeface="Arial Bold" charset="0"/>
            </a:endParaRPr>
          </a:p>
        </p:txBody>
      </p:sp>
    </p:spTree>
    <p:extLst>
      <p:ext uri="{BB962C8B-B14F-4D97-AF65-F5344CB8AC3E}">
        <p14:creationId xmlns:p14="http://schemas.microsoft.com/office/powerpoint/2010/main" val="1348975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dirty="0"/>
              <a:t>Login to your Hosted Enterprise </a:t>
            </a:r>
            <a:r>
              <a:rPr lang="en-US" dirty="0" smtClean="0"/>
              <a:t>Chef</a:t>
            </a:r>
          </a:p>
          <a:p>
            <a:r>
              <a:rPr lang="en-US" dirty="0" smtClean="0"/>
              <a:t>https://</a:t>
            </a:r>
            <a:r>
              <a:rPr lang="en-US" dirty="0" err="1"/>
              <a:t>manage.chef.io</a:t>
            </a:r>
            <a:r>
              <a:rPr lang="en-US" dirty="0"/>
              <a:t>/login</a:t>
            </a:r>
            <a:endParaRPr lang="en-US" dirty="0" smtClean="0"/>
          </a:p>
          <a:p>
            <a:endParaRPr lang="en-US" dirty="0"/>
          </a:p>
        </p:txBody>
      </p:sp>
      <p:pic>
        <p:nvPicPr>
          <p:cNvPr id="31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7417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0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7465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0277" name="Line 5"/>
          <p:cNvSpPr>
            <a:spLocks noChangeShapeType="1"/>
          </p:cNvSpPr>
          <p:nvPr/>
        </p:nvSpPr>
        <p:spPr bwMode="auto">
          <a:xfrm flipH="1">
            <a:off x="6823742" y="60690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015689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438277" name="Rectangle 4"/>
          <p:cNvSpPr>
            <a:spLocks/>
          </p:cNvSpPr>
          <p:nvPr/>
        </p:nvSpPr>
        <p:spPr bwMode="auto">
          <a:xfrm>
            <a:off x="964565"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3600" dirty="0">
                <a:solidFill>
                  <a:srgbClr val="008000"/>
                </a:solidFill>
                <a:latin typeface="Consolas" panose="020B0609020204030204" pitchFamily="49" charset="0"/>
                <a:cs typeface="Consolas" panose="020B0609020204030204" pitchFamily="49" charset="0"/>
              </a:rPr>
              <a:t>name </a:t>
            </a:r>
            <a:r>
              <a:rPr lang="en-US" sz="3600" dirty="0" smtClean="0">
                <a:latin typeface="Consolas" panose="020B0609020204030204" pitchFamily="49" charset="0"/>
                <a:cs typeface="Consolas" panose="020B0609020204030204" pitchFamily="49" charset="0"/>
              </a:rPr>
              <a:t>"core"</a:t>
            </a:r>
            <a:endParaRPr lang="en-US" sz="3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description </a:t>
            </a:r>
            <a:r>
              <a:rPr lang="en-US" sz="3600" dirty="0" smtClean="0">
                <a:latin typeface="Consolas" panose="020B0609020204030204" pitchFamily="49" charset="0"/>
                <a:cs typeface="Consolas" panose="020B0609020204030204" pitchFamily="49" charset="0"/>
              </a:rPr>
              <a:t>"Base Server Role"</a:t>
            </a:r>
            <a:endParaRPr lang="en-US" sz="3600" dirty="0">
              <a:latin typeface="Consolas" panose="020B0609020204030204" pitchFamily="49" charset="0"/>
              <a:cs typeface="Consolas" panose="020B0609020204030204" pitchFamily="49" charset="0"/>
            </a:endParaRPr>
          </a:p>
          <a:p>
            <a:r>
              <a:rPr lang="en-US" sz="3600" dirty="0" err="1">
                <a:latin typeface="Consolas" panose="020B0609020204030204" pitchFamily="49" charset="0"/>
                <a:cs typeface="Consolas" panose="020B0609020204030204" pitchFamily="49" charset="0"/>
              </a:rPr>
              <a:t>run_list</a:t>
            </a:r>
            <a:r>
              <a:rPr lang="en-US" sz="3600" dirty="0">
                <a:latin typeface="Consolas" panose="020B0609020204030204" pitchFamily="49" charset="0"/>
                <a:cs typeface="Consolas" panose="020B0609020204030204" pitchFamily="49" charset="0"/>
              </a:rPr>
              <a:t> </a:t>
            </a:r>
            <a:r>
              <a:rPr lang="en-US" sz="3600" b="1" dirty="0" smtClean="0">
                <a:solidFill>
                  <a:srgbClr val="BA2121"/>
                </a:solidFill>
                <a:latin typeface="Consolas" panose="020B0609020204030204" pitchFamily="49" charset="0"/>
                <a:cs typeface="Consolas" panose="020B0609020204030204" pitchFamily="49" charset="0"/>
              </a:rPr>
              <a:t>"recipe</a:t>
            </a:r>
            <a:r>
              <a:rPr lang="en-US" sz="3600" b="1" dirty="0">
                <a:solidFill>
                  <a:srgbClr val="BA2121"/>
                </a:solidFill>
                <a:latin typeface="Consolas" panose="020B0609020204030204" pitchFamily="49" charset="0"/>
                <a:cs typeface="Consolas" panose="020B0609020204030204" pitchFamily="49" charset="0"/>
              </a:rPr>
              <a:t>[chef-client::</a:t>
            </a:r>
            <a:r>
              <a:rPr lang="en-US" sz="3600" b="1" dirty="0" err="1" smtClean="0">
                <a:solidFill>
                  <a:srgbClr val="BA2121"/>
                </a:solidFill>
                <a:latin typeface="Consolas" panose="020B0609020204030204" pitchFamily="49" charset="0"/>
                <a:cs typeface="Consolas" panose="020B0609020204030204" pitchFamily="49" charset="0"/>
              </a:rPr>
              <a:t>delete_validation</a:t>
            </a:r>
            <a:r>
              <a:rPr lang="en-US" sz="3600" b="1" dirty="0" smtClean="0">
                <a:solidFill>
                  <a:srgbClr val="BA2121"/>
                </a:solidFill>
                <a:latin typeface="Consolas" panose="020B0609020204030204" pitchFamily="49" charset="0"/>
                <a:cs typeface="Consolas" panose="020B0609020204030204" pitchFamily="49" charset="0"/>
              </a:rPr>
              <a:t>]", "recipe[chef-client]", </a:t>
            </a:r>
            <a:r>
              <a:rPr lang="en-US" sz="3600" dirty="0" smtClean="0">
                <a:solidFill>
                  <a:schemeClr val="tx1"/>
                </a:solidFill>
                <a:latin typeface="Consolas" panose="020B0609020204030204" pitchFamily="49" charset="0"/>
                <a:cs typeface="Consolas" panose="020B0609020204030204" pitchFamily="49" charset="0"/>
              </a:rPr>
              <a:t>"recipe[</a:t>
            </a:r>
            <a:r>
              <a:rPr lang="en-US" sz="3600" dirty="0" err="1" smtClean="0">
                <a:solidFill>
                  <a:schemeClr val="tx1"/>
                </a:solidFill>
                <a:latin typeface="Consolas" panose="020B0609020204030204" pitchFamily="49" charset="0"/>
                <a:cs typeface="Consolas" panose="020B0609020204030204" pitchFamily="49" charset="0"/>
              </a:rPr>
              <a:t>motd</a:t>
            </a:r>
            <a:r>
              <a:rPr lang="en-US" sz="3600" dirty="0" smtClean="0">
                <a:solidFill>
                  <a:schemeClr val="tx1"/>
                </a:solidFill>
                <a:latin typeface="Consolas" panose="020B0609020204030204" pitchFamily="49" charset="0"/>
                <a:cs typeface="Consolas" panose="020B0609020204030204" pitchFamily="49" charset="0"/>
              </a:rPr>
              <a:t>]", "recipe</a:t>
            </a:r>
            <a:r>
              <a:rPr lang="en-US" sz="3600" dirty="0">
                <a:solidFill>
                  <a:schemeClr val="tx1"/>
                </a:solidFill>
                <a:latin typeface="Consolas" panose="020B0609020204030204" pitchFamily="49" charset="0"/>
                <a:cs typeface="Consolas" panose="020B0609020204030204" pitchFamily="49" charset="0"/>
              </a:rPr>
              <a:t>[</a:t>
            </a:r>
            <a:r>
              <a:rPr lang="en-US" sz="3600" dirty="0" smtClean="0">
                <a:solidFill>
                  <a:schemeClr val="tx1"/>
                </a:solidFill>
                <a:latin typeface="Consolas" panose="020B0609020204030204" pitchFamily="49" charset="0"/>
                <a:cs typeface="Consolas" panose="020B0609020204030204" pitchFamily="49" charset="0"/>
              </a:rPr>
              <a:t>users::create-users]", "recipe[</a:t>
            </a:r>
            <a:r>
              <a:rPr lang="en-US" sz="3600" dirty="0" err="1" smtClean="0">
                <a:solidFill>
                  <a:schemeClr val="tx1"/>
                </a:solidFill>
                <a:latin typeface="Consolas" panose="020B0609020204030204" pitchFamily="49" charset="0"/>
                <a:cs typeface="Consolas" panose="020B0609020204030204" pitchFamily="49" charset="0"/>
              </a:rPr>
              <a:t>ip</a:t>
            </a:r>
            <a:r>
              <a:rPr lang="en-US" sz="3600" dirty="0" smtClean="0">
                <a:solidFill>
                  <a:schemeClr val="tx1"/>
                </a:solidFill>
                <a:latin typeface="Consolas" panose="020B0609020204030204" pitchFamily="49" charset="0"/>
                <a:cs typeface="Consolas" panose="020B0609020204030204" pitchFamily="49" charset="0"/>
              </a:rPr>
              <a:t>-logger]"</a:t>
            </a:r>
            <a:endParaRPr lang="en-US" sz="3600" dirty="0">
              <a:solidFill>
                <a:schemeClr val="tx1"/>
              </a:solidFill>
              <a:latin typeface="Consolas" panose="020B0609020204030204" pitchFamily="49" charset="0"/>
              <a:cs typeface="Consolas" panose="020B0609020204030204" pitchFamily="49" charset="0"/>
            </a:endParaRPr>
          </a:p>
          <a:p>
            <a:endParaRPr lang="en-US" sz="3600" i="1" dirty="0">
              <a:solidFill>
                <a:schemeClr val="tx1"/>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smtClean="0">
                <a:sym typeface="Arial Bold" charset="0"/>
              </a:rPr>
              <a:t>Linux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Add the two chef-client recipes to </a:t>
            </a:r>
            <a:r>
              <a:rPr lang="en-US" sz="4400" dirty="0">
                <a:sym typeface="Arial Bold" charset="0"/>
              </a:rPr>
              <a:t>your </a:t>
            </a:r>
            <a:r>
              <a:rPr lang="en-US" sz="4400" dirty="0" smtClean="0">
                <a:sym typeface="Arial Bold" charset="0"/>
              </a:rPr>
              <a:t>base role</a:t>
            </a:r>
            <a:endParaRPr lang="en-US" sz="4400" dirty="0">
              <a:sym typeface="Arial Bold" charset="0"/>
            </a:endParaRPr>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2934386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core.rb</a:t>
            </a:r>
            <a:endParaRPr lang="en-US" altLang="en-US" dirty="0">
              <a:latin typeface="Courier"/>
              <a:ea typeface="Courier"/>
              <a:cs typeface="Courier"/>
              <a:sym typeface="Courier"/>
            </a:endParaRPr>
          </a:p>
        </p:txBody>
      </p:sp>
      <p:sp>
        <p:nvSpPr>
          <p:cNvPr id="438277" name="Rectangle 4"/>
          <p:cNvSpPr>
            <a:spLocks/>
          </p:cNvSpPr>
          <p:nvPr/>
        </p:nvSpPr>
        <p:spPr bwMode="auto">
          <a:xfrm>
            <a:off x="964565"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3600" dirty="0">
                <a:solidFill>
                  <a:srgbClr val="008000"/>
                </a:solidFill>
                <a:latin typeface="Consolas" panose="020B0609020204030204" pitchFamily="49" charset="0"/>
                <a:cs typeface="Consolas" panose="020B0609020204030204" pitchFamily="49" charset="0"/>
              </a:rPr>
              <a:t>name </a:t>
            </a:r>
            <a:r>
              <a:rPr lang="en-US" sz="3600" dirty="0" smtClean="0">
                <a:latin typeface="Consolas" panose="020B0609020204030204" pitchFamily="49" charset="0"/>
                <a:cs typeface="Consolas" panose="020B0609020204030204" pitchFamily="49" charset="0"/>
              </a:rPr>
              <a:t>"core"</a:t>
            </a:r>
            <a:endParaRPr lang="en-US" sz="3600" dirty="0">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description </a:t>
            </a:r>
            <a:r>
              <a:rPr lang="en-US" sz="3600" dirty="0" smtClean="0">
                <a:latin typeface="Consolas" panose="020B0609020204030204" pitchFamily="49" charset="0"/>
                <a:cs typeface="Consolas" panose="020B0609020204030204" pitchFamily="49" charset="0"/>
              </a:rPr>
              <a:t>"Base Server Role"</a:t>
            </a:r>
            <a:endParaRPr lang="en-US" sz="3600" dirty="0">
              <a:latin typeface="Consolas" panose="020B0609020204030204" pitchFamily="49" charset="0"/>
              <a:cs typeface="Consolas" panose="020B0609020204030204" pitchFamily="49" charset="0"/>
            </a:endParaRPr>
          </a:p>
          <a:p>
            <a:r>
              <a:rPr lang="en-US" sz="3600" dirty="0" err="1">
                <a:latin typeface="Consolas" panose="020B0609020204030204" pitchFamily="49" charset="0"/>
                <a:cs typeface="Consolas" panose="020B0609020204030204" pitchFamily="49" charset="0"/>
              </a:rPr>
              <a:t>run_list</a:t>
            </a:r>
            <a:r>
              <a:rPr lang="en-US" sz="3600" dirty="0">
                <a:latin typeface="Consolas" panose="020B0609020204030204" pitchFamily="49" charset="0"/>
                <a:cs typeface="Consolas" panose="020B0609020204030204" pitchFamily="49" charset="0"/>
              </a:rPr>
              <a:t> </a:t>
            </a:r>
            <a:r>
              <a:rPr lang="en-US" sz="3600" b="1" dirty="0" smtClean="0">
                <a:solidFill>
                  <a:srgbClr val="BA2121"/>
                </a:solidFill>
                <a:latin typeface="Consolas" panose="020B0609020204030204" pitchFamily="49" charset="0"/>
                <a:cs typeface="Consolas" panose="020B0609020204030204" pitchFamily="49" charset="0"/>
              </a:rPr>
              <a:t>"recipe</a:t>
            </a:r>
            <a:r>
              <a:rPr lang="en-US" sz="3600" b="1" dirty="0">
                <a:solidFill>
                  <a:srgbClr val="BA2121"/>
                </a:solidFill>
                <a:latin typeface="Consolas" panose="020B0609020204030204" pitchFamily="49" charset="0"/>
                <a:cs typeface="Consolas" panose="020B0609020204030204" pitchFamily="49" charset="0"/>
              </a:rPr>
              <a:t>[chef-client::</a:t>
            </a:r>
            <a:r>
              <a:rPr lang="en-US" sz="3600" b="1" dirty="0" err="1" smtClean="0">
                <a:solidFill>
                  <a:srgbClr val="BA2121"/>
                </a:solidFill>
                <a:latin typeface="Consolas" panose="020B0609020204030204" pitchFamily="49" charset="0"/>
                <a:cs typeface="Consolas" panose="020B0609020204030204" pitchFamily="49" charset="0"/>
              </a:rPr>
              <a:t>delete_validation</a:t>
            </a:r>
            <a:r>
              <a:rPr lang="en-US" sz="3600" b="1" dirty="0" smtClean="0">
                <a:solidFill>
                  <a:srgbClr val="BA2121"/>
                </a:solidFill>
                <a:latin typeface="Consolas" panose="020B0609020204030204" pitchFamily="49" charset="0"/>
                <a:cs typeface="Consolas" panose="020B0609020204030204" pitchFamily="49" charset="0"/>
              </a:rPr>
              <a:t>]", "recipe[chef-client]", </a:t>
            </a:r>
            <a:r>
              <a:rPr lang="en-US" sz="3600" dirty="0" smtClean="0">
                <a:solidFill>
                  <a:schemeClr val="tx1"/>
                </a:solidFill>
                <a:latin typeface="Consolas" panose="020B0609020204030204" pitchFamily="49" charset="0"/>
                <a:cs typeface="Consolas" panose="020B0609020204030204" pitchFamily="49" charset="0"/>
              </a:rPr>
              <a:t>"recipe[hosts]", "recipe</a:t>
            </a:r>
            <a:r>
              <a:rPr lang="en-US" sz="3600" dirty="0">
                <a:solidFill>
                  <a:schemeClr val="tx1"/>
                </a:solidFill>
                <a:latin typeface="Consolas" panose="020B0609020204030204" pitchFamily="49" charset="0"/>
                <a:cs typeface="Consolas" panose="020B0609020204030204" pitchFamily="49" charset="0"/>
              </a:rPr>
              <a:t>[</a:t>
            </a:r>
            <a:r>
              <a:rPr lang="en-US" sz="3600" dirty="0" smtClean="0">
                <a:solidFill>
                  <a:schemeClr val="tx1"/>
                </a:solidFill>
                <a:latin typeface="Consolas" panose="020B0609020204030204" pitchFamily="49" charset="0"/>
                <a:cs typeface="Consolas" panose="020B0609020204030204" pitchFamily="49" charset="0"/>
              </a:rPr>
              <a:t>users::create-users]", "recipe[</a:t>
            </a:r>
            <a:r>
              <a:rPr lang="en-US" sz="3600" dirty="0" err="1" smtClean="0">
                <a:solidFill>
                  <a:schemeClr val="tx1"/>
                </a:solidFill>
                <a:latin typeface="Consolas" panose="020B0609020204030204" pitchFamily="49" charset="0"/>
                <a:cs typeface="Consolas" panose="020B0609020204030204" pitchFamily="49" charset="0"/>
              </a:rPr>
              <a:t>ip</a:t>
            </a:r>
            <a:r>
              <a:rPr lang="en-US" sz="3600" dirty="0" smtClean="0">
                <a:solidFill>
                  <a:schemeClr val="tx1"/>
                </a:solidFill>
                <a:latin typeface="Consolas" panose="020B0609020204030204" pitchFamily="49" charset="0"/>
                <a:cs typeface="Consolas" panose="020B0609020204030204" pitchFamily="49" charset="0"/>
              </a:rPr>
              <a:t>-logger]"</a:t>
            </a:r>
            <a:endParaRPr lang="en-US" sz="3600" dirty="0">
              <a:solidFill>
                <a:schemeClr val="tx1"/>
              </a:solidFill>
              <a:latin typeface="Consolas" panose="020B0609020204030204" pitchFamily="49" charset="0"/>
              <a:cs typeface="Consolas" panose="020B0609020204030204" pitchFamily="49" charset="0"/>
            </a:endParaRPr>
          </a:p>
          <a:p>
            <a:endParaRPr lang="en-US" sz="3600" i="1" dirty="0">
              <a:solidFill>
                <a:schemeClr val="tx1"/>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smtClean="0">
                <a:sym typeface="Arial Bold" charset="0"/>
              </a:rPr>
              <a:t>Windows Exercise</a:t>
            </a:r>
            <a:r>
              <a:rPr lang="en-US" sz="4400" dirty="0">
                <a:sym typeface="Arial Bold" charset="0"/>
              </a:rPr>
              <a:t>: </a:t>
            </a:r>
            <a:r>
              <a:rPr lang="en-US" sz="4400" dirty="0" smtClean="0">
                <a:sym typeface="Arial Bold" charset="0"/>
              </a:rPr>
              <a:t/>
            </a:r>
            <a:br>
              <a:rPr lang="en-US" sz="4400" dirty="0" smtClean="0">
                <a:sym typeface="Arial Bold" charset="0"/>
              </a:rPr>
            </a:br>
            <a:r>
              <a:rPr lang="en-US" sz="4400" dirty="0" smtClean="0">
                <a:sym typeface="Arial Bold" charset="0"/>
              </a:rPr>
              <a:t>Add the two chef-client recipes to </a:t>
            </a:r>
            <a:r>
              <a:rPr lang="en-US" sz="4400" dirty="0">
                <a:sym typeface="Arial Bold" charset="0"/>
              </a:rPr>
              <a:t>your </a:t>
            </a:r>
            <a:r>
              <a:rPr lang="en-US" sz="4400" dirty="0" smtClean="0">
                <a:sym typeface="Arial Bold" charset="0"/>
              </a:rPr>
              <a:t>base role</a:t>
            </a:r>
            <a:endParaRPr lang="en-US" sz="4400" dirty="0">
              <a:sym typeface="Arial Bold" charset="0"/>
            </a:endParaRPr>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9276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&gt; </a:t>
            </a:r>
            <a:r>
              <a:rPr lang="en-US" altLang="en-US" dirty="0">
                <a:ea typeface="Courier"/>
                <a:cs typeface="Courier"/>
              </a:rPr>
              <a:t>knife role from file </a:t>
            </a:r>
            <a:r>
              <a:rPr lang="en-US" altLang="en-US" dirty="0" err="1" smtClean="0">
                <a:ea typeface="Courier"/>
                <a:cs typeface="Courier"/>
              </a:rPr>
              <a:t>core.rb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12613214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smtClean="0">
                <a:solidFill>
                  <a:srgbClr val="00FF00"/>
                </a:solidFill>
                <a:latin typeface="Courier"/>
                <a:ea typeface="Courier"/>
                <a:cs typeface="Courier"/>
                <a:sym typeface="Courier"/>
              </a:rPr>
              <a:t>rn</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600" dirty="0">
                <a:solidFill>
                  <a:srgbClr val="FFFFFF"/>
                </a:solidFill>
                <a:ea typeface="Courier"/>
                <a:cs typeface="Courier"/>
                <a:sym typeface="Courier"/>
              </a:rPr>
              <a:t>Starting Chef Client, version 11.10.4</a:t>
            </a:r>
          </a:p>
          <a:p>
            <a:r>
              <a:rPr lang="en-US" sz="3600" dirty="0">
                <a:solidFill>
                  <a:srgbClr val="FFFFFF"/>
                </a:solidFill>
                <a:ea typeface="Courier"/>
                <a:cs typeface="Courier"/>
                <a:sym typeface="Courier"/>
              </a:rPr>
              <a:t>[2014-02-26T04:08:21-08:00] INFO: *** Chef 11.10.4 ***</a:t>
            </a:r>
          </a:p>
          <a:p>
            <a:r>
              <a:rPr lang="en-US" sz="3600" dirty="0">
                <a:solidFill>
                  <a:srgbClr val="FFFFFF"/>
                </a:solidFill>
                <a:ea typeface="Courier"/>
                <a:cs typeface="Courier"/>
                <a:sym typeface="Courier"/>
              </a:rPr>
              <a:t>[2014-02-26T04:08:21-08:00] INFO: Chef-client </a:t>
            </a:r>
            <a:r>
              <a:rPr lang="en-US" sz="3600" dirty="0" err="1">
                <a:solidFill>
                  <a:srgbClr val="FFFFFF"/>
                </a:solidFill>
                <a:ea typeface="Courier"/>
                <a:cs typeface="Courier"/>
                <a:sym typeface="Courier"/>
              </a:rPr>
              <a:t>pid</a:t>
            </a:r>
            <a:r>
              <a:rPr lang="en-US" sz="3600" dirty="0">
                <a:solidFill>
                  <a:srgbClr val="FFFFFF"/>
                </a:solidFill>
                <a:ea typeface="Courier"/>
                <a:cs typeface="Courier"/>
                <a:sym typeface="Courier"/>
              </a:rPr>
              <a:t>: 3412</a:t>
            </a:r>
          </a:p>
          <a:p>
            <a:r>
              <a:rPr lang="en-US" sz="3600" dirty="0">
                <a:solidFill>
                  <a:srgbClr val="FFFFFF"/>
                </a:solidFill>
                <a:ea typeface="Courier"/>
                <a:cs typeface="Courier"/>
                <a:sym typeface="Courier"/>
              </a:rPr>
              <a:t>[2014-02-26T04:08:36-08:00] INFO</a:t>
            </a:r>
            <a:r>
              <a:rPr lang="en-US" sz="3600" dirty="0">
                <a:solidFill>
                  <a:srgbClr val="FFFF00"/>
                </a:solidFill>
                <a:ea typeface="Courier"/>
                <a:cs typeface="Courier"/>
                <a:sym typeface="Courier"/>
              </a:rPr>
              <a:t>: Run List is [role[webserver</a:t>
            </a:r>
            <a:r>
              <a:rPr lang="en-US" sz="3600" dirty="0" smtClean="0">
                <a:solidFill>
                  <a:srgbClr val="FFFF00"/>
                </a:solidFill>
                <a:ea typeface="Courier"/>
                <a:cs typeface="Courier"/>
                <a:sym typeface="Courier"/>
              </a:rPr>
              <a:t>]</a:t>
            </a:r>
          </a:p>
          <a:p>
            <a:r>
              <a:rPr lang="en-US" sz="3600" dirty="0" smtClean="0">
                <a:solidFill>
                  <a:schemeClr val="bg1"/>
                </a:solidFill>
                <a:ea typeface="Courier"/>
                <a:cs typeface="Courier"/>
                <a:sym typeface="Courier"/>
              </a:rPr>
              <a:t>[</a:t>
            </a:r>
            <a:r>
              <a:rPr lang="en-US" sz="3600" dirty="0">
                <a:solidFill>
                  <a:schemeClr val="bg1"/>
                </a:solidFill>
                <a:ea typeface="Courier"/>
                <a:cs typeface="Courier"/>
                <a:sym typeface="Courier"/>
              </a:rPr>
              <a:t>2014-02-26T04:08:36-08:00] INFO: </a:t>
            </a:r>
            <a:r>
              <a:rPr lang="en-US" sz="3600" dirty="0">
                <a:solidFill>
                  <a:srgbClr val="FFFF00"/>
                </a:solidFill>
                <a:ea typeface="Courier"/>
                <a:cs typeface="Courier"/>
                <a:sym typeface="Courier"/>
              </a:rPr>
              <a:t>Run List expands to [chef-client::</a:t>
            </a:r>
            <a:r>
              <a:rPr lang="en-US" sz="3600" dirty="0" err="1">
                <a:solidFill>
                  <a:srgbClr val="FFFF00"/>
                </a:solidFill>
                <a:ea typeface="Courier"/>
                <a:cs typeface="Courier"/>
                <a:sym typeface="Courier"/>
              </a:rPr>
              <a:t>delete_validation</a:t>
            </a:r>
            <a:r>
              <a:rPr lang="en-US" sz="3600" dirty="0">
                <a:solidFill>
                  <a:srgbClr val="FFFF00"/>
                </a:solidFill>
                <a:ea typeface="Courier"/>
                <a:cs typeface="Courier"/>
                <a:sym typeface="Courier"/>
              </a:rPr>
              <a:t>, chef-client, </a:t>
            </a:r>
            <a:r>
              <a:rPr lang="en-US" sz="3600" dirty="0" err="1" smtClean="0">
                <a:solidFill>
                  <a:srgbClr val="FFFF00"/>
                </a:solidFill>
                <a:ea typeface="Courier"/>
                <a:cs typeface="Courier"/>
                <a:sym typeface="Courier"/>
              </a:rPr>
              <a:t>motd</a:t>
            </a:r>
            <a:r>
              <a:rPr lang="en-US" sz="3600" dirty="0" smtClean="0">
                <a:solidFill>
                  <a:srgbClr val="FFFF00"/>
                </a:solidFill>
                <a:ea typeface="Courier"/>
                <a:cs typeface="Courier"/>
                <a:sym typeface="Courier"/>
              </a:rPr>
              <a:t>, </a:t>
            </a:r>
            <a:r>
              <a:rPr lang="en-US" sz="3600" dirty="0" err="1" smtClean="0">
                <a:solidFill>
                  <a:srgbClr val="FFFF00"/>
                </a:solidFill>
                <a:ea typeface="Courier"/>
                <a:cs typeface="Courier"/>
                <a:sym typeface="Courier"/>
              </a:rPr>
              <a:t>ip</a:t>
            </a:r>
            <a:r>
              <a:rPr lang="en-US" sz="3600" dirty="0" smtClean="0">
                <a:solidFill>
                  <a:srgbClr val="FFFF00"/>
                </a:solidFill>
                <a:ea typeface="Courier"/>
                <a:cs typeface="Courier"/>
                <a:sym typeface="Courier"/>
              </a:rPr>
              <a:t>-logger, users</a:t>
            </a:r>
            <a:r>
              <a:rPr lang="en-US" sz="3600" dirty="0">
                <a:solidFill>
                  <a:srgbClr val="FFFF00"/>
                </a:solidFill>
                <a:ea typeface="Courier"/>
                <a:cs typeface="Courier"/>
                <a:sym typeface="Courier"/>
              </a:rPr>
              <a:t>, </a:t>
            </a:r>
            <a:r>
              <a:rPr lang="en-US" sz="3600" dirty="0" smtClean="0">
                <a:solidFill>
                  <a:srgbClr val="FFFF00"/>
                </a:solidFill>
                <a:ea typeface="Courier"/>
                <a:cs typeface="Courier"/>
                <a:sym typeface="Courier"/>
              </a:rPr>
              <a:t>apache]</a:t>
            </a:r>
            <a:endParaRPr lang="en-US" sz="3600" dirty="0">
              <a:solidFill>
                <a:srgbClr val="FFFF00"/>
              </a:solidFill>
              <a:ea typeface="Courier"/>
              <a:cs typeface="Courier"/>
              <a:sym typeface="Courier"/>
            </a:endParaRPr>
          </a:p>
          <a:p>
            <a:r>
              <a:rPr lang="en-US" sz="3600" dirty="0">
                <a:solidFill>
                  <a:srgbClr val="FFFFFF"/>
                </a:solidFill>
                <a:ea typeface="Courier"/>
                <a:cs typeface="Courier"/>
                <a:sym typeface="Courier"/>
              </a:rPr>
              <a:t>[2014-02-26T04:08:36-08:00] INFO: Starting Chef Run for node1</a:t>
            </a:r>
          </a:p>
          <a:p>
            <a:r>
              <a:rPr lang="en-US" sz="3600" dirty="0" smtClean="0">
                <a:solidFill>
                  <a:srgbClr val="FFFFFF"/>
                </a:solidFill>
                <a:latin typeface="Courier"/>
                <a:ea typeface="Courier"/>
                <a:cs typeface="Courier"/>
                <a:sym typeface="Courier"/>
              </a:rPr>
              <a:t>…</a:t>
            </a:r>
            <a:endParaRPr lang="en-US" sz="36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2424756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 action delete[2014-02-26T04:08:55-08:00] INFO: Processing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[2014-02-26T04:08:55-08:00] INFO: file</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r>
              <a:rPr lang="en-US" altLang="en-US" sz="2400" dirty="0">
                <a:ea typeface="Courier"/>
                <a:cs typeface="Courier"/>
              </a:rPr>
              <a:t>] deleted file at </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a:t>
            </a:r>
            <a:r>
              <a:rPr lang="en-US" altLang="en-US" sz="2400" dirty="0" smtClean="0">
                <a:ea typeface="Courier"/>
                <a:cs typeface="Courier"/>
              </a:rPr>
              <a:t>/</a:t>
            </a:r>
            <a:r>
              <a:rPr lang="en-US" altLang="en-US" sz="2400" dirty="0" err="1" smtClean="0">
                <a:ea typeface="Courier"/>
                <a:cs typeface="Courier"/>
              </a:rPr>
              <a:t>etc</a:t>
            </a:r>
            <a:r>
              <a:rPr lang="en-US" altLang="en-US" sz="2400" dirty="0" smtClean="0">
                <a:ea typeface="Courier"/>
                <a:cs typeface="Courier"/>
              </a:rPr>
              <a:t>/chef</a:t>
            </a:r>
            <a:r>
              <a:rPr lang="en-US" altLang="en-US" sz="2400" dirty="0">
                <a:ea typeface="Courier"/>
                <a:cs typeface="Courier"/>
              </a:rPr>
              <a:t>/</a:t>
            </a:r>
            <a:r>
              <a:rPr lang="en-US" altLang="en-US" sz="2400" dirty="0" err="1" smtClean="0">
                <a:ea typeface="Courier"/>
                <a:cs typeface="Courier"/>
              </a:rPr>
              <a:t>validation.pem</a:t>
            </a:r>
            <a:endParaRPr lang="en-US" altLang="en-US" sz="2400" dirty="0" smtClean="0">
              <a:ea typeface="Courier"/>
              <a:cs typeface="Courier"/>
            </a:endParaRPr>
          </a:p>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endParaRPr lang="en-US" altLang="en-US" sz="2400" dirty="0" smtClean="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p:txBody>
      </p:sp>
    </p:spTree>
    <p:extLst>
      <p:ext uri="{BB962C8B-B14F-4D97-AF65-F5344CB8AC3E}">
        <p14:creationId xmlns:p14="http://schemas.microsoft.com/office/powerpoint/2010/main" val="1450307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ym typeface="Arial Bold" charset="0"/>
              </a:rPr>
              <a:t>Windows Exercise</a:t>
            </a:r>
            <a:r>
              <a:rPr lang="en-US" sz="4800" dirty="0">
                <a:sym typeface="Arial Bold" charset="0"/>
              </a:rPr>
              <a:t>: Verify chef-client is running</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a:t>ps</a:t>
            </a:r>
            <a:r>
              <a:rPr lang="en-US" sz="3600" dirty="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a:t>root      8933  0.3  2.2 130400 37816 ?        </a:t>
            </a:r>
            <a:r>
              <a:rPr lang="nl-NL" sz="3200" dirty="0" err="1"/>
              <a:t>Sl</a:t>
            </a:r>
            <a:r>
              <a:rPr lang="nl-NL" sz="3200" dirty="0"/>
              <a:t>   03:19   0:01 </a:t>
            </a:r>
            <a:r>
              <a:rPr lang="nl-NL" sz="3200" b="1" dirty="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4800" dirty="0" smtClean="0">
                <a:sym typeface="Arial Bold" charset="0"/>
              </a:rPr>
              <a:t>Linux Exercise</a:t>
            </a:r>
            <a:r>
              <a:rPr lang="en-US" sz="4800" dirty="0">
                <a:sym typeface="Arial Bold" charset="0"/>
              </a:rPr>
              <a:t>: Verify chef-client is running</a:t>
            </a:r>
          </a:p>
        </p:txBody>
      </p:sp>
    </p:spTree>
    <p:extLst>
      <p:ext uri="{BB962C8B-B14F-4D97-AF65-F5344CB8AC3E}">
        <p14:creationId xmlns:p14="http://schemas.microsoft.com/office/powerpoint/2010/main" val="33098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127794" y="2019300"/>
            <a:ext cx="6400799"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152493" y="3200400"/>
            <a:ext cx="6376101"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a:xfrm>
            <a:off x="800273" y="177800"/>
            <a:ext cx="14657233" cy="1117600"/>
          </a:xfrm>
        </p:spPr>
        <p:txBody>
          <a:bodyPr/>
          <a:lstStyle/>
          <a:p>
            <a:pPr eaLnBrk="1" hangingPunct="1">
              <a:defRPr/>
            </a:pPr>
            <a:r>
              <a:rPr lang="en-US" sz="4800" dirty="0" smtClean="0">
                <a:sym typeface="Arial Bold" charset="0"/>
              </a:rPr>
              <a:t>Exercise</a:t>
            </a:r>
            <a:r>
              <a:rPr lang="en-US" sz="4800" dirty="0">
                <a:sym typeface="Arial Bold" charset="0"/>
              </a:rPr>
              <a:t>: Verify chef-client is running</a:t>
            </a:r>
          </a:p>
        </p:txBody>
      </p:sp>
      <p:sp>
        <p:nvSpPr>
          <p:cNvPr id="5" name="Rectangle 1"/>
          <p:cNvSpPr>
            <a:spLocks/>
          </p:cNvSpPr>
          <p:nvPr/>
        </p:nvSpPr>
        <p:spPr bwMode="auto">
          <a:xfrm>
            <a:off x="6833394" y="1981200"/>
            <a:ext cx="9296400"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rn</a:t>
            </a:r>
            <a:r>
              <a:rPr lang="en-US" altLang="en-US" sz="3600" b="1" dirty="0" smtClean="0">
                <a:ea typeface="Courier"/>
                <a:cs typeface="Courier"/>
              </a:rPr>
              <a:t>&gt;</a:t>
            </a:r>
            <a:r>
              <a:rPr lang="en-US" altLang="en-US" sz="3600" dirty="0" smtClean="0">
                <a:ea typeface="Courier"/>
                <a:cs typeface="Courier"/>
              </a:rPr>
              <a:t> </a:t>
            </a:r>
            <a:r>
              <a:rPr lang="en-US" sz="3600" dirty="0" err="1" smtClean="0"/>
              <a:t>ps</a:t>
            </a:r>
            <a:r>
              <a:rPr lang="en-US" sz="3600" dirty="0" smtClean="0"/>
              <a:t> </a:t>
            </a:r>
            <a:r>
              <a:rPr lang="en-US" sz="3600" dirty="0" err="1"/>
              <a:t>awux</a:t>
            </a:r>
            <a:r>
              <a:rPr lang="en-US" sz="3600" dirty="0"/>
              <a:t> | </a:t>
            </a:r>
            <a:r>
              <a:rPr lang="en-US" sz="3600" dirty="0" err="1"/>
              <a:t>grep</a:t>
            </a:r>
            <a:r>
              <a:rPr lang="en-US" sz="3600" dirty="0"/>
              <a:t> chef-client</a:t>
            </a:r>
            <a:endParaRPr lang="en-US" altLang="en-US" sz="3600" dirty="0">
              <a:ea typeface="Courier"/>
              <a:cs typeface="Courier"/>
            </a:endParaRPr>
          </a:p>
        </p:txBody>
      </p:sp>
      <p:sp>
        <p:nvSpPr>
          <p:cNvPr id="6" name="Rectangle 2"/>
          <p:cNvSpPr>
            <a:spLocks/>
          </p:cNvSpPr>
          <p:nvPr/>
        </p:nvSpPr>
        <p:spPr bwMode="auto">
          <a:xfrm>
            <a:off x="6833394" y="3200400"/>
            <a:ext cx="9296400"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nl-NL" sz="3200" dirty="0" smtClean="0"/>
              <a:t>root 8933 0.3 2.2 </a:t>
            </a:r>
            <a:r>
              <a:rPr lang="nl-NL" sz="3200" dirty="0"/>
              <a:t>130400 37816 ?        </a:t>
            </a:r>
            <a:r>
              <a:rPr lang="nl-NL" sz="3200" dirty="0" err="1"/>
              <a:t>Sl</a:t>
            </a:r>
            <a:r>
              <a:rPr lang="nl-NL" sz="3200" dirty="0"/>
              <a:t>   03:19   0:01 </a:t>
            </a:r>
            <a:r>
              <a:rPr lang="nl-NL" sz="3200" dirty="0" smtClean="0"/>
              <a:t/>
            </a:r>
            <a:br>
              <a:rPr lang="nl-NL" sz="3200" dirty="0" smtClean="0"/>
            </a:br>
            <a:r>
              <a:rPr lang="nl-NL" sz="3200" b="1" dirty="0" smtClean="0"/>
              <a:t>/</a:t>
            </a:r>
            <a:r>
              <a:rPr lang="nl-NL" sz="3200" b="1" dirty="0" err="1"/>
              <a:t>opt</a:t>
            </a:r>
            <a:r>
              <a:rPr lang="nl-NL" sz="3200" b="1" dirty="0"/>
              <a:t>/chef/</a:t>
            </a:r>
            <a:r>
              <a:rPr lang="nl-NL" sz="3200" b="1" dirty="0" err="1"/>
              <a:t>embedded</a:t>
            </a:r>
            <a:r>
              <a:rPr lang="nl-NL" sz="3200" b="1" dirty="0"/>
              <a:t>/bin/</a:t>
            </a:r>
            <a:r>
              <a:rPr lang="nl-NL" sz="3200" b="1" dirty="0" err="1"/>
              <a:t>ruby</a:t>
            </a:r>
            <a:r>
              <a:rPr lang="nl-NL" sz="3200" b="1" dirty="0"/>
              <a:t> /</a:t>
            </a:r>
            <a:r>
              <a:rPr lang="nl-NL" sz="3200" b="1" dirty="0" err="1"/>
              <a:t>usr</a:t>
            </a:r>
            <a:r>
              <a:rPr lang="nl-NL" sz="3200" b="1" dirty="0"/>
              <a:t>/bin/chef-</a:t>
            </a:r>
            <a:r>
              <a:rPr lang="nl-NL" sz="3200" b="1" dirty="0" err="1"/>
              <a:t>client</a:t>
            </a:r>
            <a:r>
              <a:rPr lang="nl-NL" sz="3200" b="1" dirty="0"/>
              <a:t> -d</a:t>
            </a:r>
            <a:r>
              <a:rPr lang="nl-NL" sz="3200" dirty="0"/>
              <a:t> -c /etc/chef/</a:t>
            </a:r>
            <a:r>
              <a:rPr lang="nl-NL" sz="3200" dirty="0" err="1"/>
              <a:t>client.rb</a:t>
            </a:r>
            <a:r>
              <a:rPr lang="nl-NL" sz="3200" dirty="0"/>
              <a:t> -L /var/log/chef/</a:t>
            </a:r>
            <a:r>
              <a:rPr lang="nl-NL" sz="3200" dirty="0" err="1"/>
              <a:t>client.log</a:t>
            </a:r>
            <a:r>
              <a:rPr lang="nl-NL" sz="3200" dirty="0"/>
              <a:t> -P /var/run/chef/</a:t>
            </a:r>
            <a:r>
              <a:rPr lang="nl-NL" sz="3200" dirty="0" err="1"/>
              <a:t>client.pid</a:t>
            </a:r>
            <a:r>
              <a:rPr lang="nl-NL" sz="3200" dirty="0"/>
              <a:t> -i 1800 -s 300</a:t>
            </a:r>
            <a:endParaRPr lang="en-US" altLang="en-US" sz="3000" dirty="0">
              <a:ea typeface="Courier"/>
              <a:cs typeface="Courier"/>
            </a:endParaRPr>
          </a:p>
        </p:txBody>
      </p:sp>
      <p:sp>
        <p:nvSpPr>
          <p:cNvPr id="2" name="TextBox 1"/>
          <p:cNvSpPr txBox="1"/>
          <p:nvPr/>
        </p:nvSpPr>
        <p:spPr>
          <a:xfrm>
            <a:off x="2601299" y="1457980"/>
            <a:ext cx="1641295" cy="523220"/>
          </a:xfrm>
          <a:prstGeom prst="rect">
            <a:avLst/>
          </a:prstGeom>
          <a:noFill/>
        </p:spPr>
        <p:txBody>
          <a:bodyPr wrap="none" rtlCol="0">
            <a:spAutoFit/>
          </a:bodyPr>
          <a:lstStyle/>
          <a:p>
            <a:r>
              <a:rPr lang="en-US" dirty="0" smtClean="0"/>
              <a:t>Windows</a:t>
            </a:r>
            <a:endParaRPr lang="en-US" dirty="0"/>
          </a:p>
        </p:txBody>
      </p:sp>
      <p:sp>
        <p:nvSpPr>
          <p:cNvPr id="3" name="TextBox 2"/>
          <p:cNvSpPr txBox="1"/>
          <p:nvPr/>
        </p:nvSpPr>
        <p:spPr>
          <a:xfrm>
            <a:off x="11352118" y="1447800"/>
            <a:ext cx="1043876" cy="523220"/>
          </a:xfrm>
          <a:prstGeom prst="rect">
            <a:avLst/>
          </a:prstGeom>
          <a:noFill/>
        </p:spPr>
        <p:txBody>
          <a:bodyPr wrap="none" rtlCol="0">
            <a:spAutoFit/>
          </a:bodyPr>
          <a:lstStyle/>
          <a:p>
            <a:r>
              <a:rPr lang="en-US" dirty="0" smtClean="0"/>
              <a:t>Linux</a:t>
            </a:r>
            <a:endParaRPr lang="en-US" dirty="0"/>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a:t>
            </a:r>
            <a:r>
              <a:rPr lang="en-US" altLang="en-US" smtClean="0"/>
              <a:t>to on each </a:t>
            </a:r>
            <a:r>
              <a:rPr lang="en-US" altLang="en-US" dirty="0" smtClean="0"/>
              <a:t>run.</a:t>
            </a:r>
          </a:p>
        </p:txBody>
      </p:sp>
    </p:spTree>
    <p:extLst>
      <p:ext uri="{BB962C8B-B14F-4D97-AF65-F5344CB8AC3E}">
        <p14:creationId xmlns:p14="http://schemas.microsoft.com/office/powerpoint/2010/main" val="196057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4183529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312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94" y="1905000"/>
            <a:ext cx="10313407"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12995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status.chef.io</a:t>
            </a:r>
            <a:r>
              <a:rPr lang="en-US" dirty="0" smtClean="0"/>
              <a:t>, </a:t>
            </a:r>
            <a:r>
              <a:rPr lang="en-US" dirty="0"/>
              <a:t>or</a:t>
            </a:r>
          </a:p>
          <a:p>
            <a:pPr lvl="1"/>
            <a:r>
              <a:rPr lang="en-US" dirty="0">
                <a:hlinkClick r:id="rId3"/>
              </a:rPr>
              <a:t>https://</a:t>
            </a:r>
            <a:r>
              <a:rPr lang="en-US" dirty="0" err="1">
                <a:hlinkClick r:id="rId3"/>
              </a:rPr>
              <a:t>twitter.com</a:t>
            </a:r>
            <a:r>
              <a:rPr lang="en-US" dirty="0">
                <a:hlinkClick r:id="rId3"/>
              </a:rPr>
              <a:t>/</a:t>
            </a:r>
            <a:r>
              <a:rPr lang="en-US" dirty="0" err="1">
                <a:hlinkClick r:id="rId3"/>
              </a:rPr>
              <a:t>opscode_status</a:t>
            </a:r>
            <a:r>
              <a:rPr lang="en-US" dirty="0">
                <a:hlinkClick r:id="rId3"/>
              </a:rPr>
              <a:t>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https://help2</a:t>
            </a:r>
            <a:r>
              <a:rPr lang="en-US" dirty="0" smtClean="0">
                <a:hlinkClick r:id="rId2"/>
              </a:rPr>
              <a:t>.chef.io</a:t>
            </a:r>
            <a:r>
              <a:rPr lang="en-US" dirty="0" smtClean="0"/>
              <a:t> </a:t>
            </a:r>
            <a:endParaRPr lang="en-US" dirty="0"/>
          </a:p>
          <a:p>
            <a:pPr lvl="1"/>
            <a:r>
              <a:rPr lang="en-US" dirty="0"/>
              <a:t>By sending an email to </a:t>
            </a:r>
            <a:r>
              <a:rPr lang="en-US" dirty="0">
                <a:hlinkClick r:id="rId3"/>
              </a:rPr>
              <a:t>support</a:t>
            </a:r>
            <a:r>
              <a:rPr lang="en-US" dirty="0" smtClean="0">
                <a:hlinkClick r:id="rId3"/>
              </a:rPr>
              <a:t>@chef.io</a:t>
            </a:r>
            <a:endParaRPr lang="en-US" dirty="0" smtClean="0"/>
          </a:p>
          <a:p>
            <a:pPr marL="405040" lvl="1" indent="0">
              <a:buNone/>
            </a:pP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t>
            </a:r>
            <a:r>
              <a:rPr lang="en-US" sz="3600" dirty="0" smtClean="0"/>
              <a:t>address can </a:t>
            </a:r>
            <a:r>
              <a:rPr lang="en-US" sz="3600" dirty="0"/>
              <a:t>be added explicitly to the Support Tool for your org by emailing </a:t>
            </a:r>
            <a:r>
              <a:rPr lang="en-US" sz="3600" dirty="0" err="1">
                <a:hlinkClick r:id="rId5" action="ppaction://hlinkfile"/>
              </a:rPr>
              <a:t>sales</a:t>
            </a:r>
            <a:r>
              <a:rPr lang="en-US" sz="3600" dirty="0" err="1" smtClean="0">
                <a:hlinkClick r:id="rId5" action="ppaction://hlinkfile"/>
              </a:rPr>
              <a:t>@</a:t>
            </a:r>
            <a:r>
              <a:rPr lang="en-US" sz="3600" dirty="0" err="1" smtClean="0"/>
              <a:t>chef.io</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here</a:t>
            </a:r>
          </a:p>
          <a:p>
            <a:pPr lvl="1"/>
            <a:r>
              <a:rPr lang="en-US" dirty="0">
                <a:hlinkClick r:id="rId2"/>
              </a:rPr>
              <a:t>http://</a:t>
            </a:r>
            <a:r>
              <a:rPr lang="en-US" dirty="0" smtClean="0">
                <a:hlinkClick r:id="rId2"/>
              </a:rPr>
              <a:t>docs.chef.io</a:t>
            </a:r>
            <a:endParaRPr lang="en-US" dirty="0"/>
          </a:p>
          <a:p>
            <a:pPr marL="405040" lvl="1" indent="0">
              <a:buNone/>
            </a:pPr>
            <a:r>
              <a:rPr lang="en-US"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smtClean="0"/>
              <a:t>/</a:t>
            </a:r>
            <a:r>
              <a:rPr lang="en-US" dirty="0" err="1" smtClean="0"/>
              <a:t>chef.io</a:t>
            </a:r>
            <a:r>
              <a:rPr lang="en-US" dirty="0" smtClean="0"/>
              <a:t>/</a:t>
            </a:r>
            <a:endParaRPr lang="en-US" dirty="0"/>
          </a:p>
          <a:p>
            <a:r>
              <a:rPr lang="en-US" dirty="0"/>
              <a:t>http:/</a:t>
            </a:r>
            <a:r>
              <a:rPr lang="en-US" dirty="0" smtClean="0"/>
              <a:t>/</a:t>
            </a:r>
            <a:r>
              <a:rPr lang="en-US" dirty="0" err="1" smtClean="0"/>
              <a:t>supermarket.chef.io</a:t>
            </a:r>
            <a:r>
              <a:rPr lang="en-US" dirty="0" smtClean="0"/>
              <a:t>/</a:t>
            </a:r>
            <a:endParaRPr lang="en-US" dirty="0"/>
          </a:p>
          <a:p>
            <a:r>
              <a:rPr lang="en-US" dirty="0"/>
              <a:t>http://</a:t>
            </a:r>
            <a:r>
              <a:rPr lang="en-US" dirty="0" err="1" smtClean="0"/>
              <a:t>docs.chef.io</a:t>
            </a:r>
            <a:r>
              <a:rPr lang="en-US" dirty="0" smtClean="0"/>
              <a:t>/</a:t>
            </a:r>
            <a:endParaRPr lang="en-US" dirty="0"/>
          </a:p>
          <a:p>
            <a:r>
              <a:rPr lang="en-US" dirty="0"/>
              <a:t>http://</a:t>
            </a:r>
            <a:r>
              <a:rPr lang="en-US" dirty="0" err="1"/>
              <a:t>learnchef.com</a:t>
            </a:r>
            <a:endParaRPr lang="en-US" dirty="0"/>
          </a:p>
          <a:p>
            <a:r>
              <a:rPr lang="en-US" dirty="0"/>
              <a:t>http://</a:t>
            </a:r>
            <a:r>
              <a:rPr lang="en-US" dirty="0" err="1" smtClean="0"/>
              <a:t>lists.chef.io</a:t>
            </a:r>
            <a:endParaRPr lang="en-US" dirty="0"/>
          </a:p>
          <a:p>
            <a:r>
              <a:rPr lang="en-US" dirty="0"/>
              <a:t>http://</a:t>
            </a:r>
            <a:r>
              <a:rPr lang="en-US" dirty="0" err="1"/>
              <a:t>youtube.com</a:t>
            </a:r>
            <a:r>
              <a:rPr lang="en-US" dirty="0"/>
              <a:t>/user/Opscode</a:t>
            </a:r>
          </a:p>
          <a:p>
            <a:r>
              <a:rPr lang="en-US" dirty="0" err="1"/>
              <a:t>irc.freenode.net</a:t>
            </a:r>
            <a:r>
              <a:rPr lang="en-US" dirty="0"/>
              <a:t>     #chef, #chef-hacking, #</a:t>
            </a:r>
            <a:r>
              <a:rPr lang="en-US" dirty="0" err="1"/>
              <a:t>learnchef</a:t>
            </a:r>
            <a:endParaRPr lang="en-US" dirty="0"/>
          </a:p>
          <a:p>
            <a:r>
              <a:rPr lang="en-US" dirty="0"/>
              <a:t>Twitter    </a:t>
            </a:r>
            <a:r>
              <a:rPr lang="en-US" dirty="0" smtClean="0"/>
              <a:t>@</a:t>
            </a:r>
            <a:r>
              <a:rPr lang="en-US" dirty="0" err="1" smtClean="0"/>
              <a:t>chef.io</a:t>
            </a:r>
            <a:r>
              <a:rPr lang="en-US" dirty="0" smtClean="0"/>
              <a:t> </a:t>
            </a:r>
            <a:r>
              <a:rPr lang="en-US" dirty="0"/>
              <a:t>#</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dirty="0" smtClean="0"/>
              <a:t>Find your local </a:t>
            </a:r>
            <a:r>
              <a:rPr lang="en-US" dirty="0" err="1" smtClean="0"/>
              <a:t>DevOps</a:t>
            </a:r>
            <a:r>
              <a:rPr lang="en-US" dirty="0" smtClean="0"/>
              <a:t> or Chef </a:t>
            </a:r>
            <a:r>
              <a:rPr lang="en-US" dirty="0" err="1" smtClean="0"/>
              <a:t>meetup</a:t>
            </a:r>
            <a:r>
              <a:rPr lang="en-US" dirty="0" smtClean="0"/>
              <a:t> group!</a:t>
            </a:r>
            <a:endParaRPr lang="en-US" dirty="0"/>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6477000"/>
          </a:xfrm>
          <a:ln/>
        </p:spPr>
        <p:txBody>
          <a:bodyPr/>
          <a:lstStyle/>
          <a:p>
            <a:pPr marL="0" indent="0">
              <a:buNone/>
            </a:pPr>
            <a:r>
              <a:rPr lang="en-US" sz="4300" b="1" dirty="0" smtClean="0"/>
              <a:t>  We are going to learn how to:</a:t>
            </a:r>
          </a:p>
          <a:p>
            <a:r>
              <a:rPr lang="en-US" sz="4300" dirty="0"/>
              <a:t>Understand </a:t>
            </a:r>
            <a:r>
              <a:rPr lang="en-US" sz="4300" dirty="0" smtClean="0"/>
              <a:t>Chef's </a:t>
            </a:r>
            <a:r>
              <a:rPr lang="en-US" sz="4300" dirty="0"/>
              <a:t>architecture</a:t>
            </a:r>
          </a:p>
          <a:p>
            <a:r>
              <a:rPr lang="en-US" sz="4300" dirty="0" smtClean="0"/>
              <a:t>Automate </a:t>
            </a:r>
            <a:r>
              <a:rPr lang="en-US" sz="4300" dirty="0"/>
              <a:t>deployment of infrastructure and </a:t>
            </a:r>
            <a:r>
              <a:rPr lang="en-US" sz="4300" dirty="0" smtClean="0"/>
              <a:t>applications </a:t>
            </a:r>
            <a:endParaRPr lang="en-US" sz="4300" dirty="0"/>
          </a:p>
          <a:p>
            <a:r>
              <a:rPr lang="en-US" sz="4300" dirty="0" smtClean="0"/>
              <a:t>Read and write Chef Recipes and Cookbooks</a:t>
            </a:r>
          </a:p>
          <a:p>
            <a:r>
              <a:rPr lang="en-US" sz="4300" dirty="0" smtClean="0"/>
              <a:t>Use the multitude of assets already created within the Global Chef Community</a:t>
            </a:r>
          </a:p>
          <a:p>
            <a:endParaRPr lang="en-US" sz="4300" dirty="0"/>
          </a:p>
        </p:txBody>
      </p:sp>
    </p:spTree>
    <p:extLst>
      <p:ext uri="{BB962C8B-B14F-4D97-AF65-F5344CB8AC3E}">
        <p14:creationId xmlns:p14="http://schemas.microsoft.com/office/powerpoint/2010/main" val="2612412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508794" y="1879600"/>
            <a:ext cx="15316200" cy="6731000"/>
          </a:xfrm>
          <a:ln/>
        </p:spPr>
        <p:txBody>
          <a:bodyPr/>
          <a:lstStyle/>
          <a:p>
            <a:pPr marL="0" indent="0">
              <a:buNone/>
            </a:pPr>
            <a:r>
              <a:rPr lang="en-US" dirty="0" smtClean="0"/>
              <a:t>Notes about the Starter Kit:</a:t>
            </a:r>
          </a:p>
          <a:p>
            <a:r>
              <a:rPr lang="en-US" dirty="0" smtClean="0"/>
              <a:t>Every time you download a </a:t>
            </a:r>
            <a:r>
              <a:rPr lang="en-US" b="1" dirty="0" smtClean="0"/>
              <a:t>new</a:t>
            </a:r>
            <a:r>
              <a:rPr lang="en-US" dirty="0" smtClean="0"/>
              <a:t> Starter Kit, you get a </a:t>
            </a:r>
            <a:r>
              <a:rPr lang="en-US" b="1" dirty="0" smtClean="0"/>
              <a:t>new</a:t>
            </a:r>
            <a:r>
              <a:rPr lang="en-US" dirty="0" smtClean="0"/>
              <a:t> authentication certificate, </a:t>
            </a:r>
            <a:r>
              <a:rPr lang="en-US" dirty="0" smtClean="0">
                <a:solidFill>
                  <a:srgbClr val="FF0000"/>
                </a:solidFill>
              </a:rPr>
              <a:t>invalidating the old one</a:t>
            </a:r>
            <a:r>
              <a:rPr lang="en-US" dirty="0" smtClean="0"/>
              <a:t>, so you have to use the NEW .</a:t>
            </a:r>
            <a:r>
              <a:rPr lang="en-US" dirty="0" err="1" smtClean="0"/>
              <a:t>pem</a:t>
            </a:r>
            <a:r>
              <a:rPr lang="en-US" dirty="0" smtClean="0"/>
              <a:t> files, NOT the old .</a:t>
            </a:r>
            <a:r>
              <a:rPr lang="en-US" dirty="0" err="1" smtClean="0"/>
              <a:t>pem</a:t>
            </a:r>
            <a:r>
              <a:rPr lang="en-US" dirty="0" smtClean="0"/>
              <a:t> files</a:t>
            </a:r>
          </a:p>
          <a:p>
            <a:r>
              <a:rPr lang="en-US" b="1" dirty="0" smtClean="0"/>
              <a:t>If one person on a team downloads a new Starter Kit, they need to share the new certificate with the rest of the team, or the team </a:t>
            </a:r>
            <a:r>
              <a:rPr lang="en-US" b="1" dirty="0" smtClean="0"/>
              <a:t>won't </a:t>
            </a:r>
            <a:r>
              <a:rPr lang="en-US" b="1" dirty="0" smtClean="0"/>
              <a:t>have access to the Organization</a:t>
            </a:r>
            <a:endParaRPr lang="en-US" b="1" dirty="0"/>
          </a:p>
        </p:txBody>
      </p:sp>
    </p:spTree>
    <p:extLst>
      <p:ext uri="{BB962C8B-B14F-4D97-AF65-F5344CB8AC3E}">
        <p14:creationId xmlns:p14="http://schemas.microsoft.com/office/powerpoint/2010/main" val="352600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smtClean="0">
                <a:sym typeface="Arial Bold" charset="0"/>
              </a:rPr>
              <a:t>for Linux</a:t>
            </a:r>
            <a:r>
              <a:rPr lang="en-US" dirty="0" smtClean="0">
                <a:sym typeface="Arial Bold" charset="0"/>
              </a:rPr>
              <a:t>! </a:t>
            </a:r>
            <a:endParaRPr lang="en-US" dirty="0">
              <a:sym typeface="Arial Bold" charset="0"/>
            </a:endParaRP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algn="ctr" eaLnBrk="1" hangingPunct="1">
              <a:defRPr/>
            </a:pPr>
            <a:r>
              <a:rPr lang="en-US" dirty="0" smtClean="0">
                <a:sym typeface="Arial Bold" charset="0"/>
              </a:rPr>
              <a:t>Thank you for attending</a:t>
            </a:r>
            <a:br>
              <a:rPr lang="en-US" dirty="0" smtClean="0">
                <a:sym typeface="Arial Bold" charset="0"/>
              </a:rPr>
            </a:br>
            <a:r>
              <a:rPr lang="en-US" dirty="0" smtClean="0">
                <a:sym typeface="Arial Bold" charset="0"/>
              </a:rPr>
              <a:t>Chef Fundamentals </a:t>
            </a:r>
            <a:br>
              <a:rPr lang="en-US" dirty="0" smtClean="0">
                <a:sym typeface="Arial Bold" charset="0"/>
              </a:rPr>
            </a:br>
            <a:r>
              <a:rPr lang="en-US" dirty="0" smtClean="0">
                <a:sym typeface="Arial Bold" charset="0"/>
              </a:rPr>
              <a:t>for Windows and Linux! </a:t>
            </a:r>
            <a:endParaRPr lang="en-US" dirty="0">
              <a:sym typeface="Arial Bold" charset="0"/>
            </a:endParaRPr>
          </a:p>
        </p:txBody>
      </p:sp>
    </p:spTree>
    <p:extLst>
      <p:ext uri="{BB962C8B-B14F-4D97-AF65-F5344CB8AC3E}">
        <p14:creationId xmlns:p14="http://schemas.microsoft.com/office/powerpoint/2010/main" val="2850732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Using an external repo allows for </a:t>
            </a:r>
          </a:p>
          <a:p>
            <a:pPr lvl="2">
              <a:buSzPct val="99000"/>
            </a:pPr>
            <a:r>
              <a:rPr lang="en-US" dirty="0" smtClean="0"/>
              <a:t>team collaboration</a:t>
            </a:r>
          </a:p>
          <a:p>
            <a:pPr lvl="2">
              <a:buSzPct val="99000"/>
            </a:pPr>
            <a:r>
              <a:rPr lang="en-US" sz="4300" dirty="0" smtClean="0"/>
              <a:t>version control</a:t>
            </a:r>
            <a:endParaRPr lang="en-US" sz="4300" dirty="0"/>
          </a:p>
          <a:p>
            <a:pPr lvl="2"/>
            <a:r>
              <a:rPr lang="en-US" sz="4300" dirty="0" smtClean="0"/>
              <a:t>Chef </a:t>
            </a:r>
            <a:r>
              <a:rPr lang="en-US" sz="4300" dirty="0"/>
              <a:t>code </a:t>
            </a:r>
            <a:r>
              <a:rPr lang="en-US" sz="4300" dirty="0" smtClean="0"/>
              <a:t>backups</a:t>
            </a:r>
          </a:p>
          <a:p>
            <a:pPr lvl="1"/>
            <a:endParaRPr lang="en-US" sz="4300" dirty="0" smtClean="0"/>
          </a:p>
          <a:p>
            <a:pPr marL="405040" lvl="1" indent="0">
              <a:buNone/>
            </a:pPr>
            <a:r>
              <a:rPr lang="en-US" sz="4300" dirty="0" smtClean="0"/>
              <a:t>Go to </a:t>
            </a:r>
            <a:r>
              <a:rPr lang="en-US" sz="4300" dirty="0" smtClean="0">
                <a:hlinkClick r:id="rId3"/>
              </a:rPr>
              <a:t>http://github.com</a:t>
            </a:r>
            <a:r>
              <a:rPr lang="en-US" sz="4300" dirty="0" smtClean="0"/>
              <a:t> to create a new </a:t>
            </a:r>
            <a:r>
              <a:rPr lang="en-US" sz="4300" dirty="0" err="1" smtClean="0"/>
              <a:t>Github</a:t>
            </a:r>
            <a:r>
              <a:rPr lang="en-US" sz="4300" dirty="0" smtClean="0"/>
              <a:t> account</a:t>
            </a:r>
            <a:endParaRPr lang="en-US" sz="4300" dirty="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Using </a:t>
            </a:r>
            <a:r>
              <a:rPr lang="en-US" sz="7200" dirty="0" err="1"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Github</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2969276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600"/>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smtClean="0">
                <a:solidFill>
                  <a:srgbClr val="FFFFFF"/>
                </a:solidFill>
                <a:latin typeface="Courier" charset="0"/>
                <a:ea typeface="ＭＳ Ｐゴシック" charset="0"/>
                <a:cs typeface="Courier" charset="0"/>
              </a:rPr>
              <a:t>/</a:t>
            </a:r>
            <a:r>
              <a:rPr lang="en-US" sz="4800" kern="1200" dirty="0" err="1" smtClean="0">
                <a:solidFill>
                  <a:srgbClr val="FFFFFF"/>
                </a:solidFill>
                <a:latin typeface="Courier" charset="0"/>
                <a:ea typeface="ＭＳ Ｐゴシック" charset="0"/>
                <a:cs typeface="Courier" charset="0"/>
              </a:rPr>
              <a:t>your_name</a:t>
            </a: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926234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&gt; </a:t>
            </a:r>
            <a:r>
              <a:rPr lang="en-US" sz="4400" dirty="0" err="1">
                <a:solidFill>
                  <a:srgbClr val="FFFFFF"/>
                </a:solidFill>
                <a:latin typeface="Courier" charset="0"/>
                <a:ea typeface="ＭＳ Ｐゴシック" charset="0"/>
                <a:cs typeface="Courier" charset="0"/>
                <a:sym typeface="Courier" charset="0"/>
              </a:rPr>
              <a:t>git</a:t>
            </a:r>
            <a:r>
              <a:rPr lang="en-US" sz="4400" dirty="0">
                <a:solidFill>
                  <a:srgbClr val="FFFFFF"/>
                </a:solidFill>
                <a:latin typeface="Courier" charset="0"/>
                <a:ea typeface="ＭＳ Ｐゴシック" charset="0"/>
                <a:cs typeface="Courier" charset="0"/>
                <a:sym typeface="Courier" charset="0"/>
              </a:rPr>
              <a: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128317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&gt;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4117289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188025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push</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Push files to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Counting objects: 9,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Delta compression using up to 8 threads</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Compressing objects: 100% (5/5),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Writing objects: 100% (5/5), 411 bytes | 0 bytes/s, done.</a:t>
            </a:r>
          </a:p>
          <a:p>
            <a:pPr marL="0" indent="0" defTabSz="1408061">
              <a:spcBef>
                <a:spcPts val="0"/>
              </a:spcBef>
              <a:buNone/>
            </a:pPr>
            <a:r>
              <a:rPr lang="en-US" sz="2000" kern="1200" dirty="0" smtClean="0">
                <a:solidFill>
                  <a:srgbClr val="FFFFFF"/>
                </a:solidFill>
                <a:latin typeface="Courier" charset="0"/>
                <a:ea typeface="ＭＳ Ｐゴシック" charset="0"/>
                <a:cs typeface="Courier" charset="0"/>
              </a:rPr>
              <a:t>Total 5 (delta 4), reused 0 (delta 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To https://github.com/your_git_account/your_repo.git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0f555d4..3b7630e   master -&gt;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224923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smtClean="0">
                <a:solidFill>
                  <a:srgbClr val="FFFFFF"/>
                </a:solidFill>
                <a:latin typeface="Courier" charset="0"/>
                <a:ea typeface="ＭＳ Ｐゴシック" charset="0"/>
                <a:cs typeface="Courier" charset="0"/>
                <a:sym typeface="Courier" charset="0"/>
              </a:rPr>
              <a:t>&gt;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a:t>
            </a:r>
            <a:r>
              <a:rPr lang="en-US" sz="3900" dirty="0" smtClean="0">
                <a:solidFill>
                  <a:srgbClr val="FFFFFF"/>
                </a:solidFill>
                <a:latin typeface="Courier" charset="0"/>
                <a:ea typeface="ＭＳ Ｐゴシック" charset="0"/>
                <a:cs typeface="Courier" charset="0"/>
                <a:sym typeface="Courier" charset="0"/>
              </a:rPr>
              <a:t>pull</a:t>
            </a:r>
            <a:endParaRPr lang="en-US" sz="3900" dirty="0">
              <a:solidFill>
                <a:srgbClr val="FFFFFF"/>
              </a:solidFill>
              <a:latin typeface="Courier" charset="0"/>
              <a:ea typeface="ＭＳ Ｐゴシック" charset="0"/>
              <a:cs typeface="Courier" charset="0"/>
              <a:sym typeface="Courier" charset="0"/>
            </a:endParaRPr>
          </a:p>
        </p:txBody>
      </p:sp>
      <p:sp>
        <p:nvSpPr>
          <p:cNvPr id="297986" name="Rectangle 2"/>
          <p:cNvSpPr>
            <a:spLocks noGrp="1" noChangeArrowheads="1"/>
          </p:cNvSpPr>
          <p:nvPr>
            <p:ph type="title"/>
          </p:nvPr>
        </p:nvSpPr>
        <p:spPr>
          <a:ln/>
        </p:spPr>
        <p:txBody>
          <a:bodyPr/>
          <a:lstStyle/>
          <a:p>
            <a:r>
              <a:rPr lang="en-US" dirty="0" smtClean="0"/>
              <a:t>Get files from your repo</a:t>
            </a:r>
            <a:endParaRPr lang="en-US" dirty="0"/>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Counting objects: 147,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remote: Compressing objects: 100% (89/89),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Receiving objects: 100% (145/145), 109.51 </a:t>
            </a:r>
            <a:r>
              <a:rPr lang="en-US" sz="2000" kern="1200" dirty="0" err="1">
                <a:solidFill>
                  <a:srgbClr val="FFFFFF"/>
                </a:solidFill>
                <a:latin typeface="Courier" charset="0"/>
                <a:ea typeface="ＭＳ Ｐゴシック" charset="0"/>
                <a:cs typeface="Courier" charset="0"/>
              </a:rPr>
              <a:t>KiB</a:t>
            </a:r>
            <a:r>
              <a:rPr lang="en-US" sz="2000" kern="1200" dirty="0">
                <a:solidFill>
                  <a:srgbClr val="FFFFFF"/>
                </a:solidFill>
                <a:latin typeface="Courier" charset="0"/>
                <a:ea typeface="ＭＳ Ｐゴシック" charset="0"/>
                <a:cs typeface="Courier" charset="0"/>
              </a:rPr>
              <a:t> | 0 bytes/s, </a:t>
            </a:r>
            <a:r>
              <a:rPr lang="en-US" sz="2000" kern="1200" dirty="0" err="1">
                <a:solidFill>
                  <a:srgbClr val="FFFFFF"/>
                </a:solidFill>
                <a:latin typeface="Courier" charset="0"/>
                <a:ea typeface="ＭＳ Ｐゴシック" charset="0"/>
                <a:cs typeface="Courier" charset="0"/>
              </a:rPr>
              <a:t>done.ects</a:t>
            </a:r>
            <a:r>
              <a:rPr lang="en-US" sz="2000" kern="1200" dirty="0">
                <a:solidFill>
                  <a:srgbClr val="FFFFFF"/>
                </a:solidFill>
                <a:latin typeface="Courier" charset="0"/>
                <a:ea typeface="ＭＳ Ｐゴシック" charset="0"/>
                <a:cs typeface="Courier" charset="0"/>
              </a:rPr>
              <a:t>:  94% (137/145)</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Resolving deltas: 100% (31/31), done.</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From https:/</a:t>
            </a:r>
            <a:r>
              <a:rPr lang="en-US" sz="2000" kern="1200" dirty="0" smtClean="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github.com</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your_git_account</a:t>
            </a:r>
            <a:r>
              <a:rPr lang="en-US" sz="2000" kern="1200" dirty="0">
                <a:solidFill>
                  <a:srgbClr val="FFFFFF"/>
                </a:solidFill>
                <a:latin typeface="Courier" charset="0"/>
                <a:ea typeface="ＭＳ Ｐゴシック" charset="0"/>
                <a:cs typeface="Courier" charset="0"/>
              </a:rPr>
              <a:t>/</a:t>
            </a:r>
            <a:r>
              <a:rPr lang="en-US" sz="2000" kern="1200" dirty="0" err="1" smtClean="0">
                <a:solidFill>
                  <a:srgbClr val="FFFFFF"/>
                </a:solidFill>
                <a:latin typeface="Courier" charset="0"/>
                <a:ea typeface="ＭＳ Ｐゴシック" charset="0"/>
                <a:cs typeface="Courier" charset="0"/>
              </a:rPr>
              <a:t>your_repo.git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2cfd221..1585e9a  master     -&gt; origin/master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Updating 2cfd221..1585e9a</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Fast-forward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chef-client-3.6.0.tar.gz                           | Bin 0 -&gt; 33109 bytes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CHANGELOG.md</a:t>
            </a:r>
            <a:r>
              <a:rPr lang="en-US" sz="2000" kern="1200" dirty="0">
                <a:solidFill>
                  <a:srgbClr val="FFFFFF"/>
                </a:solidFill>
                <a:latin typeface="Courier" charset="0"/>
                <a:ea typeface="ＭＳ Ｐゴシック" charset="0"/>
                <a:cs typeface="Courier" charset="0"/>
              </a:rPr>
              <a:t>                      |  13 +</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cookbooks/apache/</a:t>
            </a:r>
            <a:r>
              <a:rPr lang="en-US" sz="2000" kern="1200" dirty="0" err="1">
                <a:solidFill>
                  <a:srgbClr val="FFFFFF"/>
                </a:solidFill>
                <a:latin typeface="Courier" charset="0"/>
                <a:ea typeface="ＭＳ Ｐゴシック" charset="0"/>
                <a:cs typeface="Courier" charset="0"/>
              </a:rPr>
              <a:t>README.md</a:t>
            </a:r>
            <a:r>
              <a:rPr lang="en-US" sz="2000" kern="1200" dirty="0">
                <a:solidFill>
                  <a:srgbClr val="FFFFFF"/>
                </a:solidFill>
                <a:latin typeface="Courier" charset="0"/>
                <a:ea typeface="ＭＳ Ｐゴシック" charset="0"/>
                <a:cs typeface="Courier" charset="0"/>
              </a:rPr>
              <a:t>                         |  68 ++++</a:t>
            </a:r>
          </a:p>
        </p:txBody>
      </p:sp>
    </p:spTree>
    <p:extLst>
      <p:ext uri="{BB962C8B-B14F-4D97-AF65-F5344CB8AC3E}">
        <p14:creationId xmlns:p14="http://schemas.microsoft.com/office/powerpoint/2010/main" val="4069344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xfrm>
            <a:off x="737395" y="177800"/>
            <a:ext cx="14935200" cy="1117600"/>
          </a:xfrm>
          <a:ln/>
        </p:spPr>
        <p:txBody>
          <a:bodyPr/>
          <a:lstStyle/>
          <a:p>
            <a:r>
              <a:rPr lang="en-US" sz="6700" dirty="0" smtClean="0"/>
              <a:t>Download the "</a:t>
            </a:r>
            <a:r>
              <a:rPr lang="en-US" sz="6700" dirty="0"/>
              <a:t>Starter Kit" for your Org</a:t>
            </a:r>
          </a:p>
        </p:txBody>
      </p:sp>
      <p:sp>
        <p:nvSpPr>
          <p:cNvPr id="250882" name="Rectangle 2"/>
          <p:cNvSpPr>
            <a:spLocks noGrp="1" noChangeArrowheads="1"/>
          </p:cNvSpPr>
          <p:nvPr>
            <p:ph type="body" idx="1"/>
          </p:nvPr>
        </p:nvSpPr>
        <p:spPr>
          <a:xfrm>
            <a:off x="800178" y="1879600"/>
            <a:ext cx="12129216" cy="6731000"/>
          </a:xfrm>
          <a:ln/>
        </p:spPr>
        <p:txBody>
          <a:bodyPr/>
          <a:lstStyle/>
          <a:p>
            <a:r>
              <a:rPr lang="en-US" dirty="0" smtClean="0"/>
              <a:t>You'll </a:t>
            </a:r>
            <a:r>
              <a:rPr lang="en-US" dirty="0" smtClean="0"/>
              <a:t>download </a:t>
            </a:r>
            <a:r>
              <a:rPr lang="en-US" b="1" dirty="0" smtClean="0"/>
              <a:t>chef-</a:t>
            </a:r>
            <a:r>
              <a:rPr lang="en-US" b="1" dirty="0" err="1" smtClean="0"/>
              <a:t>starter.zip</a:t>
            </a:r>
            <a:r>
              <a:rPr lang="en-US" b="1" dirty="0" smtClean="0"/>
              <a:t> </a:t>
            </a:r>
            <a:r>
              <a:rPr lang="en-US" dirty="0" smtClean="0"/>
              <a:t>from clicking this button</a:t>
            </a:r>
            <a:endParaRPr lang="en-US" dirty="0"/>
          </a:p>
          <a:p>
            <a:r>
              <a:rPr lang="en-US" dirty="0" smtClean="0"/>
              <a:t>When you unzip chef-</a:t>
            </a:r>
            <a:r>
              <a:rPr lang="en-US" dirty="0" err="1" smtClean="0"/>
              <a:t>starter.zip</a:t>
            </a:r>
            <a:r>
              <a:rPr lang="en-US" dirty="0" smtClean="0"/>
              <a:t> </a:t>
            </a:r>
            <a:r>
              <a:rPr lang="en-US" dirty="0" smtClean="0"/>
              <a:t>you</a:t>
            </a:r>
            <a:r>
              <a:rPr lang="en-US" dirty="0">
                <a:latin typeface="Arial"/>
              </a:rPr>
              <a:t>'</a:t>
            </a:r>
            <a:r>
              <a:rPr lang="en-US" dirty="0" smtClean="0"/>
              <a:t>ll </a:t>
            </a:r>
            <a:r>
              <a:rPr lang="en-US" dirty="0" smtClean="0"/>
              <a:t/>
            </a:r>
            <a:br>
              <a:rPr lang="en-US" dirty="0" smtClean="0"/>
            </a:br>
            <a:r>
              <a:rPr lang="en-US" dirty="0" smtClean="0"/>
              <a:t>get a directory named "</a:t>
            </a:r>
            <a:r>
              <a:rPr lang="en-US" b="1" dirty="0"/>
              <a:t>chef-</a:t>
            </a:r>
            <a:r>
              <a:rPr lang="en-US" b="1" dirty="0" smtClean="0"/>
              <a:t>repo</a:t>
            </a:r>
            <a:r>
              <a:rPr lang="en-US" dirty="0" smtClean="0"/>
              <a:t>"</a:t>
            </a:r>
            <a:endParaRPr lang="en-US" dirty="0"/>
          </a:p>
          <a:p>
            <a:pPr marL="0" indent="0">
              <a:buNone/>
            </a:pPr>
            <a:r>
              <a:rPr lang="en-US" dirty="0" smtClean="0"/>
              <a:t>Put "</a:t>
            </a:r>
            <a:r>
              <a:rPr lang="en-US" dirty="0"/>
              <a:t>chef-repo" </a:t>
            </a:r>
            <a:r>
              <a:rPr lang="en-US" dirty="0" smtClean="0"/>
              <a:t>in your home directory</a:t>
            </a:r>
            <a:endParaRPr lang="en-US" dirty="0"/>
          </a:p>
          <a:p>
            <a:r>
              <a:rPr lang="en-US" dirty="0" smtClean="0"/>
              <a:t>Win:  C</a:t>
            </a:r>
            <a:r>
              <a:rPr lang="en-US" dirty="0"/>
              <a:t>:\Users</a:t>
            </a:r>
            <a:r>
              <a:rPr lang="en-US" dirty="0" smtClean="0"/>
              <a:t>\&lt;</a:t>
            </a:r>
            <a:r>
              <a:rPr lang="en-US" dirty="0" err="1" smtClean="0"/>
              <a:t>your_name</a:t>
            </a:r>
            <a:r>
              <a:rPr lang="en-US" dirty="0" smtClean="0"/>
              <a:t>&gt;\</a:t>
            </a:r>
            <a:r>
              <a:rPr lang="en-US" dirty="0"/>
              <a:t>chef-</a:t>
            </a:r>
            <a:r>
              <a:rPr lang="en-US" dirty="0" smtClean="0"/>
              <a:t>repo</a:t>
            </a:r>
            <a:endParaRPr lang="en-US" dirty="0"/>
          </a:p>
          <a:p>
            <a:r>
              <a:rPr lang="en-US" dirty="0" smtClean="0"/>
              <a:t>Mac: /</a:t>
            </a:r>
            <a:r>
              <a:rPr lang="en-US" dirty="0"/>
              <a:t>Users/&lt;</a:t>
            </a:r>
            <a:r>
              <a:rPr lang="en-US" dirty="0" err="1"/>
              <a:t>your_name</a:t>
            </a:r>
            <a:r>
              <a:rPr lang="en-US" dirty="0"/>
              <a:t>&gt;/chef-</a:t>
            </a:r>
            <a:r>
              <a:rPr lang="en-US" dirty="0" smtClean="0"/>
              <a:t>repo</a:t>
            </a:r>
          </a:p>
          <a:p>
            <a:r>
              <a:rPr lang="en-US" dirty="0" smtClean="0"/>
              <a:t>Linux: /</a:t>
            </a:r>
            <a:r>
              <a:rPr lang="en-US" dirty="0"/>
              <a:t>home/&lt;</a:t>
            </a:r>
            <a:r>
              <a:rPr lang="en-US" dirty="0" err="1"/>
              <a:t>your_name</a:t>
            </a:r>
            <a:r>
              <a:rPr lang="en-US" dirty="0"/>
              <a:t>&gt;/chef-</a:t>
            </a:r>
            <a:r>
              <a:rPr lang="en-US" dirty="0" smtClean="0"/>
              <a:t>repo</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4994" y="2209800"/>
            <a:ext cx="11708423" cy="5715000"/>
          </a:xfrm>
          <a:prstGeom prst="rect">
            <a:avLst/>
          </a:prstGeom>
        </p:spPr>
      </p:pic>
      <p:sp>
        <p:nvSpPr>
          <p:cNvPr id="5" name="Rectangle 4"/>
          <p:cNvSpPr>
            <a:spLocks/>
          </p:cNvSpPr>
          <p:nvPr/>
        </p:nvSpPr>
        <p:spPr bwMode="auto">
          <a:xfrm>
            <a:off x="661194" y="4876801"/>
            <a:ext cx="11277600" cy="365759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6" name="Straight Arrow Connector 5"/>
          <p:cNvCxnSpPr/>
          <p:nvPr/>
        </p:nvCxnSpPr>
        <p:spPr bwMode="auto">
          <a:xfrm>
            <a:off x="6147594" y="2971800"/>
            <a:ext cx="5562600" cy="533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08293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dirty="0"/>
              <a:t>Every infrastructure managed with Chef has a Chef Repository ("chef-repo"</a:t>
            </a:r>
            <a:r>
              <a:rPr lang="en-US" dirty="0" smtClean="0"/>
              <a:t>)</a:t>
            </a:r>
            <a:br>
              <a:rPr lang="en-US" dirty="0" smtClean="0"/>
            </a:br>
            <a:endParaRPr lang="en-US" dirty="0"/>
          </a:p>
          <a:p>
            <a:r>
              <a:rPr lang="en-US" u="sng" dirty="0"/>
              <a:t>Type </a:t>
            </a:r>
            <a:r>
              <a:rPr lang="en-US" u="sng" dirty="0">
                <a:latin typeface="Arial Bold" charset="0"/>
                <a:cs typeface="Arial Bold" charset="0"/>
                <a:sym typeface="Arial Bold" charset="0"/>
              </a:rPr>
              <a:t>all</a:t>
            </a:r>
            <a:r>
              <a:rPr lang="en-US" u="sng" dirty="0"/>
              <a:t> commands in this class from the chef-repo </a:t>
            </a:r>
            <a:r>
              <a:rPr lang="en-US" u="sng" dirty="0" smtClean="0"/>
              <a:t>directory</a:t>
            </a:r>
            <a:br>
              <a:rPr lang="en-US" u="sng" dirty="0" smtClean="0"/>
            </a:br>
            <a:endParaRPr lang="en-US" u="sng" dirty="0"/>
          </a:p>
          <a:p>
            <a:r>
              <a:rPr lang="en-US" dirty="0" smtClean="0"/>
              <a:t>The policies (configurations) in your chef-repo match the policies in your Organization</a:t>
            </a:r>
            <a:endParaRPr lang="en-US" dirty="0"/>
          </a:p>
        </p:txBody>
      </p:sp>
    </p:spTree>
    <p:extLst>
      <p:ext uri="{BB962C8B-B14F-4D97-AF65-F5344CB8AC3E}">
        <p14:creationId xmlns:p14="http://schemas.microsoft.com/office/powerpoint/2010/main" val="2064215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smtClean="0">
                <a:sym typeface="Arial Bold" charset="0"/>
              </a:rPr>
              <a:t>Exercise: View the chef-repo</a:t>
            </a:r>
            <a:endParaRPr lang="en-US" sz="7200" dirty="0">
              <a:sym typeface="Arial Bold" charset="0"/>
            </a:endParaRPr>
          </a:p>
        </p:txBody>
      </p:sp>
      <p:sp>
        <p:nvSpPr>
          <p:cNvPr id="7" name="Rectangle 6"/>
          <p:cNvSpPr>
            <a:spLocks noGrp="1" noChangeArrowheads="1"/>
          </p:cNvSpPr>
          <p:nvPr/>
        </p:nvSpPr>
        <p:spPr bwMode="auto">
          <a:xfrm>
            <a:off x="813594" y="3352800"/>
            <a:ext cx="14655800" cy="38100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endParaRPr lang="en-US" altLang="en-US" dirty="0" smtClean="0">
              <a:latin typeface="Courier"/>
              <a:cs typeface="Courier"/>
            </a:endParaRPr>
          </a:p>
        </p:txBody>
      </p:sp>
      <p:sp>
        <p:nvSpPr>
          <p:cNvPr id="2" name="TextBox 1"/>
          <p:cNvSpPr txBox="1"/>
          <p:nvPr/>
        </p:nvSpPr>
        <p:spPr>
          <a:xfrm>
            <a:off x="4547394" y="7620000"/>
            <a:ext cx="6988111" cy="523220"/>
          </a:xfrm>
          <a:prstGeom prst="rect">
            <a:avLst/>
          </a:prstGeom>
          <a:noFill/>
        </p:spPr>
        <p:txBody>
          <a:bodyPr wrap="none" rtlCol="0">
            <a:spAutoFit/>
          </a:bodyPr>
          <a:lstStyle/>
          <a:p>
            <a:r>
              <a:rPr lang="en-US" b="1" dirty="0" smtClean="0"/>
              <a:t>Note: You are on your local Workstation</a:t>
            </a:r>
            <a:endParaRPr lang="en-US" b="1" dirty="0"/>
          </a:p>
        </p:txBody>
      </p:sp>
    </p:spTree>
    <p:extLst>
      <p:ext uri="{BB962C8B-B14F-4D97-AF65-F5344CB8AC3E}">
        <p14:creationId xmlns:p14="http://schemas.microsoft.com/office/powerpoint/2010/main" val="262438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smtClean="0">
                <a:sym typeface="Arial Bold" charset="0"/>
              </a:rPr>
              <a:t>View the </a:t>
            </a:r>
            <a:r>
              <a:rPr lang="en-US" sz="7200" dirty="0">
                <a:sym typeface="Arial Bold" charset="0"/>
              </a:rPr>
              <a:t>chef-</a:t>
            </a:r>
            <a:r>
              <a:rPr lang="en-US" sz="7200" dirty="0" smtClean="0">
                <a:sym typeface="Arial Bold" charset="0"/>
              </a:rPr>
              <a:t>repo</a:t>
            </a:r>
            <a:endParaRPr lang="en-US" sz="7200" dirty="0">
              <a:sym typeface="Arial Bold" charset="0"/>
            </a:endParaRPr>
          </a:p>
        </p:txBody>
      </p:sp>
      <p:sp>
        <p:nvSpPr>
          <p:cNvPr id="5" name="Rectangle 1"/>
          <p:cNvSpPr>
            <a:spLocks/>
          </p:cNvSpPr>
          <p:nvPr/>
        </p:nvSpPr>
        <p:spPr bwMode="auto">
          <a:xfrm>
            <a:off x="800178" y="3581400"/>
            <a:ext cx="15024816" cy="49765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chemeClr val="bg1"/>
                </a:solidFill>
                <a:latin typeface="Courier"/>
                <a:cs typeface="Courier"/>
              </a:rPr>
              <a:t>9</a:t>
            </a:r>
            <a:r>
              <a:rPr lang="en-US" dirty="0">
                <a:solidFill>
                  <a:schemeClr val="bg1"/>
                </a:solidFill>
                <a:latin typeface="Courier"/>
                <a:cs typeface="Courier"/>
              </a:rPr>
              <a:t>/24/2013  11:09 PM            .chef</a:t>
            </a:r>
          </a:p>
          <a:p>
            <a:r>
              <a:rPr lang="en-US" dirty="0" smtClean="0">
                <a:solidFill>
                  <a:schemeClr val="bg1"/>
                </a:solidFill>
                <a:latin typeface="Courier"/>
                <a:cs typeface="Courier"/>
              </a:rPr>
              <a:t>9</a:t>
            </a:r>
            <a:r>
              <a:rPr lang="en-US" dirty="0">
                <a:solidFill>
                  <a:schemeClr val="bg1"/>
                </a:solidFill>
                <a:latin typeface="Courier"/>
                <a:cs typeface="Courier"/>
              </a:rPr>
              <a:t>/24/2013  11:09 PM            cookbooks</a:t>
            </a:r>
          </a:p>
          <a:p>
            <a:r>
              <a:rPr lang="en-US" dirty="0" smtClean="0">
                <a:solidFill>
                  <a:schemeClr val="bg1"/>
                </a:solidFill>
                <a:latin typeface="Courier"/>
                <a:cs typeface="Courier"/>
              </a:rPr>
              <a:t>9</a:t>
            </a:r>
            <a:r>
              <a:rPr lang="en-US" dirty="0">
                <a:solidFill>
                  <a:schemeClr val="bg1"/>
                </a:solidFill>
                <a:latin typeface="Courier"/>
                <a:cs typeface="Courier"/>
              </a:rPr>
              <a:t>/24/2013  11:09 PM            roles</a:t>
            </a:r>
          </a:p>
          <a:p>
            <a:r>
              <a:rPr lang="en-US" dirty="0" smtClean="0">
                <a:solidFill>
                  <a:schemeClr val="bg1"/>
                </a:solidFill>
                <a:latin typeface="Courier"/>
                <a:cs typeface="Courier"/>
              </a:rPr>
              <a:t>9</a:t>
            </a:r>
            <a:r>
              <a:rPr lang="en-US" dirty="0">
                <a:solidFill>
                  <a:schemeClr val="bg1"/>
                </a:solidFill>
                <a:latin typeface="Courier"/>
                <a:cs typeface="Courier"/>
              </a:rPr>
              <a:t>/24/2013  11:09 PM        495 .</a:t>
            </a:r>
            <a:r>
              <a:rPr lang="en-US" dirty="0" err="1">
                <a:solidFill>
                  <a:schemeClr val="bg1"/>
                </a:solidFill>
                <a:latin typeface="Courier"/>
                <a:cs typeface="Courier"/>
              </a:rPr>
              <a:t>gitignore</a:t>
            </a:r>
            <a:endParaRPr lang="en-US" dirty="0">
              <a:solidFill>
                <a:schemeClr val="bg1"/>
              </a:solidFill>
              <a:latin typeface="Courier"/>
              <a:cs typeface="Courier"/>
            </a:endParaRPr>
          </a:p>
          <a:p>
            <a:r>
              <a:rPr lang="en-US" dirty="0" smtClean="0">
                <a:solidFill>
                  <a:schemeClr val="bg1"/>
                </a:solidFill>
                <a:latin typeface="Courier"/>
                <a:cs typeface="Courier"/>
              </a:rPr>
              <a:t>9</a:t>
            </a:r>
            <a:r>
              <a:rPr lang="en-US" dirty="0">
                <a:solidFill>
                  <a:schemeClr val="bg1"/>
                </a:solidFill>
                <a:latin typeface="Courier"/>
                <a:cs typeface="Courier"/>
              </a:rPr>
              <a:t>/24/2013  11:09 PM       2292 README.md</a:t>
            </a:r>
          </a:p>
          <a:p>
            <a:r>
              <a:rPr lang="en-US" dirty="0" smtClean="0">
                <a:solidFill>
                  <a:schemeClr val="bg1"/>
                </a:solidFill>
                <a:latin typeface="Courier"/>
                <a:cs typeface="Courier"/>
              </a:rPr>
              <a:t>9</a:t>
            </a:r>
            <a:r>
              <a:rPr lang="en-US" dirty="0">
                <a:solidFill>
                  <a:schemeClr val="bg1"/>
                </a:solidFill>
                <a:latin typeface="Courier"/>
                <a:cs typeface="Courier"/>
              </a:rPr>
              <a:t>/24/2013  11:09 PM       3572 </a:t>
            </a:r>
            <a:r>
              <a:rPr lang="en-US" dirty="0" err="1">
                <a:solidFill>
                  <a:schemeClr val="bg1"/>
                </a:solidFill>
                <a:latin typeface="Courier"/>
                <a:cs typeface="Courier"/>
              </a:rPr>
              <a:t>Vagrantfile</a:t>
            </a:r>
            <a:endParaRPr lang="en-US" dirty="0">
              <a:solidFill>
                <a:schemeClr val="bg1"/>
              </a:solidFill>
              <a:latin typeface="Courier"/>
              <a:cs typeface="Courier"/>
            </a:endParaRPr>
          </a:p>
        </p:txBody>
      </p:sp>
      <p:sp>
        <p:nvSpPr>
          <p:cNvPr id="6"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-al</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2" name="TextBox 1"/>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7" name="TextBox 6"/>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249591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smtClean="0">
                <a:sym typeface="Arial Bold" charset="0"/>
              </a:rPr>
              <a:t>Inside </a:t>
            </a:r>
            <a:r>
              <a:rPr lang="en-US" sz="7200" dirty="0">
                <a:sym typeface="Arial Bold" charset="0"/>
              </a:rPr>
              <a:t>the .chef </a:t>
            </a:r>
            <a:r>
              <a:rPr lang="en-US" sz="7200" dirty="0" smtClean="0">
                <a:sym typeface="Arial Bold" charset="0"/>
              </a:rPr>
              <a:t>directory</a:t>
            </a:r>
            <a:endParaRPr lang="en-US" sz="7200" dirty="0">
              <a:sym typeface="Arial Bold" charset="0"/>
            </a:endParaRPr>
          </a:p>
        </p:txBody>
      </p:sp>
      <p:sp>
        <p:nvSpPr>
          <p:cNvPr id="5" name="Rectangle 1"/>
          <p:cNvSpPr>
            <a:spLocks/>
          </p:cNvSpPr>
          <p:nvPr/>
        </p:nvSpPr>
        <p:spPr bwMode="auto">
          <a:xfrm>
            <a:off x="800178" y="3657600"/>
            <a:ext cx="15024816" cy="2895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lvl="1"/>
            <a:r>
              <a:rPr lang="en-US" sz="4000" dirty="0" smtClean="0">
                <a:solidFill>
                  <a:schemeClr val="bg1"/>
                </a:solidFill>
                <a:latin typeface="Courier"/>
                <a:cs typeface="Courier"/>
              </a:rPr>
              <a:t>ORGNAME-</a:t>
            </a:r>
            <a:r>
              <a:rPr lang="en-US" sz="4000" dirty="0" err="1" smtClean="0">
                <a:solidFill>
                  <a:schemeClr val="bg1"/>
                </a:solidFill>
                <a:latin typeface="Courier"/>
                <a:cs typeface="Courier"/>
              </a:rPr>
              <a:t>validator.pem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USERNAME.pem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knife.rb</a:t>
            </a:r>
            <a:endParaRPr lang="en-US" sz="4000" dirty="0">
              <a:solidFill>
                <a:schemeClr val="bg1"/>
              </a:solidFill>
              <a:latin typeface="Courier"/>
              <a:cs typeface="Courier"/>
            </a:endParaRPr>
          </a:p>
        </p:txBody>
      </p:sp>
      <p:sp>
        <p:nvSpPr>
          <p:cNvPr id="3" name="TextBox 2"/>
          <p:cNvSpPr txBox="1"/>
          <p:nvPr/>
        </p:nvSpPr>
        <p:spPr>
          <a:xfrm>
            <a:off x="965994" y="7086600"/>
            <a:ext cx="14893320" cy="523220"/>
          </a:xfrm>
          <a:prstGeom prst="rect">
            <a:avLst/>
          </a:prstGeom>
          <a:noFill/>
        </p:spPr>
        <p:txBody>
          <a:bodyPr wrap="none" rtlCol="0">
            <a:spAutoFit/>
          </a:bodyPr>
          <a:lstStyle/>
          <a:p>
            <a:r>
              <a:rPr lang="en-US" dirty="0" smtClean="0"/>
              <a:t>Note: Contents of the </a:t>
            </a:r>
            <a:r>
              <a:rPr lang="en-US" b="1" dirty="0" smtClean="0"/>
              <a:t>.chef </a:t>
            </a:r>
            <a:r>
              <a:rPr lang="en-US" dirty="0" smtClean="0"/>
              <a:t>directory are the same for Mac, Linux and Windows workstations</a:t>
            </a:r>
            <a:endParaRPr lang="en-US" dirty="0"/>
          </a:p>
        </p:txBody>
      </p:sp>
      <p:sp>
        <p:nvSpPr>
          <p:cNvPr id="9" name="Rectangle 1"/>
          <p:cNvSpPr>
            <a:spLocks/>
          </p:cNvSpPr>
          <p:nvPr/>
        </p:nvSpPr>
        <p:spPr bwMode="auto">
          <a:xfrm>
            <a:off x="800178"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0" name="Rectangle 1"/>
          <p:cNvSpPr>
            <a:spLocks/>
          </p:cNvSpPr>
          <p:nvPr/>
        </p:nvSpPr>
        <p:spPr bwMode="auto">
          <a:xfrm>
            <a:off x="8509794" y="2133600"/>
            <a:ext cx="732861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 </a:t>
            </a:r>
          </a:p>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ls</a:t>
            </a:r>
            <a:r>
              <a:rPr lang="en-US" sz="4800" dirty="0" smtClean="0">
                <a:solidFill>
                  <a:srgbClr val="FFFFFF"/>
                </a:solidFill>
                <a:latin typeface="Courier"/>
                <a:ea typeface="Courier"/>
                <a:cs typeface="Courier"/>
                <a:sym typeface="Courier"/>
              </a:rPr>
              <a:t> –l .chef</a:t>
            </a:r>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p:txBody>
      </p:sp>
      <p:sp>
        <p:nvSpPr>
          <p:cNvPr id="11" name="TextBox 10"/>
          <p:cNvSpPr txBox="1"/>
          <p:nvPr/>
        </p:nvSpPr>
        <p:spPr>
          <a:xfrm>
            <a:off x="2108994" y="1524000"/>
            <a:ext cx="3971760" cy="523220"/>
          </a:xfrm>
          <a:prstGeom prst="rect">
            <a:avLst/>
          </a:prstGeom>
          <a:noFill/>
        </p:spPr>
        <p:txBody>
          <a:bodyPr wrap="none" rtlCol="0">
            <a:spAutoFit/>
          </a:bodyPr>
          <a:lstStyle/>
          <a:p>
            <a:r>
              <a:rPr lang="en-US" b="1" dirty="0" smtClean="0"/>
              <a:t>Windows workstation</a:t>
            </a:r>
            <a:r>
              <a:rPr lang="en-US" dirty="0" smtClean="0"/>
              <a:t>:</a:t>
            </a:r>
            <a:endParaRPr lang="en-US" dirty="0"/>
          </a:p>
        </p:txBody>
      </p:sp>
      <p:sp>
        <p:nvSpPr>
          <p:cNvPr id="12" name="TextBox 11"/>
          <p:cNvSpPr txBox="1"/>
          <p:nvPr/>
        </p:nvSpPr>
        <p:spPr>
          <a:xfrm>
            <a:off x="9805194" y="1524000"/>
            <a:ext cx="4154979" cy="523220"/>
          </a:xfrm>
          <a:prstGeom prst="rect">
            <a:avLst/>
          </a:prstGeom>
          <a:noFill/>
        </p:spPr>
        <p:txBody>
          <a:bodyPr wrap="none" rtlCol="0">
            <a:spAutoFit/>
          </a:bodyPr>
          <a:lstStyle/>
          <a:p>
            <a:r>
              <a:rPr lang="en-US" b="1" dirty="0" smtClean="0"/>
              <a:t>Mac/Linux workstation</a:t>
            </a:r>
            <a:r>
              <a:rPr lang="en-US" dirty="0" smtClean="0"/>
              <a:t>:</a:t>
            </a:r>
            <a:endParaRPr lang="en-US" dirty="0"/>
          </a:p>
        </p:txBody>
      </p:sp>
    </p:spTree>
    <p:extLst>
      <p:ext uri="{BB962C8B-B14F-4D97-AF65-F5344CB8AC3E}">
        <p14:creationId xmlns:p14="http://schemas.microsoft.com/office/powerpoint/2010/main" val="3071557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dirty="0" smtClean="0"/>
              <a:t>What</a:t>
            </a:r>
            <a:r>
              <a:rPr lang="en-US" sz="7100" dirty="0">
                <a:latin typeface="Arial"/>
              </a:rPr>
              <a:t>'</a:t>
            </a:r>
            <a:r>
              <a:rPr lang="en-US" sz="7100" dirty="0" smtClean="0"/>
              <a:t>s </a:t>
            </a:r>
            <a:r>
              <a:rPr lang="en-US" sz="7100" dirty="0"/>
              <a:t>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t>
            </a:r>
            <a:r>
              <a:rPr lang="en-US" dirty="0" smtClean="0"/>
              <a:t>in .chef are </a:t>
            </a:r>
            <a:r>
              <a:rPr lang="en-US" dirty="0"/>
              <a:t>certificates for authentication with the Chef </a:t>
            </a:r>
            <a:r>
              <a:rPr lang="en-US" dirty="0" smtClean="0"/>
              <a:t>Server (covered later)</a:t>
            </a:r>
            <a:endParaRPr lang="en-US" dirty="0"/>
          </a:p>
        </p:txBody>
      </p:sp>
    </p:spTree>
    <p:extLst>
      <p:ext uri="{BB962C8B-B14F-4D97-AF65-F5344CB8AC3E}">
        <p14:creationId xmlns:p14="http://schemas.microsoft.com/office/powerpoint/2010/main" val="1263109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280194" y="1574800"/>
            <a:ext cx="2133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dirty="0" smtClean="0">
                <a:solidFill>
                  <a:srgbClr val="000000"/>
                </a:solidFill>
                <a:latin typeface="Courier"/>
                <a:ea typeface="Courier"/>
                <a:cs typeface="Courier"/>
                <a:sym typeface="Courier"/>
              </a:rPr>
              <a:t>OPEN IN </a:t>
            </a:r>
          </a:p>
          <a:p>
            <a:pPr defTabSz="914400" fontAlgn="base">
              <a:spcBef>
                <a:spcPct val="0"/>
              </a:spcBef>
              <a:spcAft>
                <a:spcPct val="0"/>
              </a:spcAft>
            </a:pPr>
            <a:r>
              <a:rPr lang="en-US" sz="3200" b="1" dirty="0" smtClean="0">
                <a:solidFill>
                  <a:srgbClr val="000000"/>
                </a:solidFill>
                <a:latin typeface="Courier"/>
                <a:ea typeface="Courier"/>
                <a:cs typeface="Courier"/>
                <a:sym typeface="Courier"/>
              </a:rPr>
              <a:t>EDITOR:</a:t>
            </a:r>
          </a:p>
        </p:txBody>
      </p:sp>
      <p:sp>
        <p:nvSpPr>
          <p:cNvPr id="178180" name="Rectangle 3"/>
          <p:cNvSpPr>
            <a:spLocks/>
          </p:cNvSpPr>
          <p:nvPr/>
        </p:nvSpPr>
        <p:spPr bwMode="auto">
          <a:xfrm>
            <a:off x="356394" y="3524253"/>
            <a:ext cx="15773400" cy="5162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smtClean="0"/>
              <a:t>knife.rb</a:t>
            </a:r>
            <a:r>
              <a:rPr lang="en-US" b="1" dirty="0" smtClean="0"/>
              <a:t> sample</a:t>
            </a:r>
            <a:endParaRPr lang="en-US" dirty="0">
              <a:sym typeface="Arial Bold" charset="0"/>
            </a:endParaRPr>
          </a:p>
        </p:txBody>
      </p:sp>
      <p:sp>
        <p:nvSpPr>
          <p:cNvPr id="2" name="TextBox 1"/>
          <p:cNvSpPr txBox="1"/>
          <p:nvPr/>
        </p:nvSpPr>
        <p:spPr>
          <a:xfrm>
            <a:off x="2337594" y="1524000"/>
            <a:ext cx="13716000" cy="1815882"/>
          </a:xfrm>
          <a:prstGeom prst="rect">
            <a:avLst/>
          </a:prstGeom>
          <a:noFill/>
        </p:spPr>
        <p:txBody>
          <a:bodyPr wrap="square" rtlCol="0">
            <a:spAutoFit/>
          </a:bodyPr>
          <a:lstStyle/>
          <a:p>
            <a:pPr marL="0" lvl="2"/>
            <a:r>
              <a:rPr lang="en-US" sz="3600" dirty="0">
                <a:latin typeface="Courier"/>
                <a:cs typeface="Courier"/>
              </a:rPr>
              <a:t>Windows:   </a:t>
            </a:r>
            <a:r>
              <a:rPr lang="en-US" sz="3600" dirty="0" smtClean="0">
                <a:latin typeface="Courier"/>
                <a:cs typeface="Courier"/>
              </a:rPr>
              <a:t>C:</a:t>
            </a:r>
            <a:r>
              <a:rPr lang="en-US" sz="3600" dirty="0">
                <a:latin typeface="Courier"/>
                <a:cs typeface="Courier"/>
              </a:rPr>
              <a:t>\Users\You\chef-repo\.chef\</a:t>
            </a:r>
            <a:r>
              <a:rPr lang="en-US" sz="3600" dirty="0" err="1" smtClean="0">
                <a:latin typeface="Courier"/>
                <a:cs typeface="Courier"/>
              </a:rPr>
              <a:t>knife.rb</a:t>
            </a:r>
            <a:endParaRPr lang="en-US" sz="3600" dirty="0" smtClean="0">
              <a:latin typeface="Courier"/>
              <a:cs typeface="Courier"/>
            </a:endParaRPr>
          </a:p>
          <a:p>
            <a:pPr marL="0" lvl="2"/>
            <a:r>
              <a:rPr lang="en-US" sz="1200" dirty="0">
                <a:latin typeface="Courier"/>
                <a:cs typeface="Courier"/>
              </a:rPr>
              <a:t>-----------------------------------------------------------------------------------------------------------------------------------------------</a:t>
            </a:r>
            <a:r>
              <a:rPr lang="en-US" sz="1200" dirty="0" smtClean="0">
                <a:latin typeface="Courier"/>
                <a:cs typeface="Courier"/>
              </a:rPr>
              <a:t>-</a:t>
            </a:r>
            <a:endParaRPr lang="en-US" sz="1200" dirty="0">
              <a:latin typeface="Courier"/>
              <a:cs typeface="Courier"/>
            </a:endParaRPr>
          </a:p>
          <a:p>
            <a:pPr marL="0" lvl="2"/>
            <a:r>
              <a:rPr lang="en-US" sz="3600" dirty="0" smtClean="0">
                <a:latin typeface="Courier"/>
                <a:cs typeface="Courier"/>
              </a:rPr>
              <a:t>Mac/Linux: ~/chef-repo/.chef/</a:t>
            </a:r>
            <a:r>
              <a:rPr lang="en-US" sz="3600" dirty="0" err="1" smtClean="0">
                <a:latin typeface="Courier"/>
                <a:cs typeface="Courier"/>
              </a:rPr>
              <a:t>knife.rb</a:t>
            </a:r>
            <a:endParaRPr lang="en-US" sz="3600" dirty="0" smtClean="0">
              <a:latin typeface="Courier"/>
              <a:cs typeface="Courier"/>
            </a:endParaRPr>
          </a:p>
          <a:p>
            <a:pPr marL="0" lvl="2"/>
            <a:endParaRPr lang="en-US" dirty="0"/>
          </a:p>
        </p:txBody>
      </p:sp>
    </p:spTree>
    <p:extLst>
      <p:ext uri="{BB962C8B-B14F-4D97-AF65-F5344CB8AC3E}">
        <p14:creationId xmlns:p14="http://schemas.microsoft.com/office/powerpoint/2010/main" val="2394582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dirty="0" smtClean="0"/>
              <a:t>Navigating a proxy from Workstation</a:t>
            </a:r>
            <a:endParaRPr lang="en-US" sz="7100" dirty="0"/>
          </a:p>
        </p:txBody>
      </p:sp>
      <p:sp>
        <p:nvSpPr>
          <p:cNvPr id="260098" name="Rectangle 2"/>
          <p:cNvSpPr>
            <a:spLocks noGrp="1" noChangeArrowheads="1"/>
          </p:cNvSpPr>
          <p:nvPr>
            <p:ph type="body" idx="1"/>
          </p:nvPr>
        </p:nvSpPr>
        <p:spPr>
          <a:ln/>
        </p:spPr>
        <p:txBody>
          <a:bodyPr/>
          <a:lstStyle/>
          <a:p>
            <a:endParaRPr lang="en-US" dirty="0"/>
          </a:p>
        </p:txBody>
      </p:sp>
      <p:sp>
        <p:nvSpPr>
          <p:cNvPr id="2" name="Rectangle 1"/>
          <p:cNvSpPr/>
          <p:nvPr/>
        </p:nvSpPr>
        <p:spPr>
          <a:xfrm>
            <a:off x="1042194" y="2438400"/>
            <a:ext cx="14630400" cy="3319883"/>
          </a:xfrm>
          <a:prstGeom prst="rect">
            <a:avLst/>
          </a:prstGeom>
        </p:spPr>
        <p:txBody>
          <a:bodyPr wrap="square">
            <a:spAutoFit/>
          </a:bodyPr>
          <a:lstStyle/>
          <a:p>
            <a:pPr>
              <a:lnSpc>
                <a:spcPct val="120000"/>
              </a:lnSpc>
            </a:pPr>
            <a:r>
              <a:rPr lang="en-US" sz="4400" u="sng" dirty="0">
                <a:hlinkClick r:id="rId3"/>
              </a:rPr>
              <a:t>http://</a:t>
            </a:r>
            <a:r>
              <a:rPr lang="en-US" sz="4400" u="sng" dirty="0" smtClean="0">
                <a:hlinkClick r:id="rId3"/>
              </a:rPr>
              <a:t>docs.chef.io/</a:t>
            </a:r>
            <a:r>
              <a:rPr lang="en-US" sz="4400" u="sng" dirty="0">
                <a:hlinkClick r:id="rId3"/>
              </a:rPr>
              <a:t>config_rb_knife.html</a:t>
            </a:r>
            <a:endParaRPr lang="en-US" dirty="0"/>
          </a:p>
          <a:p>
            <a:pPr lvl="2">
              <a:lnSpc>
                <a:spcPct val="120000"/>
              </a:lnSpc>
            </a:pPr>
            <a:r>
              <a:rPr lang="en-US" sz="4400" dirty="0"/>
              <a:t>Can set </a:t>
            </a:r>
            <a:r>
              <a:rPr lang="en-US" sz="4400" b="1" dirty="0"/>
              <a:t>proxy details </a:t>
            </a:r>
            <a:r>
              <a:rPr lang="en-US" sz="4400" dirty="0"/>
              <a:t>to allow communication between the Workstation and the Chef Server, if needed</a:t>
            </a:r>
          </a:p>
        </p:txBody>
      </p:sp>
    </p:spTree>
    <p:extLst>
      <p:ext uri="{BB962C8B-B14F-4D97-AF65-F5344CB8AC3E}">
        <p14:creationId xmlns:p14="http://schemas.microsoft.com/office/powerpoint/2010/main" val="10358770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dirty="0"/>
              <a:t>Knife provides an API interface between a local Chef repository and the Chef Server, and lets you manage:</a:t>
            </a:r>
          </a:p>
          <a:p>
            <a:pPr lvl="1">
              <a:spcBef>
                <a:spcPts val="988"/>
              </a:spcBef>
            </a:pPr>
            <a:r>
              <a:rPr lang="en-US" sz="3900" dirty="0" smtClean="0"/>
              <a:t>Nodes</a:t>
            </a:r>
            <a:r>
              <a:rPr lang="en-US" sz="3900" dirty="0"/>
              <a:t> </a:t>
            </a:r>
            <a:r>
              <a:rPr lang="en-US" sz="3900" dirty="0" smtClean="0"/>
              <a:t>&amp; cloud </a:t>
            </a:r>
            <a:r>
              <a:rPr lang="en-US" sz="3900" dirty="0"/>
              <a:t>resources, including </a:t>
            </a:r>
            <a:r>
              <a:rPr lang="en-US" sz="3900" dirty="0" smtClean="0"/>
              <a:t>provisioning</a:t>
            </a:r>
            <a:endParaRPr lang="en-US" sz="3900" dirty="0"/>
          </a:p>
          <a:p>
            <a:pPr lvl="1">
              <a:spcBef>
                <a:spcPts val="988"/>
              </a:spcBef>
            </a:pPr>
            <a:r>
              <a:rPr lang="en-US" sz="3900" dirty="0"/>
              <a:t>Cookbooks and recipes</a:t>
            </a:r>
          </a:p>
          <a:p>
            <a:pPr lvl="1">
              <a:spcBef>
                <a:spcPts val="988"/>
              </a:spcBef>
            </a:pPr>
            <a:r>
              <a:rPr lang="en-US" sz="3900" dirty="0" smtClean="0"/>
              <a:t>Roles and Environments</a:t>
            </a:r>
            <a:endParaRPr lang="en-US" sz="3900" dirty="0"/>
          </a:p>
          <a:p>
            <a:pPr lvl="1">
              <a:spcBef>
                <a:spcPts val="988"/>
              </a:spcBef>
            </a:pPr>
            <a:r>
              <a:rPr lang="en-US" sz="3900" dirty="0"/>
              <a:t>Data </a:t>
            </a:r>
            <a:r>
              <a:rPr lang="en-US" sz="3900" dirty="0" smtClean="0"/>
              <a:t>Bags (stores </a:t>
            </a:r>
            <a:r>
              <a:rPr lang="en-US" sz="3900" dirty="0"/>
              <a:t>of JSON </a:t>
            </a:r>
            <a:r>
              <a:rPr lang="en-US" sz="3900" dirty="0" smtClean="0"/>
              <a:t>data)</a:t>
            </a:r>
            <a:r>
              <a:rPr lang="en-US" sz="3900" dirty="0"/>
              <a:t>, including </a:t>
            </a:r>
            <a:r>
              <a:rPr lang="en-US" sz="3900" dirty="0" smtClean="0"/>
              <a:t>encrypted </a:t>
            </a:r>
            <a:r>
              <a:rPr lang="en-US" sz="3900" dirty="0"/>
              <a:t>data</a:t>
            </a:r>
          </a:p>
          <a:p>
            <a:pPr lvl="1">
              <a:spcBef>
                <a:spcPts val="988"/>
              </a:spcBef>
            </a:pPr>
            <a:r>
              <a:rPr lang="en-US" sz="3900" dirty="0" smtClean="0"/>
              <a:t>Searching </a:t>
            </a:r>
            <a:r>
              <a:rPr lang="en-US" sz="3900" dirty="0"/>
              <a:t>of indexed data on the Chef Server</a:t>
            </a:r>
          </a:p>
        </p:txBody>
      </p:sp>
    </p:spTree>
    <p:extLst>
      <p:ext uri="{BB962C8B-B14F-4D97-AF65-F5344CB8AC3E}">
        <p14:creationId xmlns:p14="http://schemas.microsoft.com/office/powerpoint/2010/main" val="7287549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Introductions</a:t>
            </a:r>
            <a:endParaRPr lang="en-US" dirty="0"/>
          </a:p>
          <a:p>
            <a:r>
              <a:rPr lang="en-US" dirty="0"/>
              <a:t>O</a:t>
            </a:r>
            <a:r>
              <a:rPr lang="en-US" dirty="0" smtClean="0"/>
              <a:t>verview </a:t>
            </a:r>
            <a:r>
              <a:rPr lang="en-US" dirty="0"/>
              <a:t>of </a:t>
            </a:r>
            <a:r>
              <a:rPr lang="en-US" dirty="0" smtClean="0"/>
              <a:t>Chef</a:t>
            </a:r>
          </a:p>
          <a:p>
            <a:r>
              <a:rPr lang="en-US" dirty="0" smtClean="0"/>
              <a:t>Chef Call flow</a:t>
            </a:r>
          </a:p>
          <a:p>
            <a:r>
              <a:rPr lang="en-US" dirty="0"/>
              <a:t>Organizations</a:t>
            </a:r>
          </a:p>
          <a:p>
            <a:r>
              <a:rPr lang="en-US" dirty="0"/>
              <a:t>Creating a local chef-repo</a:t>
            </a:r>
          </a:p>
          <a:p>
            <a:endParaRPr lang="en-US" dirty="0"/>
          </a:p>
        </p:txBody>
      </p:sp>
    </p:spTree>
    <p:extLst>
      <p:ext uri="{BB962C8B-B14F-4D97-AF65-F5344CB8AC3E}">
        <p14:creationId xmlns:p14="http://schemas.microsoft.com/office/powerpoint/2010/main" val="3344614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889794" y="5029200"/>
            <a:ext cx="13487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b="1" dirty="0" smtClean="0">
                <a:solidFill>
                  <a:schemeClr val="tx1"/>
                </a:solidFill>
                <a:latin typeface="Arial" pitchFamily="34" charset="0"/>
                <a:cs typeface="Arial" pitchFamily="34" charset="0"/>
                <a:sym typeface="Arial" pitchFamily="34" charset="0"/>
              </a:rPr>
              <a:t>Your </a:t>
            </a:r>
            <a:r>
              <a:rPr lang="en-US" sz="3400" b="1" dirty="0">
                <a:solidFill>
                  <a:schemeClr val="tx1"/>
                </a:solidFill>
                <a:latin typeface="Arial" pitchFamily="34" charset="0"/>
                <a:cs typeface="Arial" pitchFamily="34" charset="0"/>
                <a:sym typeface="Arial" pitchFamily="34" charset="0"/>
              </a:rPr>
              <a:t>version may </a:t>
            </a:r>
            <a:r>
              <a:rPr lang="en-US" sz="3400" b="1" dirty="0" smtClean="0">
                <a:solidFill>
                  <a:schemeClr val="tx1"/>
                </a:solidFill>
                <a:latin typeface="Arial" pitchFamily="34" charset="0"/>
                <a:cs typeface="Arial" pitchFamily="34" charset="0"/>
                <a:sym typeface="Arial" pitchFamily="34" charset="0"/>
              </a:rPr>
              <a:t>be slightly </a:t>
            </a:r>
            <a:r>
              <a:rPr lang="en-US" sz="3400" b="1" dirty="0">
                <a:solidFill>
                  <a:schemeClr val="tx1"/>
                </a:solidFill>
                <a:latin typeface="Arial" pitchFamily="34" charset="0"/>
                <a:cs typeface="Arial" pitchFamily="34" charset="0"/>
                <a:sym typeface="Arial" pitchFamily="34" charset="0"/>
              </a:rPr>
              <a:t>different, </a:t>
            </a:r>
            <a:r>
              <a:rPr lang="en-US" sz="3400" b="1" dirty="0" smtClean="0">
                <a:solidFill>
                  <a:schemeClr val="tx1"/>
                </a:solidFill>
                <a:latin typeface="Arial" pitchFamily="34" charset="0"/>
                <a:cs typeface="Arial" pitchFamily="34" charset="0"/>
                <a:sym typeface="Arial" pitchFamily="34" charset="0"/>
              </a:rPr>
              <a:t>that's </a:t>
            </a:r>
            <a:r>
              <a:rPr lang="en-US" sz="3400" b="1" dirty="0">
                <a:solidFill>
                  <a:schemeClr val="tx1"/>
                </a:solidFill>
                <a:latin typeface="Arial" pitchFamily="34" charset="0"/>
                <a:cs typeface="Arial" pitchFamily="34" charset="0"/>
                <a:sym typeface="Arial" pitchFamily="34" charset="0"/>
              </a:rPr>
              <a:t>ok</a:t>
            </a:r>
            <a:r>
              <a:rPr lang="en-US" sz="3400" b="1" dirty="0" smtClean="0">
                <a:solidFill>
                  <a:schemeClr val="tx1"/>
                </a:solidFill>
                <a:latin typeface="Arial" pitchFamily="34" charset="0"/>
                <a:cs typeface="Arial" pitchFamily="34" charset="0"/>
                <a:sym typeface="Arial" pitchFamily="34" charset="0"/>
              </a:rPr>
              <a:t>!</a:t>
            </a:r>
            <a:br>
              <a:rPr lang="en-US" sz="3400" b="1" dirty="0" smtClean="0">
                <a:solidFill>
                  <a:schemeClr val="tx1"/>
                </a:solidFill>
                <a:latin typeface="Arial" pitchFamily="34" charset="0"/>
                <a:cs typeface="Arial" pitchFamily="34" charset="0"/>
                <a:sym typeface="Arial" pitchFamily="34" charset="0"/>
              </a:rPr>
            </a:br>
            <a:endParaRPr lang="en-US" sz="2400" b="1" dirty="0" smtClean="0">
              <a:solidFill>
                <a:schemeClr val="tx1"/>
              </a:solidFill>
              <a:latin typeface="Arial" pitchFamily="34" charset="0"/>
              <a:cs typeface="Arial" pitchFamily="34" charset="0"/>
              <a:sym typeface="Arial" pitchFamily="34" charset="0"/>
            </a:endParaRPr>
          </a:p>
          <a:p>
            <a:pPr marL="381000" indent="-381000">
              <a:spcBef>
                <a:spcPts val="1200"/>
              </a:spcBef>
              <a:buClr>
                <a:srgbClr val="D34825"/>
              </a:buClr>
              <a:buSzPct val="100000"/>
              <a:buFont typeface="Arial" pitchFamily="34" charset="0"/>
              <a:buChar char="•"/>
            </a:pPr>
            <a:r>
              <a:rPr lang="en-US" sz="3200" b="1" dirty="0" smtClean="0"/>
              <a:t>During </a:t>
            </a:r>
            <a:r>
              <a:rPr lang="en-US" sz="3200" b="1" dirty="0"/>
              <a:t>this course, the </a:t>
            </a:r>
            <a:r>
              <a:rPr lang="en-US" sz="3200" b="1" dirty="0" smtClean="0"/>
              <a:t>"knife" </a:t>
            </a:r>
            <a:r>
              <a:rPr lang="en-US" sz="3200" b="1" dirty="0" smtClean="0"/>
              <a:t>command </a:t>
            </a:r>
            <a:r>
              <a:rPr lang="en-US" sz="3200" b="1" dirty="0"/>
              <a:t>is only run </a:t>
            </a:r>
            <a:r>
              <a:rPr lang="en-US" sz="3200" b="1" dirty="0" smtClean="0"/>
              <a:t/>
            </a:r>
            <a:br>
              <a:rPr lang="en-US" sz="3200" b="1" dirty="0" smtClean="0"/>
            </a:br>
            <a:r>
              <a:rPr lang="en-US" sz="3200" b="1" dirty="0" smtClean="0"/>
              <a:t>on </a:t>
            </a:r>
            <a:r>
              <a:rPr lang="en-US" sz="3200" b="1" dirty="0"/>
              <a:t>the </a:t>
            </a:r>
            <a:r>
              <a:rPr lang="en-US" sz="3200" b="1" dirty="0" smtClean="0"/>
              <a:t>workstation</a:t>
            </a:r>
            <a:endParaRPr lang="en-US" sz="3200" b="1" dirty="0"/>
          </a:p>
        </p:txBody>
      </p:sp>
      <p:sp>
        <p:nvSpPr>
          <p:cNvPr id="159746" name="Rectangle 2"/>
          <p:cNvSpPr>
            <a:spLocks noGrp="1" noChangeArrowheads="1"/>
          </p:cNvSpPr>
          <p:nvPr>
            <p:ph type="title"/>
          </p:nvPr>
        </p:nvSpPr>
        <p:spPr/>
        <p:txBody>
          <a:bodyPr/>
          <a:lstStyle/>
          <a:p>
            <a:pPr eaLnBrk="1" hangingPunct="1">
              <a:defRPr/>
            </a:pPr>
            <a:r>
              <a:rPr lang="en-US" dirty="0">
                <a:sym typeface="Arial Bold" charset="0"/>
              </a:rPr>
              <a:t>Verify </a:t>
            </a:r>
            <a:r>
              <a:rPr lang="en-US" dirty="0" smtClean="0">
                <a:sym typeface="Arial Bold" charset="0"/>
              </a:rPr>
              <a:t>Knife</a:t>
            </a:r>
            <a:endParaRPr lang="en-US" dirty="0">
              <a:sym typeface="Arial Bold" charset="0"/>
            </a:endParaRPr>
          </a:p>
        </p:txBody>
      </p:sp>
      <p:sp>
        <p:nvSpPr>
          <p:cNvPr id="6" name="Rectangle 4"/>
          <p:cNvSpPr>
            <a:spLocks/>
          </p:cNvSpPr>
          <p:nvPr/>
        </p:nvSpPr>
        <p:spPr bwMode="auto">
          <a:xfrm>
            <a:off x="863401" y="23481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a:t>
            </a:r>
            <a:r>
              <a:rPr lang="en-US" sz="4800" dirty="0">
                <a:solidFill>
                  <a:srgbClr val="FFFFFF"/>
                </a:solidFill>
                <a:latin typeface="Courier"/>
                <a:ea typeface="Courier"/>
                <a:cs typeface="Courier"/>
                <a:sym typeface="Courier"/>
              </a:rPr>
              <a:t>--version</a:t>
            </a:r>
          </a:p>
          <a:p>
            <a:r>
              <a:rPr lang="en-US" sz="4800" dirty="0">
                <a:solidFill>
                  <a:srgbClr val="FFFFFF"/>
                </a:solidFill>
                <a:latin typeface="Courier"/>
                <a:ea typeface="Courier"/>
                <a:cs typeface="Courier"/>
                <a:sym typeface="Courier"/>
              </a:rPr>
              <a:t>Chef: </a:t>
            </a:r>
            <a:r>
              <a:rPr lang="en-US" sz="4800" dirty="0" smtClean="0">
                <a:solidFill>
                  <a:srgbClr val="FFFFFF"/>
                </a:solidFill>
                <a:latin typeface="Courier"/>
                <a:ea typeface="Courier"/>
                <a:cs typeface="Courier"/>
                <a:sym typeface="Courier"/>
              </a:rPr>
              <a:t>12.3.0</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306531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body" idx="1"/>
          </p:nvPr>
        </p:nvSpPr>
        <p:spPr>
          <a:xfrm>
            <a:off x="800178" y="1879600"/>
            <a:ext cx="14567616" cy="6731000"/>
          </a:xfrm>
          <a:ln/>
        </p:spPr>
        <p:txBody>
          <a:bodyPr/>
          <a:lstStyle/>
          <a:p>
            <a:pPr>
              <a:buSzPct val="99000"/>
            </a:pPr>
            <a:r>
              <a:rPr lang="en-US" dirty="0" smtClean="0"/>
              <a:t>Verifies connection with the Chef Server!</a:t>
            </a:r>
          </a:p>
          <a:p>
            <a:pPr>
              <a:buSzPct val="99000"/>
            </a:pPr>
            <a:r>
              <a:rPr lang="en-US" dirty="0" smtClean="0"/>
              <a:t>Displays </a:t>
            </a:r>
            <a:r>
              <a:rPr lang="en-US" dirty="0"/>
              <a:t>a list (from Chef Server) of all </a:t>
            </a:r>
            <a:r>
              <a:rPr lang="en-US" b="1" dirty="0" smtClean="0"/>
              <a:t>clients </a:t>
            </a:r>
            <a:r>
              <a:rPr lang="en-US" dirty="0" smtClean="0"/>
              <a:t>with </a:t>
            </a:r>
            <a:r>
              <a:rPr lang="en-US" dirty="0"/>
              <a:t>access to your </a:t>
            </a:r>
            <a:r>
              <a:rPr lang="en-US" b="1" dirty="0" smtClean="0"/>
              <a:t>Organization</a:t>
            </a:r>
            <a:endParaRPr lang="en-US" sz="2800" dirty="0"/>
          </a:p>
          <a:p>
            <a:pPr lvl="2">
              <a:buSzPct val="99000"/>
            </a:pPr>
            <a:r>
              <a:rPr lang="en-US" dirty="0" smtClean="0"/>
              <a:t>Includes all </a:t>
            </a:r>
            <a:r>
              <a:rPr lang="en-US" b="1" dirty="0" smtClean="0"/>
              <a:t>Workstations </a:t>
            </a:r>
            <a:r>
              <a:rPr lang="en-US" dirty="0" smtClean="0"/>
              <a:t>and </a:t>
            </a:r>
            <a:r>
              <a:rPr lang="en-US" b="1" dirty="0" smtClean="0"/>
              <a:t>Nodes</a:t>
            </a:r>
            <a:endParaRPr lang="en-US" sz="1200" dirty="0">
              <a:latin typeface="Courier"/>
              <a:cs typeface="Courier"/>
            </a:endParaRPr>
          </a:p>
          <a:p>
            <a:pPr lvl="2">
              <a:buSzPct val="99000"/>
            </a:pPr>
            <a:endParaRPr lang="en-US" b="1" dirty="0" smtClean="0"/>
          </a:p>
          <a:p>
            <a:pPr lvl="2">
              <a:buSzPct val="99000"/>
            </a:pPr>
            <a:endParaRPr lang="en-US" sz="1200" b="1" dirty="0" smtClean="0"/>
          </a:p>
        </p:txBody>
      </p:sp>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t>
            </a:r>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client </a:t>
            </a:r>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list' </a:t>
            </a:r>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command</a:t>
            </a:r>
            <a:endPar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endParaRPr>
          </a:p>
        </p:txBody>
      </p:sp>
    </p:spTree>
    <p:extLst>
      <p:ext uri="{BB962C8B-B14F-4D97-AF65-F5344CB8AC3E}">
        <p14:creationId xmlns:p14="http://schemas.microsoft.com/office/powerpoint/2010/main" val="1517741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defRPr/>
            </a:pPr>
            <a:r>
              <a:rPr lang="en-US" dirty="0" smtClean="0">
                <a:sym typeface="Arial Bold" charset="0"/>
              </a:rPr>
              <a:t>Exercise: Run </a:t>
            </a:r>
            <a:r>
              <a:rPr lang="en-US" dirty="0" smtClean="0">
                <a:sym typeface="Arial Bold" charset="0"/>
              </a:rPr>
              <a:t>'knife </a:t>
            </a:r>
            <a:r>
              <a:rPr lang="en-US" dirty="0" smtClean="0">
                <a:sym typeface="Arial Bold" charset="0"/>
              </a:rPr>
              <a:t>client </a:t>
            </a:r>
            <a:r>
              <a:rPr lang="en-US" dirty="0" smtClean="0">
                <a:sym typeface="Arial Bold" charset="0"/>
              </a:rPr>
              <a:t>list'</a:t>
            </a:r>
            <a:endParaRPr lang="en-US" dirty="0">
              <a:sym typeface="Arial Bold" charset="0"/>
            </a:endParaRPr>
          </a:p>
        </p:txBody>
      </p:sp>
      <p:sp>
        <p:nvSpPr>
          <p:cNvPr id="6" name="Rectangle 4"/>
          <p:cNvSpPr>
            <a:spLocks/>
          </p:cNvSpPr>
          <p:nvPr/>
        </p:nvSpPr>
        <p:spPr bwMode="auto">
          <a:xfrm>
            <a:off x="863401" y="2805331"/>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knife client list</a:t>
            </a:r>
            <a:endParaRPr lang="en-US" sz="4800" dirty="0">
              <a:solidFill>
                <a:srgbClr val="FFFFFF"/>
              </a:solidFill>
              <a:latin typeface="Courier"/>
              <a:ea typeface="Courier"/>
              <a:cs typeface="Courier"/>
              <a:sym typeface="Courier"/>
            </a:endParaRPr>
          </a:p>
          <a:p>
            <a:r>
              <a:rPr lang="en-US" sz="4800" b="1" dirty="0">
                <a:solidFill>
                  <a:srgbClr val="FFFFFF"/>
                </a:solidFill>
                <a:latin typeface="Courier"/>
                <a:ea typeface="Courier"/>
                <a:cs typeface="Courier"/>
                <a:sym typeface="Courier"/>
              </a:rPr>
              <a:t>ORGNAME</a:t>
            </a:r>
            <a:r>
              <a:rPr lang="en-US" sz="4800" dirty="0">
                <a:solidFill>
                  <a:srgbClr val="FFFFFF"/>
                </a:solidFill>
                <a:latin typeface="Courier"/>
                <a:ea typeface="Courier"/>
                <a:cs typeface="Courier"/>
                <a:sym typeface="Courier"/>
              </a:rPr>
              <a:t>-validator</a:t>
            </a:r>
          </a:p>
        </p:txBody>
      </p:sp>
      <p:sp>
        <p:nvSpPr>
          <p:cNvPr id="3" name="TextBox 2"/>
          <p:cNvSpPr txBox="1"/>
          <p:nvPr/>
        </p:nvSpPr>
        <p:spPr>
          <a:xfrm>
            <a:off x="11481594" y="2590800"/>
            <a:ext cx="4775993" cy="2246769"/>
          </a:xfrm>
          <a:prstGeom prst="rect">
            <a:avLst/>
          </a:prstGeom>
          <a:noFill/>
        </p:spPr>
        <p:txBody>
          <a:bodyPr wrap="square" rtlCol="0">
            <a:spAutoFit/>
          </a:bodyPr>
          <a:lstStyle/>
          <a:p>
            <a:r>
              <a:rPr lang="en-US" dirty="0" smtClean="0"/>
              <a:t>Note: </a:t>
            </a:r>
            <a:r>
              <a:rPr lang="en-US" b="1" dirty="0" smtClean="0"/>
              <a:t>ORGNAME-validator</a:t>
            </a:r>
          </a:p>
          <a:p>
            <a:r>
              <a:rPr lang="en-US" dirty="0" smtClean="0"/>
              <a:t>represents your workstation.</a:t>
            </a:r>
          </a:p>
          <a:p>
            <a:r>
              <a:rPr lang="en-US" dirty="0" smtClean="0"/>
              <a:t>When we have nodes configured, they will show up here as well.</a:t>
            </a:r>
            <a:endParaRPr lang="en-US" dirty="0"/>
          </a:p>
        </p:txBody>
      </p:sp>
      <p:sp>
        <p:nvSpPr>
          <p:cNvPr id="2" name="TextBox 1"/>
          <p:cNvSpPr txBox="1"/>
          <p:nvPr/>
        </p:nvSpPr>
        <p:spPr>
          <a:xfrm>
            <a:off x="2642394" y="6019800"/>
            <a:ext cx="11141317" cy="1200329"/>
          </a:xfrm>
          <a:prstGeom prst="rect">
            <a:avLst/>
          </a:prstGeom>
          <a:noFill/>
        </p:spPr>
        <p:txBody>
          <a:bodyPr wrap="none" rtlCol="0">
            <a:spAutoFit/>
          </a:bodyPr>
          <a:lstStyle/>
          <a:p>
            <a:pPr algn="ctr"/>
            <a:r>
              <a:rPr lang="en-US" sz="3600" dirty="0" smtClean="0"/>
              <a:t>If this command works, then the connection from your </a:t>
            </a:r>
            <a:br>
              <a:rPr lang="en-US" sz="3600" dirty="0" smtClean="0"/>
            </a:br>
            <a:r>
              <a:rPr lang="en-US" sz="3600" dirty="0" smtClean="0"/>
              <a:t>workstation to the Chef Server is setup correctly!</a:t>
            </a:r>
            <a:endParaRPr lang="en-US" sz="3600" dirty="0"/>
          </a:p>
        </p:txBody>
      </p:sp>
    </p:spTree>
    <p:extLst>
      <p:ext uri="{BB962C8B-B14F-4D97-AF65-F5344CB8AC3E}">
        <p14:creationId xmlns:p14="http://schemas.microsoft.com/office/powerpoint/2010/main" val="4121308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ws</a:t>
            </a:r>
            <a:r>
              <a:rPr lang="en-US" sz="4800" dirty="0" smtClean="0">
                <a:solidFill>
                  <a:schemeClr val="bg1"/>
                </a:solidFill>
                <a:latin typeface="Courier"/>
                <a:ea typeface="Courier"/>
                <a:cs typeface="Courier"/>
                <a:sym typeface="Courier"/>
              </a:rPr>
              <a:t>&gt; </a:t>
            </a:r>
            <a:r>
              <a:rPr lang="en-US" sz="4800" dirty="0">
                <a:solidFill>
                  <a:srgbClr val="FFFFFF"/>
                </a:solidFill>
                <a:latin typeface="Courier"/>
                <a:ea typeface="Courier"/>
                <a:cs typeface="Courier"/>
                <a:sym typeface="Courier"/>
              </a:rPr>
              <a:t>knife help </a:t>
            </a:r>
            <a:r>
              <a:rPr lang="en-US" sz="4800" dirty="0" smtClean="0">
                <a:solidFill>
                  <a:srgbClr val="FFFFFF"/>
                </a:solidFill>
                <a:latin typeface="Courier"/>
                <a:ea typeface="Courier"/>
                <a:cs typeface="Courier"/>
                <a:sym typeface="Courier"/>
              </a:rPr>
              <a:t>list</a:t>
            </a:r>
            <a:endParaRPr lang="en-US" sz="4800" dirty="0">
              <a:solidFill>
                <a:srgbClr val="FFFFFF"/>
              </a:solidFill>
              <a:latin typeface="Courier"/>
              <a:ea typeface="Courier"/>
              <a:cs typeface="Courier"/>
              <a:sym typeface="Courier"/>
            </a:endParaRP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a:t>
            </a:r>
            <a:r>
              <a:rPr lang="en-US" sz="7200" dirty="0" smtClean="0">
                <a:sym typeface="Arial Bold" charset="0"/>
              </a:rPr>
              <a:t>'knife </a:t>
            </a:r>
            <a:r>
              <a:rPr lang="en-US" sz="7200" dirty="0">
                <a:sym typeface="Arial Bold" charset="0"/>
              </a:rPr>
              <a:t>help </a:t>
            </a:r>
            <a:r>
              <a:rPr lang="en-US" sz="7200" dirty="0" smtClean="0">
                <a:sym typeface="Arial Bold" charset="0"/>
              </a:rPr>
              <a:t>list'</a:t>
            </a:r>
            <a:endParaRPr lang="en-US" sz="7200" dirty="0">
              <a:sym typeface="Arial Bold" charset="0"/>
            </a:endParaRPr>
          </a:p>
        </p:txBody>
      </p:sp>
    </p:spTree>
    <p:extLst>
      <p:ext uri="{BB962C8B-B14F-4D97-AF65-F5344CB8AC3E}">
        <p14:creationId xmlns:p14="http://schemas.microsoft.com/office/powerpoint/2010/main" val="25905063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t>
            </a:r>
            <a:r>
              <a:rPr lang="en-US" dirty="0" smtClean="0"/>
              <a:t>the instructor for your </a:t>
            </a:r>
            <a:r>
              <a:rPr lang="en-US" dirty="0"/>
              <a:t>chef </a:t>
            </a:r>
            <a:r>
              <a:rPr lang="en-US" dirty="0" smtClean="0"/>
              <a:t>course</a:t>
            </a:r>
            <a:endParaRPr lang="en-US" dirty="0"/>
          </a:p>
          <a:p>
            <a:r>
              <a:rPr lang="en-US" b="1" dirty="0">
                <a:latin typeface="Arial Bold" charset="0"/>
                <a:cs typeface="Arial Bold" charset="0"/>
                <a:sym typeface="Arial Bold" charset="0"/>
              </a:rPr>
              <a:t>Proposed Solution:</a:t>
            </a:r>
            <a:r>
              <a:rPr lang="en-US" b="1" dirty="0"/>
              <a:t> </a:t>
            </a:r>
            <a:r>
              <a:rPr lang="en-US" dirty="0"/>
              <a:t>Invite the </a:t>
            </a:r>
            <a:r>
              <a:rPr lang="en-US" dirty="0" smtClean="0"/>
              <a:t>instructor into </a:t>
            </a:r>
            <a:r>
              <a:rPr lang="en-US" dirty="0"/>
              <a:t>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3810236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1"/>
          <p:cNvSpPr>
            <a:spLocks noGrp="1" noChangeArrowheads="1"/>
          </p:cNvSpPr>
          <p:nvPr>
            <p:ph type="title"/>
          </p:nvPr>
        </p:nvSpPr>
        <p:spPr>
          <a:ln/>
        </p:spPr>
        <p:txBody>
          <a:bodyPr/>
          <a:lstStyle/>
          <a:p>
            <a:r>
              <a:rPr lang="en-US" sz="5700" dirty="0"/>
              <a:t>Exercise: Invite </a:t>
            </a:r>
            <a:r>
              <a:rPr lang="en-US" sz="5700" dirty="0" smtClean="0"/>
              <a:t>your instructor into </a:t>
            </a:r>
            <a:r>
              <a:rPr lang="en-US" sz="5700" dirty="0"/>
              <a:t>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dirty="0"/>
              <a:t>Navigate to </a:t>
            </a:r>
            <a:r>
              <a:rPr lang="en-US" u="sng" dirty="0">
                <a:hlinkClick r:id="rId3"/>
              </a:rPr>
              <a:t>http://</a:t>
            </a:r>
            <a:r>
              <a:rPr lang="en-US" u="sng" dirty="0" smtClean="0">
                <a:hlinkClick r:id="rId3"/>
              </a:rPr>
              <a:t>manage.chef.io</a:t>
            </a:r>
            <a:endParaRPr lang="en-US" u="sng" dirty="0"/>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a:t>
            </a:r>
            <a:r>
              <a:rPr lang="en-US" sz="4400" dirty="0" smtClean="0">
                <a:solidFill>
                  <a:schemeClr val="tx1"/>
                </a:solidFill>
                <a:latin typeface="Arial" charset="0"/>
                <a:ea typeface="ＭＳ Ｐゴシック" charset="0"/>
                <a:cs typeface="Arial" charset="0"/>
                <a:sym typeface="Arial" charset="0"/>
              </a:rPr>
              <a:t>instructors 'Chef </a:t>
            </a:r>
            <a:r>
              <a:rPr lang="en-US" sz="4400" dirty="0">
                <a:solidFill>
                  <a:schemeClr val="tx1"/>
                </a:solidFill>
                <a:latin typeface="Arial" charset="0"/>
                <a:ea typeface="ＭＳ Ｐゴシック" charset="0"/>
                <a:cs typeface="Arial" charset="0"/>
                <a:sym typeface="Arial" charset="0"/>
              </a:rPr>
              <a:t>Username' and click Invite</a:t>
            </a:r>
          </a:p>
        </p:txBody>
      </p:sp>
      <p:grpSp>
        <p:nvGrpSpPr>
          <p:cNvPr id="321545" name="Group 9"/>
          <p:cNvGrpSpPr>
            <a:grpSpLocks/>
          </p:cNvGrpSpPr>
          <p:nvPr/>
        </p:nvGrpSpPr>
        <p:grpSpPr bwMode="auto">
          <a:xfrm>
            <a:off x="8864367" y="3505200"/>
            <a:ext cx="7798827" cy="4494212"/>
            <a:chOff x="0" y="0"/>
            <a:chExt cx="5136" cy="2960"/>
          </a:xfrm>
        </p:grpSpPr>
        <p:pic>
          <p:nvPicPr>
            <p:cNvPr id="321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1541" name="Oval 5"/>
            <p:cNvSpPr>
              <a:spLocks/>
            </p:cNvSpPr>
            <p:nvPr/>
          </p:nvSpPr>
          <p:spPr bwMode="auto">
            <a:xfrm>
              <a:off x="885" y="479"/>
              <a:ext cx="634" cy="238"/>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2" name="Oval 6"/>
            <p:cNvSpPr>
              <a:spLocks/>
            </p:cNvSpPr>
            <p:nvPr/>
          </p:nvSpPr>
          <p:spPr bwMode="auto">
            <a:xfrm>
              <a:off x="2289" y="8"/>
              <a:ext cx="635" cy="202"/>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3" name="Oval 7"/>
            <p:cNvSpPr>
              <a:spLocks/>
            </p:cNvSpPr>
            <p:nvPr/>
          </p:nvSpPr>
          <p:spPr bwMode="auto">
            <a:xfrm>
              <a:off x="32" y="740"/>
              <a:ext cx="571" cy="160"/>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15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 y="664"/>
              <a:ext cx="251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209572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dirty="0"/>
              <a:t>Exercise: </a:t>
            </a:r>
            <a:r>
              <a:rPr lang="en-US" dirty="0" smtClean="0"/>
              <a:t>Accepting </a:t>
            </a:r>
            <a:r>
              <a:rPr lang="en-US" dirty="0"/>
              <a:t>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dirty="0" smtClean="0"/>
              <a:t>Your instructor </a:t>
            </a:r>
            <a:r>
              <a:rPr lang="en-US" dirty="0"/>
              <a:t>will get a notification </a:t>
            </a:r>
            <a:r>
              <a:rPr lang="en-US" dirty="0" smtClean="0"/>
              <a:t>and an email once you have invited them into your account</a:t>
            </a:r>
            <a:endParaRPr lang="en-US" dirty="0"/>
          </a:p>
          <a:p>
            <a:endParaRPr lang="en-US" dirty="0"/>
          </a:p>
          <a:p>
            <a:endParaRPr lang="en-US" dirty="0"/>
          </a:p>
          <a:p>
            <a:r>
              <a:rPr lang="en-US" dirty="0" smtClean="0"/>
              <a:t>They will click </a:t>
            </a:r>
            <a:r>
              <a:rPr lang="en-US" dirty="0"/>
              <a:t>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612812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dirty="0"/>
              <a:t>Exercise: </a:t>
            </a:r>
            <a:r>
              <a:rPr lang="en-US" dirty="0" smtClean="0"/>
              <a:t>Viewing an org</a:t>
            </a:r>
            <a:endParaRPr lang="en-US" dirty="0"/>
          </a:p>
        </p:txBody>
      </p:sp>
      <p:sp>
        <p:nvSpPr>
          <p:cNvPr id="325634" name="Rectangle 2"/>
          <p:cNvSpPr>
            <a:spLocks noGrp="1" noChangeArrowheads="1"/>
          </p:cNvSpPr>
          <p:nvPr>
            <p:ph type="body" idx="1"/>
          </p:nvPr>
        </p:nvSpPr>
        <p:spPr>
          <a:ln/>
        </p:spPr>
        <p:txBody>
          <a:bodyPr/>
          <a:lstStyle/>
          <a:p>
            <a:r>
              <a:rPr lang="en-US" dirty="0" smtClean="0"/>
              <a:t>Selecting an organization </a:t>
            </a:r>
            <a:r>
              <a:rPr lang="en-US" dirty="0"/>
              <a:t>from the drop down list and </a:t>
            </a:r>
            <a:r>
              <a:rPr lang="en-US" dirty="0" smtClean="0"/>
              <a:t>perusing that org</a:t>
            </a:r>
            <a:endParaRPr lang="en-US" dirty="0"/>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2113572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dirty="0"/>
              <a:t>What is an Organization?</a:t>
            </a:r>
          </a:p>
          <a:p>
            <a:r>
              <a:rPr lang="en-US" dirty="0"/>
              <a:t>How do you regenerate the Starter Kit for your Organization?</a:t>
            </a:r>
          </a:p>
          <a:p>
            <a:r>
              <a:rPr lang="en-US" dirty="0" smtClean="0"/>
              <a:t>What </a:t>
            </a:r>
            <a:r>
              <a:rPr lang="en-US" dirty="0"/>
              <a:t>is the chef-repo?</a:t>
            </a:r>
          </a:p>
          <a:p>
            <a:r>
              <a:rPr lang="en-US" dirty="0"/>
              <a:t>What is knife?</a:t>
            </a:r>
          </a:p>
          <a:p>
            <a:r>
              <a:rPr lang="en-US" dirty="0"/>
              <a:t>What is </a:t>
            </a:r>
            <a:r>
              <a:rPr lang="en-US" dirty="0" smtClean="0"/>
              <a:t>path and name of </a:t>
            </a:r>
            <a:r>
              <a:rPr lang="en-US" dirty="0"/>
              <a:t>the knife configuration file</a:t>
            </a:r>
            <a:r>
              <a:rPr lang="en-US" dirty="0" smtClean="0"/>
              <a:t>?</a:t>
            </a:r>
            <a:endParaRPr lang="en-US" dirty="0"/>
          </a:p>
        </p:txBody>
      </p:sp>
    </p:spTree>
    <p:extLst>
      <p:ext uri="{BB962C8B-B14F-4D97-AF65-F5344CB8AC3E}">
        <p14:creationId xmlns:p14="http://schemas.microsoft.com/office/powerpoint/2010/main" val="853533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Configuring Nodes</a:t>
            </a:r>
            <a:endParaRPr lang="en-US" dirty="0"/>
          </a:p>
        </p:txBody>
      </p:sp>
    </p:spTree>
    <p:extLst>
      <p:ext uri="{BB962C8B-B14F-4D97-AF65-F5344CB8AC3E}">
        <p14:creationId xmlns:p14="http://schemas.microsoft.com/office/powerpoint/2010/main" val="4278158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smtClean="0"/>
              <a:t>Bootstrapping a Node</a:t>
            </a:r>
          </a:p>
          <a:p>
            <a:r>
              <a:rPr lang="en-US" dirty="0" smtClean="0"/>
              <a:t>What are Resources, Recipes &amp; Cookbooks</a:t>
            </a:r>
            <a:endParaRPr lang="en-US" dirty="0"/>
          </a:p>
          <a:p>
            <a:r>
              <a:rPr lang="en-US" dirty="0"/>
              <a:t>Secure Communications with the Chef Server</a:t>
            </a:r>
          </a:p>
          <a:p>
            <a:r>
              <a:rPr lang="en-US" dirty="0" smtClean="0"/>
              <a:t>Writing a web server Cookbook</a:t>
            </a:r>
          </a:p>
          <a:p>
            <a:r>
              <a:rPr lang="en-US" dirty="0"/>
              <a:t>Node Object</a:t>
            </a:r>
          </a:p>
          <a:p>
            <a:r>
              <a:rPr lang="en-US" dirty="0" smtClean="0"/>
              <a:t>Attributes</a:t>
            </a:r>
          </a:p>
          <a:p>
            <a:r>
              <a:rPr lang="en-US" dirty="0" smtClean="0"/>
              <a:t>Search</a:t>
            </a:r>
            <a:endParaRPr lang="en-US" dirty="0"/>
          </a:p>
          <a:p>
            <a:endParaRPr lang="en-US" dirty="0"/>
          </a:p>
        </p:txBody>
      </p:sp>
    </p:spTree>
    <p:extLst>
      <p:ext uri="{BB962C8B-B14F-4D97-AF65-F5344CB8AC3E}">
        <p14:creationId xmlns:p14="http://schemas.microsoft.com/office/powerpoint/2010/main" val="1908723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b="1" dirty="0" smtClean="0"/>
              <a:t>Chef enable </a:t>
            </a:r>
            <a:r>
              <a:rPr lang="en-US" dirty="0" smtClean="0"/>
              <a:t>an</a:t>
            </a:r>
            <a:r>
              <a:rPr lang="en-US" b="1" dirty="0" smtClean="0"/>
              <a:t> </a:t>
            </a:r>
            <a:r>
              <a:rPr lang="en-US" dirty="0" smtClean="0"/>
              <a:t>instance using </a:t>
            </a:r>
            <a:r>
              <a:rPr lang="en-US" dirty="0"/>
              <a:t>"knife </a:t>
            </a:r>
            <a:r>
              <a:rPr lang="en-US" dirty="0" smtClean="0"/>
              <a:t>bootstrap"</a:t>
            </a:r>
            <a:endParaRPr lang="en-US" dirty="0" smtClean="0"/>
          </a:p>
          <a:p>
            <a:pPr lvl="3"/>
            <a:r>
              <a:rPr lang="en-US" dirty="0" smtClean="0"/>
              <a:t>Making it a </a:t>
            </a:r>
            <a:r>
              <a:rPr lang="en-US" dirty="0"/>
              <a:t>"node"</a:t>
            </a:r>
          </a:p>
          <a:p>
            <a:pPr lvl="1"/>
            <a:r>
              <a:rPr lang="en-US" dirty="0"/>
              <a:t>Explain how knife bootstrap configures a node to </a:t>
            </a:r>
            <a:r>
              <a:rPr lang="en-US" dirty="0" smtClean="0"/>
              <a:t>use the Organization created in the previous section</a:t>
            </a:r>
          </a:p>
        </p:txBody>
      </p:sp>
    </p:spTree>
    <p:extLst>
      <p:ext uri="{BB962C8B-B14F-4D97-AF65-F5344CB8AC3E}">
        <p14:creationId xmlns:p14="http://schemas.microsoft.com/office/powerpoint/2010/main" val="160313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356394" y="1752600"/>
            <a:ext cx="3124200" cy="2743200"/>
          </a:xfrm>
        </p:spPr>
        <p:txBody>
          <a:bodyPr/>
          <a:lstStyle/>
          <a:p>
            <a:pPr marL="0" indent="0">
              <a:buNone/>
            </a:pPr>
            <a:r>
              <a:rPr lang="en-US" sz="4800" b="1" dirty="0" smtClean="0"/>
              <a:t>Repo:</a:t>
            </a:r>
          </a:p>
          <a:p>
            <a:pPr marL="0" indent="0">
              <a:buNone/>
            </a:pPr>
            <a:r>
              <a:rPr lang="en-US" sz="4800" b="1" dirty="0" err="1" smtClean="0"/>
              <a:t>Git</a:t>
            </a:r>
            <a:r>
              <a:rPr lang="en-US" sz="4800" b="1" dirty="0" smtClean="0"/>
              <a:t>/SVN</a:t>
            </a:r>
          </a:p>
        </p:txBody>
      </p:sp>
      <p:sp>
        <p:nvSpPr>
          <p:cNvPr id="4" name="Title 3"/>
          <p:cNvSpPr>
            <a:spLocks noGrp="1"/>
          </p:cNvSpPr>
          <p:nvPr>
            <p:ph type="title"/>
          </p:nvPr>
        </p:nvSpPr>
        <p:spPr>
          <a:xfrm>
            <a:off x="800273" y="177800"/>
            <a:ext cx="15177121" cy="1117600"/>
          </a:xfrm>
        </p:spPr>
        <p:txBody>
          <a:bodyPr/>
          <a:lstStyle/>
          <a:p>
            <a:r>
              <a:rPr lang="en-US" dirty="0" smtClean="0"/>
              <a:t>Nodes: The servers you are managing</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7"/>
          <p:cNvSpPr>
            <a:spLocks/>
          </p:cNvSpPr>
          <p:nvPr/>
        </p:nvSpPr>
        <p:spPr bwMode="auto">
          <a:xfrm>
            <a:off x="10186194" y="2286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191000"/>
            <a:ext cx="4648200"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11"/>
          <p:cNvSpPr>
            <a:spLocks/>
          </p:cNvSpPr>
          <p:nvPr/>
        </p:nvSpPr>
        <p:spPr bwMode="auto">
          <a:xfrm>
            <a:off x="6130276" y="4267200"/>
            <a:ext cx="4225636" cy="453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6" name="Rounded Rectangle 15"/>
          <p:cNvSpPr/>
          <p:nvPr/>
        </p:nvSpPr>
        <p:spPr bwMode="auto">
          <a:xfrm>
            <a:off x="661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3622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867400"/>
            <a:ext cx="4114800" cy="2590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1" name="Straight Arrow Connector 20"/>
          <p:cNvCxnSpPr/>
          <p:nvPr/>
        </p:nvCxnSpPr>
        <p:spPr bwMode="auto">
          <a:xfrm flipV="1">
            <a:off x="3175794" y="3886200"/>
            <a:ext cx="2209800" cy="1371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10109994" y="3124200"/>
            <a:ext cx="4343400" cy="25146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H="1" flipV="1">
            <a:off x="10109994" y="3810000"/>
            <a:ext cx="3048000" cy="18288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1246447" y="60198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5146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5983069"/>
            <a:ext cx="1338828" cy="646331"/>
          </a:xfrm>
          <a:prstGeom prst="rect">
            <a:avLst/>
          </a:prstGeom>
          <a:noFill/>
        </p:spPr>
        <p:txBody>
          <a:bodyPr wrap="none" rtlCol="0">
            <a:spAutoFit/>
          </a:bodyPr>
          <a:lstStyle/>
          <a:p>
            <a:r>
              <a:rPr lang="en-US" sz="3600" b="1" dirty="0" smtClean="0"/>
              <a:t>Node</a:t>
            </a:r>
            <a:endParaRPr lang="en-US" sz="3600" b="1" dirty="0"/>
          </a:p>
        </p:txBody>
      </p:sp>
      <p:sp>
        <p:nvSpPr>
          <p:cNvPr id="20" name="Rectangle 19"/>
          <p:cNvSpPr>
            <a:spLocks/>
          </p:cNvSpPr>
          <p:nvPr/>
        </p:nvSpPr>
        <p:spPr bwMode="auto">
          <a:xfrm>
            <a:off x="280194" y="1752600"/>
            <a:ext cx="2590800" cy="2895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cxnSp>
        <p:nvCxnSpPr>
          <p:cNvPr id="9" name="Straight Arrow Connector 8"/>
          <p:cNvCxnSpPr/>
          <p:nvPr/>
        </p:nvCxnSpPr>
        <p:spPr bwMode="auto">
          <a:xfrm>
            <a:off x="1727994" y="3352800"/>
            <a:ext cx="0" cy="2362200"/>
          </a:xfrm>
          <a:prstGeom prst="straightConnector1">
            <a:avLst/>
          </a:prstGeom>
          <a:blipFill dpi="0" rotWithShape="0">
            <a:blip r:embed="rId2"/>
            <a:srcRect/>
            <a:tile tx="0" ty="0" sx="100000" sy="100000" flip="none" algn="tl"/>
          </a:blipFill>
          <a:ln w="190500" cap="flat" cmpd="sng" algn="ctr">
            <a:solidFill>
              <a:srgbClr val="FF6600"/>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3" name="Rectangle 32"/>
          <p:cNvSpPr>
            <a:spLocks/>
          </p:cNvSpPr>
          <p:nvPr/>
        </p:nvSpPr>
        <p:spPr bwMode="auto">
          <a:xfrm>
            <a:off x="280194" y="1752600"/>
            <a:ext cx="25908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23"/>
          <p:cNvSpPr>
            <a:spLocks/>
          </p:cNvSpPr>
          <p:nvPr/>
        </p:nvSpPr>
        <p:spPr bwMode="auto">
          <a:xfrm>
            <a:off x="1277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5156994" y="2057400"/>
            <a:ext cx="5334000" cy="662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27"/>
          <p:cNvSpPr>
            <a:spLocks/>
          </p:cNvSpPr>
          <p:nvPr/>
        </p:nvSpPr>
        <p:spPr bwMode="auto">
          <a:xfrm>
            <a:off x="2794794" y="18288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28"/>
          <p:cNvSpPr>
            <a:spLocks/>
          </p:cNvSpPr>
          <p:nvPr/>
        </p:nvSpPr>
        <p:spPr bwMode="auto">
          <a:xfrm>
            <a:off x="2947194" y="1981200"/>
            <a:ext cx="2667000" cy="3733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4" name="Rectangle 33"/>
          <p:cNvSpPr>
            <a:spLocks/>
          </p:cNvSpPr>
          <p:nvPr/>
        </p:nvSpPr>
        <p:spPr bwMode="auto">
          <a:xfrm>
            <a:off x="280194" y="5638800"/>
            <a:ext cx="5334000" cy="3276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5" name="Rectangle 34"/>
          <p:cNvSpPr>
            <a:spLocks/>
          </p:cNvSpPr>
          <p:nvPr/>
        </p:nvSpPr>
        <p:spPr bwMode="auto">
          <a:xfrm>
            <a:off x="10490994" y="2286000"/>
            <a:ext cx="5715000" cy="3429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715207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2702251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cxnSp>
        <p:nvCxnSpPr>
          <p:cNvPr id="6" name="Straight Arrow Connector 5"/>
          <p:cNvCxnSpPr/>
          <p:nvPr/>
        </p:nvCxnSpPr>
        <p:spPr bwMode="auto">
          <a:xfrm flipH="1">
            <a:off x="8433594" y="1905000"/>
            <a:ext cx="3429000" cy="1371600"/>
          </a:xfrm>
          <a:prstGeom prst="straightConnector1">
            <a:avLst/>
          </a:prstGeom>
          <a:blipFill dpi="0" rotWithShape="0">
            <a:blip r:embed="rId3"/>
            <a:srcRect/>
            <a:tile tx="0" ty="0" sx="100000" sy="100000" flip="none" algn="tl"/>
          </a:blipFill>
          <a:ln w="190500" cap="flat" cmpd="sng" algn="ctr">
            <a:solidFill>
              <a:srgbClr val="FF6600"/>
            </a:solidFill>
            <a:prstDash val="solid"/>
            <a:round/>
            <a:headEnd type="none" w="med" len="med"/>
            <a:tailEnd type="arrow"/>
          </a:ln>
          <a:effectLst>
            <a:outerShdw dist="35921" dir="2700000" algn="ctr" rotWithShape="0">
              <a:schemeClr val="bg2"/>
            </a:outerShdw>
          </a:effectLst>
          <a:extLst/>
        </p:spPr>
      </p:cxnSp>
    </p:spTree>
    <p:extLst>
      <p:ext uri="{BB962C8B-B14F-4D97-AF65-F5344CB8AC3E}">
        <p14:creationId xmlns:p14="http://schemas.microsoft.com/office/powerpoint/2010/main" val="3493738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dirty="0" err="1"/>
              <a:t>CloudShare</a:t>
            </a:r>
            <a:r>
              <a:rPr lang="en-US" dirty="0"/>
              <a:t> </a:t>
            </a:r>
            <a:r>
              <a:rPr lang="en-US" dirty="0" smtClean="0"/>
              <a:t>Node Hostname</a:t>
            </a:r>
            <a:endParaRPr lang="en-US" dirty="0"/>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cxnSp>
        <p:nvCxnSpPr>
          <p:cNvPr id="4" name="Straight Arrow Connector 3"/>
          <p:cNvCxnSpPr/>
          <p:nvPr/>
        </p:nvCxnSpPr>
        <p:spPr bwMode="auto">
          <a:xfrm flipH="1">
            <a:off x="5995194" y="5943600"/>
            <a:ext cx="5562600" cy="12954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H="1">
            <a:off x="7747794" y="4038600"/>
            <a:ext cx="4191000" cy="1219200"/>
          </a:xfrm>
          <a:prstGeom prst="straightConnector1">
            <a:avLst/>
          </a:prstGeom>
          <a:blipFill dpi="0" rotWithShape="0">
            <a:blip r:embed="rId4"/>
            <a:srcRect/>
            <a:tile tx="0" ty="0" sx="100000" sy="100000" flip="none" algn="tl"/>
          </a:blipFill>
          <a:ln w="1143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78578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27947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26"/>
          <p:cNvSpPr>
            <a:spLocks/>
          </p:cNvSpPr>
          <p:nvPr/>
        </p:nvSpPr>
        <p:spPr bwMode="auto">
          <a:xfrm>
            <a:off x="2947194" y="1752600"/>
            <a:ext cx="13106400" cy="3962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 name="Title 3"/>
          <p:cNvSpPr>
            <a:spLocks noGrp="1"/>
          </p:cNvSpPr>
          <p:nvPr>
            <p:ph type="title"/>
          </p:nvPr>
        </p:nvSpPr>
        <p:spPr/>
        <p:txBody>
          <a:bodyPr/>
          <a:lstStyle/>
          <a:p>
            <a:r>
              <a:rPr lang="en-US" dirty="0" err="1" smtClean="0"/>
              <a:t>Bootstraping</a:t>
            </a:r>
            <a:r>
              <a:rPr lang="en-US" dirty="0" smtClean="0"/>
              <a:t> a Node</a:t>
            </a:r>
            <a:endParaRPr lang="en-US" dirty="0"/>
          </a:p>
        </p:txBody>
      </p:sp>
      <p:sp>
        <p:nvSpPr>
          <p:cNvPr id="6" name="Rectangle 5"/>
          <p:cNvSpPr>
            <a:spLocks/>
          </p:cNvSpPr>
          <p:nvPr/>
        </p:nvSpPr>
        <p:spPr bwMode="auto">
          <a:xfrm>
            <a:off x="10262394" y="2667000"/>
            <a:ext cx="5715000" cy="5715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10"/>
          <p:cNvSpPr>
            <a:spLocks/>
          </p:cNvSpPr>
          <p:nvPr/>
        </p:nvSpPr>
        <p:spPr bwMode="auto">
          <a:xfrm>
            <a:off x="5766594" y="4419600"/>
            <a:ext cx="46482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dirty="0"/>
          </a:p>
        </p:txBody>
      </p:sp>
      <p:sp>
        <p:nvSpPr>
          <p:cNvPr id="16" name="Rounded Rectangle 15"/>
          <p:cNvSpPr/>
          <p:nvPr/>
        </p:nvSpPr>
        <p:spPr bwMode="auto">
          <a:xfrm>
            <a:off x="661194" y="5715000"/>
            <a:ext cx="4114800" cy="2971800"/>
          </a:xfrm>
          <a:prstGeom prst="roundRect">
            <a:avLst/>
          </a:prstGeom>
          <a:noFill/>
          <a:ln w="1905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Rounded Rectangle 17"/>
          <p:cNvSpPr/>
          <p:nvPr/>
        </p:nvSpPr>
        <p:spPr bwMode="auto">
          <a:xfrm>
            <a:off x="5766594" y="2590800"/>
            <a:ext cx="4114800" cy="25908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9" name="Rounded Rectangle 18"/>
          <p:cNvSpPr/>
          <p:nvPr/>
        </p:nvSpPr>
        <p:spPr bwMode="auto">
          <a:xfrm>
            <a:off x="10948194" y="5638800"/>
            <a:ext cx="4114800" cy="3048000"/>
          </a:xfrm>
          <a:prstGeom prst="roundRect">
            <a:avLst/>
          </a:prstGeom>
          <a:noFill/>
          <a:ln w="190500" cap="flat" cmpd="sng" algn="ctr">
            <a:solidFill>
              <a:srgbClr val="FF6600"/>
            </a:solidFill>
            <a:prstDash val="solid"/>
            <a:round/>
            <a:headEnd type="none" w="med" len="med"/>
            <a:tailEnd type="none" w="med" len="med"/>
          </a:ln>
          <a:effectLst/>
          <a:scene3d>
            <a:camera prst="orthographicFront"/>
            <a:lightRig rig="threePt" dir="t"/>
          </a:scene3d>
          <a:sp3d>
            <a:bevelT/>
          </a:sp3d>
          <a:ex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cxnSp>
        <p:nvCxnSpPr>
          <p:cNvPr id="22" name="Straight Arrow Connector 21"/>
          <p:cNvCxnSpPr/>
          <p:nvPr/>
        </p:nvCxnSpPr>
        <p:spPr bwMode="auto">
          <a:xfrm>
            <a:off x="10109994" y="3352800"/>
            <a:ext cx="3505200" cy="1981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cxnSp>
        <p:nvCxnSpPr>
          <p:cNvPr id="25" name="Straight Arrow Connector 24"/>
          <p:cNvCxnSpPr/>
          <p:nvPr/>
        </p:nvCxnSpPr>
        <p:spPr bwMode="auto">
          <a:xfrm flipH="1" flipV="1">
            <a:off x="10109994" y="4038600"/>
            <a:ext cx="1981200" cy="121920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outerShdw dist="35921" dir="2700000" algn="ctr" rotWithShape="0">
              <a:schemeClr val="bg2"/>
            </a:outerShdw>
          </a:effectLst>
          <a:extLst/>
        </p:spPr>
      </p:cxnSp>
      <p:sp>
        <p:nvSpPr>
          <p:cNvPr id="30" name="TextBox 29"/>
          <p:cNvSpPr txBox="1"/>
          <p:nvPr/>
        </p:nvSpPr>
        <p:spPr>
          <a:xfrm>
            <a:off x="1246447" y="6248400"/>
            <a:ext cx="2843747" cy="646331"/>
          </a:xfrm>
          <a:prstGeom prst="rect">
            <a:avLst/>
          </a:prstGeom>
          <a:noFill/>
        </p:spPr>
        <p:txBody>
          <a:bodyPr wrap="none" rtlCol="0">
            <a:spAutoFit/>
          </a:bodyPr>
          <a:lstStyle/>
          <a:p>
            <a:r>
              <a:rPr lang="en-US" sz="3600" b="1" dirty="0" smtClean="0"/>
              <a:t>Workstation</a:t>
            </a:r>
            <a:endParaRPr lang="en-US" sz="3600" b="1" dirty="0"/>
          </a:p>
        </p:txBody>
      </p:sp>
      <p:sp>
        <p:nvSpPr>
          <p:cNvPr id="31" name="TextBox 30"/>
          <p:cNvSpPr txBox="1"/>
          <p:nvPr/>
        </p:nvSpPr>
        <p:spPr>
          <a:xfrm>
            <a:off x="6376194" y="2743200"/>
            <a:ext cx="2776346" cy="646331"/>
          </a:xfrm>
          <a:prstGeom prst="rect">
            <a:avLst/>
          </a:prstGeom>
          <a:noFill/>
        </p:spPr>
        <p:txBody>
          <a:bodyPr wrap="none" rtlCol="0">
            <a:spAutoFit/>
          </a:bodyPr>
          <a:lstStyle/>
          <a:p>
            <a:r>
              <a:rPr lang="en-US" sz="3600" b="1" dirty="0" smtClean="0"/>
              <a:t>Chef Server</a:t>
            </a:r>
            <a:endParaRPr lang="en-US" sz="3600" b="1" dirty="0"/>
          </a:p>
        </p:txBody>
      </p:sp>
      <p:sp>
        <p:nvSpPr>
          <p:cNvPr id="32" name="TextBox 31"/>
          <p:cNvSpPr txBox="1"/>
          <p:nvPr/>
        </p:nvSpPr>
        <p:spPr>
          <a:xfrm>
            <a:off x="12276366" y="6211669"/>
            <a:ext cx="1338828" cy="646331"/>
          </a:xfrm>
          <a:prstGeom prst="rect">
            <a:avLst/>
          </a:prstGeom>
          <a:noFill/>
        </p:spPr>
        <p:txBody>
          <a:bodyPr wrap="none" rtlCol="0">
            <a:spAutoFit/>
          </a:bodyPr>
          <a:lstStyle/>
          <a:p>
            <a:r>
              <a:rPr lang="en-US" sz="3600" b="1" dirty="0" smtClean="0"/>
              <a:t>Node</a:t>
            </a:r>
            <a:endParaRPr lang="en-US" sz="3600" b="1" dirty="0"/>
          </a:p>
        </p:txBody>
      </p:sp>
      <p:cxnSp>
        <p:nvCxnSpPr>
          <p:cNvPr id="34" name="Straight Arrow Connector 33"/>
          <p:cNvCxnSpPr/>
          <p:nvPr/>
        </p:nvCxnSpPr>
        <p:spPr bwMode="auto">
          <a:xfrm>
            <a:off x="5080794" y="7391400"/>
            <a:ext cx="5562600" cy="0"/>
          </a:xfrm>
          <a:prstGeom prst="straightConnector1">
            <a:avLst/>
          </a:prstGeom>
          <a:blipFill dpi="0" rotWithShape="0">
            <a:blip r:embed="rId2"/>
            <a:srcRect/>
            <a:tile tx="0" ty="0" sx="100000" sy="100000" flip="none" algn="tl"/>
          </a:blipFill>
          <a:ln w="1270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extBox 1"/>
          <p:cNvSpPr txBox="1"/>
          <p:nvPr/>
        </p:nvSpPr>
        <p:spPr>
          <a:xfrm>
            <a:off x="11251089" y="6781800"/>
            <a:ext cx="3262432" cy="1815882"/>
          </a:xfrm>
          <a:prstGeom prst="rect">
            <a:avLst/>
          </a:prstGeom>
          <a:noFill/>
        </p:spPr>
        <p:txBody>
          <a:bodyPr wrap="none" rtlCol="0">
            <a:spAutoFit/>
          </a:bodyPr>
          <a:lstStyle/>
          <a:p>
            <a:pPr marL="514350" indent="-514350">
              <a:buFont typeface="+mj-lt"/>
              <a:buAutoNum type="arabicPeriod"/>
            </a:pPr>
            <a:r>
              <a:rPr lang="en-US" dirty="0" smtClean="0"/>
              <a:t>Install Chef</a:t>
            </a:r>
          </a:p>
          <a:p>
            <a:pPr marL="514350" indent="-514350">
              <a:buFont typeface="+mj-lt"/>
              <a:buAutoNum type="arabicPeriod"/>
            </a:pPr>
            <a:r>
              <a:rPr lang="en-US" dirty="0" smtClean="0"/>
              <a:t>Configure Client</a:t>
            </a:r>
          </a:p>
          <a:p>
            <a:pPr marL="514350" indent="-514350">
              <a:buFont typeface="+mj-lt"/>
              <a:buAutoNum type="arabicPeriod"/>
            </a:pPr>
            <a:r>
              <a:rPr lang="en-US" dirty="0" smtClean="0"/>
              <a:t>Converge with </a:t>
            </a:r>
            <a:br>
              <a:rPr lang="en-US" dirty="0" smtClean="0"/>
            </a:br>
            <a:r>
              <a:rPr lang="en-US" dirty="0" smtClean="0"/>
              <a:t>Chef Server</a:t>
            </a:r>
            <a:endParaRPr lang="en-US" dirty="0"/>
          </a:p>
        </p:txBody>
      </p:sp>
      <p:sp>
        <p:nvSpPr>
          <p:cNvPr id="20" name="Rectangle 19"/>
          <p:cNvSpPr>
            <a:spLocks/>
          </p:cNvSpPr>
          <p:nvPr/>
        </p:nvSpPr>
        <p:spPr bwMode="auto">
          <a:xfrm>
            <a:off x="5461794" y="7543800"/>
            <a:ext cx="5029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r>
              <a:rPr lang="en-US" dirty="0" smtClean="0"/>
              <a:t>Bootstrap using:</a:t>
            </a:r>
            <a:br>
              <a:rPr lang="en-US" dirty="0" smtClean="0"/>
            </a:br>
            <a:r>
              <a:rPr lang="en-US" b="1" i="1" dirty="0" err="1" smtClean="0"/>
              <a:t>WinRM</a:t>
            </a:r>
            <a:r>
              <a:rPr lang="en-US" b="1" i="1" dirty="0" smtClean="0"/>
              <a:t> for Windows nodes</a:t>
            </a:r>
            <a:br>
              <a:rPr lang="en-US" b="1" i="1" dirty="0" smtClean="0"/>
            </a:br>
            <a:r>
              <a:rPr lang="en-US" b="1" i="1" dirty="0" smtClean="0"/>
              <a:t>SSH for Linux nodes</a:t>
            </a:r>
            <a:endParaRPr lang="en-US" b="1" i="1" dirty="0"/>
          </a:p>
        </p:txBody>
      </p:sp>
      <p:sp>
        <p:nvSpPr>
          <p:cNvPr id="23" name="TextBox 22"/>
          <p:cNvSpPr txBox="1"/>
          <p:nvPr/>
        </p:nvSpPr>
        <p:spPr>
          <a:xfrm>
            <a:off x="2794774" y="1524000"/>
            <a:ext cx="9535683" cy="707886"/>
          </a:xfrm>
          <a:prstGeom prst="rect">
            <a:avLst/>
          </a:prstGeom>
          <a:noFill/>
        </p:spPr>
        <p:txBody>
          <a:bodyPr wrap="none" rtlCol="0">
            <a:spAutoFit/>
          </a:bodyPr>
          <a:lstStyle/>
          <a:p>
            <a:r>
              <a:rPr lang="en-US" sz="4000" b="1" dirty="0" smtClean="0"/>
              <a:t>Second: </a:t>
            </a:r>
            <a:r>
              <a:rPr lang="en-US" sz="4000" dirty="0" smtClean="0"/>
              <a:t>The Node contacts Chef Server</a:t>
            </a:r>
            <a:endParaRPr lang="en-US" sz="4000" dirty="0"/>
          </a:p>
        </p:txBody>
      </p:sp>
    </p:spTree>
    <p:extLst>
      <p:ext uri="{BB962C8B-B14F-4D97-AF65-F5344CB8AC3E}">
        <p14:creationId xmlns:p14="http://schemas.microsoft.com/office/powerpoint/2010/main" val="2114963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331788" y="6553200"/>
            <a:ext cx="159258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knife bootstrap </a:t>
            </a:r>
            <a:r>
              <a:rPr lang="en-US" sz="2200" dirty="0" smtClean="0">
                <a:solidFill>
                  <a:srgbClr val="FFFF00"/>
                </a:solidFill>
                <a:latin typeface="Courier"/>
                <a:ea typeface="Courier"/>
                <a:cs typeface="Courier"/>
                <a:sym typeface="Courier"/>
              </a:rPr>
              <a:t>windows </a:t>
            </a:r>
            <a:r>
              <a:rPr lang="en-US" sz="2200" dirty="0" err="1" smtClean="0">
                <a:solidFill>
                  <a:srgbClr val="FFFF00"/>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&lt;hostname or IP&gt; -x username –P password -N "</a:t>
            </a:r>
            <a:r>
              <a:rPr lang="en-US" sz="2200" dirty="0" err="1" smtClean="0">
                <a:solidFill>
                  <a:srgbClr val="FFFF00"/>
                </a:solidFill>
                <a:latin typeface="Courier"/>
                <a:ea typeface="Courier"/>
                <a:cs typeface="Courier"/>
                <a:sym typeface="Courier"/>
              </a:rPr>
              <a:t>windowsnode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a:t>
            </a:r>
            <a:r>
              <a:rPr lang="en-US" dirty="0" smtClean="0">
                <a:sym typeface="Arial Bold" charset="0"/>
              </a:rPr>
              <a:t>Bootstrap" </a:t>
            </a:r>
            <a:r>
              <a:rPr lang="en-US" dirty="0" smtClean="0">
                <a:sym typeface="Arial Bold" charset="0"/>
              </a:rPr>
              <a:t>command</a:t>
            </a:r>
            <a:endParaRPr lang="en-US" dirty="0">
              <a:sym typeface="Arial Bold" charset="0"/>
            </a:endParaRPr>
          </a:p>
        </p:txBody>
      </p:sp>
      <p:sp>
        <p:nvSpPr>
          <p:cNvPr id="2" name="TextBox 1"/>
          <p:cNvSpPr txBox="1"/>
          <p:nvPr/>
        </p:nvSpPr>
        <p:spPr>
          <a:xfrm>
            <a:off x="735392" y="1752600"/>
            <a:ext cx="4455842" cy="523220"/>
          </a:xfrm>
          <a:prstGeom prst="rect">
            <a:avLst/>
          </a:prstGeom>
          <a:noFill/>
        </p:spPr>
        <p:txBody>
          <a:bodyPr wrap="none" rtlCol="0">
            <a:spAutoFit/>
          </a:bodyPr>
          <a:lstStyle/>
          <a:p>
            <a:r>
              <a:rPr lang="en-US" dirty="0" smtClean="0"/>
              <a:t>To Bootstrap a </a:t>
            </a:r>
            <a:r>
              <a:rPr lang="en-US" b="1" dirty="0" smtClean="0"/>
              <a:t>Linux </a:t>
            </a:r>
            <a:r>
              <a:rPr lang="en-US" dirty="0" smtClean="0"/>
              <a:t>node</a:t>
            </a:r>
            <a:endParaRPr lang="en-US" dirty="0"/>
          </a:p>
        </p:txBody>
      </p:sp>
      <p:sp>
        <p:nvSpPr>
          <p:cNvPr id="6" name="Rectangle 1"/>
          <p:cNvSpPr>
            <a:spLocks/>
          </p:cNvSpPr>
          <p:nvPr/>
        </p:nvSpPr>
        <p:spPr bwMode="auto">
          <a:xfrm>
            <a:off x="356394" y="22860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err="1" smtClean="0">
                <a:solidFill>
                  <a:schemeClr val="bg1"/>
                </a:solidFill>
                <a:latin typeface="Courier"/>
                <a:ea typeface="Courier"/>
                <a:cs typeface="Courier"/>
                <a:sym typeface="Courier"/>
              </a:rPr>
              <a:t>ws</a:t>
            </a:r>
            <a:r>
              <a:rPr lang="en-US" sz="2200" dirty="0" smtClean="0">
                <a:solidFill>
                  <a:schemeClr val="bg1"/>
                </a:solidFill>
                <a:latin typeface="Courier"/>
                <a:ea typeface="Courier"/>
                <a:cs typeface="Courier"/>
                <a:sym typeface="Courier"/>
              </a:rPr>
              <a:t>&gt;</a:t>
            </a:r>
            <a:r>
              <a:rPr lang="en-US" sz="2200" dirty="0" smtClean="0">
                <a:solidFill>
                  <a:srgbClr val="FFFFFF"/>
                </a:solidFill>
                <a:latin typeface="Courier"/>
                <a:ea typeface="Courier"/>
                <a:cs typeface="Courier"/>
                <a:sym typeface="Courier"/>
              </a:rPr>
              <a:t> knife bootstrap &lt;hostname or IP&gt; -x username –P password -N "</a:t>
            </a:r>
            <a:r>
              <a:rPr lang="en-US" sz="2200" dirty="0" err="1" smtClean="0">
                <a:solidFill>
                  <a:srgbClr val="FFFF00"/>
                </a:solidFill>
                <a:latin typeface="Courier"/>
                <a:ea typeface="Courier"/>
                <a:cs typeface="Courier"/>
                <a:sym typeface="Courier"/>
              </a:rPr>
              <a:t>linuxnode</a:t>
            </a:r>
            <a:r>
              <a:rPr lang="en-US" sz="2200" dirty="0" smtClean="0">
                <a:solidFill>
                  <a:srgbClr val="FFFFFF"/>
                </a:solidFill>
                <a:latin typeface="Courier"/>
                <a:ea typeface="Courier"/>
                <a:cs typeface="Courier"/>
                <a:sym typeface="Courier"/>
              </a:rPr>
              <a:t>"</a:t>
            </a:r>
            <a:endParaRPr lang="en-US" sz="2200" dirty="0">
              <a:solidFill>
                <a:srgbClr val="FFFFFF"/>
              </a:solidFill>
              <a:latin typeface="Courier"/>
              <a:ea typeface="Courier"/>
              <a:cs typeface="Courier"/>
              <a:sym typeface="Courier"/>
            </a:endParaRPr>
          </a:p>
        </p:txBody>
      </p:sp>
      <p:sp>
        <p:nvSpPr>
          <p:cNvPr id="7" name="TextBox 6"/>
          <p:cNvSpPr txBox="1"/>
          <p:nvPr/>
        </p:nvSpPr>
        <p:spPr>
          <a:xfrm>
            <a:off x="737394" y="5791200"/>
            <a:ext cx="5070895" cy="523220"/>
          </a:xfrm>
          <a:prstGeom prst="rect">
            <a:avLst/>
          </a:prstGeom>
          <a:noFill/>
        </p:spPr>
        <p:txBody>
          <a:bodyPr wrap="none" rtlCol="0">
            <a:spAutoFit/>
          </a:bodyPr>
          <a:lstStyle/>
          <a:p>
            <a:r>
              <a:rPr lang="en-US" dirty="0" smtClean="0"/>
              <a:t>To Bootstrap a </a:t>
            </a:r>
            <a:r>
              <a:rPr lang="en-US" b="1" dirty="0" smtClean="0"/>
              <a:t>Windows </a:t>
            </a:r>
            <a:r>
              <a:rPr lang="en-US" dirty="0" smtClean="0"/>
              <a:t>node</a:t>
            </a:r>
            <a:endParaRPr lang="en-US" dirty="0"/>
          </a:p>
        </p:txBody>
      </p:sp>
      <p:sp>
        <p:nvSpPr>
          <p:cNvPr id="3" name="TextBox 2"/>
          <p:cNvSpPr txBox="1"/>
          <p:nvPr/>
        </p:nvSpPr>
        <p:spPr>
          <a:xfrm>
            <a:off x="5690394" y="3962400"/>
            <a:ext cx="9906000" cy="1384995"/>
          </a:xfrm>
          <a:prstGeom prst="rect">
            <a:avLst/>
          </a:prstGeom>
          <a:noFill/>
        </p:spPr>
        <p:txBody>
          <a:bodyPr wrap="square" rtlCol="0">
            <a:spAutoFit/>
          </a:bodyPr>
          <a:lstStyle/>
          <a:p>
            <a:r>
              <a:rPr lang="en-US" dirty="0" smtClean="0"/>
              <a:t>-x = username</a:t>
            </a:r>
          </a:p>
          <a:p>
            <a:r>
              <a:rPr lang="en-US" dirty="0" smtClean="0"/>
              <a:t>-P = password</a:t>
            </a:r>
          </a:p>
          <a:p>
            <a:r>
              <a:rPr lang="en-US" dirty="0" smtClean="0"/>
              <a:t>-N = rename the node (from the default of FQDN)</a:t>
            </a:r>
            <a:endParaRPr lang="en-US" dirty="0"/>
          </a:p>
        </p:txBody>
      </p:sp>
      <p:sp>
        <p:nvSpPr>
          <p:cNvPr id="10" name="Rectangle 3"/>
          <p:cNvSpPr>
            <a:spLocks/>
          </p:cNvSpPr>
          <p:nvPr/>
        </p:nvSpPr>
        <p:spPr bwMode="auto">
          <a:xfrm>
            <a:off x="4852194" y="3733800"/>
            <a:ext cx="9677400" cy="1905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 name="TextBox 3"/>
          <p:cNvSpPr txBox="1"/>
          <p:nvPr/>
        </p:nvSpPr>
        <p:spPr>
          <a:xfrm>
            <a:off x="1682202" y="7696200"/>
            <a:ext cx="11994790" cy="954107"/>
          </a:xfrm>
          <a:prstGeom prst="rect">
            <a:avLst/>
          </a:prstGeom>
          <a:noFill/>
        </p:spPr>
        <p:txBody>
          <a:bodyPr wrap="none" rtlCol="0">
            <a:spAutoFit/>
          </a:bodyPr>
          <a:lstStyle/>
          <a:p>
            <a:pPr algn="ctr"/>
            <a:r>
              <a:rPr lang="en-US" b="1" dirty="0" smtClean="0">
                <a:solidFill>
                  <a:srgbClr val="FF0000"/>
                </a:solidFill>
              </a:rPr>
              <a:t>NOTE: If you are using more then one node within your Organization, </a:t>
            </a:r>
          </a:p>
          <a:p>
            <a:pPr algn="ctr"/>
            <a:r>
              <a:rPr lang="en-US" b="1" dirty="0" smtClean="0">
                <a:solidFill>
                  <a:srgbClr val="FF0000"/>
                </a:solidFill>
              </a:rPr>
              <a:t>name them differently or </a:t>
            </a:r>
            <a:r>
              <a:rPr lang="en-US" b="1" dirty="0" smtClean="0">
                <a:solidFill>
                  <a:srgbClr val="FF0000"/>
                </a:solidFill>
              </a:rPr>
              <a:t>you'll </a:t>
            </a:r>
            <a:r>
              <a:rPr lang="en-US" b="1" dirty="0" smtClean="0">
                <a:solidFill>
                  <a:srgbClr val="FF0000"/>
                </a:solidFill>
              </a:rPr>
              <a:t>get an error!</a:t>
            </a:r>
            <a:endParaRPr lang="en-US" b="1" dirty="0">
              <a:solidFill>
                <a:srgbClr val="FF0000"/>
              </a:solidFill>
            </a:endParaRPr>
          </a:p>
        </p:txBody>
      </p:sp>
    </p:spTree>
    <p:extLst>
      <p:ext uri="{BB962C8B-B14F-4D97-AF65-F5344CB8AC3E}">
        <p14:creationId xmlns:p14="http://schemas.microsoft.com/office/powerpoint/2010/main" val="1155371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a:xfrm>
            <a:off x="800273" y="1879603"/>
            <a:ext cx="15177121" cy="6731000"/>
          </a:xfrm>
        </p:spPr>
        <p:txBody>
          <a:bodyPr/>
          <a:lstStyle/>
          <a:p>
            <a:r>
              <a:rPr lang="en-US" sz="4800" dirty="0"/>
              <a:t>Every node must have a unique name within an </a:t>
            </a:r>
            <a:r>
              <a:rPr lang="en-US" sz="4800" dirty="0" smtClean="0"/>
              <a:t>organization</a:t>
            </a:r>
          </a:p>
          <a:p>
            <a:pPr marL="0" indent="0">
              <a:buNone/>
            </a:pPr>
            <a:endParaRPr lang="en-US" sz="1000" dirty="0"/>
          </a:p>
          <a:p>
            <a:r>
              <a:rPr lang="en-US" sz="4800" dirty="0"/>
              <a:t>Chef defaults to the </a:t>
            </a:r>
            <a:r>
              <a:rPr lang="en-US" sz="4800" i="1" dirty="0"/>
              <a:t>Fully Qualified Domain Name</a:t>
            </a:r>
            <a:r>
              <a:rPr lang="en-US" sz="4800" dirty="0"/>
              <a:t> of the server, i.e. in the format </a:t>
            </a:r>
            <a:r>
              <a:rPr lang="en-US" sz="4800" dirty="0" err="1" smtClean="0"/>
              <a:t>server.domain.com</a:t>
            </a:r>
            <a:endParaRPr lang="en-US" sz="4800" dirty="0" smtClean="0"/>
          </a:p>
          <a:p>
            <a:pPr marL="0" indent="0">
              <a:buNone/>
            </a:pPr>
            <a:endParaRPr lang="en-US" sz="1000" dirty="0"/>
          </a:p>
          <a:p>
            <a:r>
              <a:rPr lang="en-US" sz="4800" dirty="0"/>
              <a:t>We overrode </a:t>
            </a:r>
            <a:r>
              <a:rPr lang="en-US" sz="4800" dirty="0" smtClean="0"/>
              <a:t>the FQDN to make </a:t>
            </a:r>
            <a:r>
              <a:rPr lang="en-US" sz="4800" dirty="0"/>
              <a:t>typing </a:t>
            </a:r>
            <a:r>
              <a:rPr lang="en-US" sz="4800" dirty="0" smtClean="0"/>
              <a:t>easier using:</a:t>
            </a:r>
          </a:p>
          <a:p>
            <a:pPr lvl="2"/>
            <a:r>
              <a:rPr lang="en-US" sz="4800" dirty="0" smtClean="0"/>
              <a:t>–N "</a:t>
            </a:r>
            <a:r>
              <a:rPr lang="en-US" sz="4800" dirty="0" err="1" smtClean="0"/>
              <a:t>windowsnode</a:t>
            </a:r>
            <a:r>
              <a:rPr lang="en-US" sz="4800" dirty="0"/>
              <a:t>"</a:t>
            </a:r>
            <a:r>
              <a:rPr lang="en-US" sz="4800" dirty="0" smtClean="0"/>
              <a:t> or –N "</a:t>
            </a:r>
            <a:r>
              <a:rPr lang="en-US" sz="4800" dirty="0" err="1" smtClean="0"/>
              <a:t>linuxnode</a:t>
            </a:r>
            <a:r>
              <a:rPr lang="en-US" sz="4800" dirty="0"/>
              <a:t>"</a:t>
            </a:r>
            <a:endParaRPr lang="en-US" sz="4800" dirty="0" smtClean="0"/>
          </a:p>
          <a:p>
            <a:pPr lvl="2"/>
            <a:endParaRPr lang="en-US" sz="1000" dirty="0" smtClean="0"/>
          </a:p>
          <a:p>
            <a:r>
              <a:rPr lang="en-US" sz="4800" dirty="0" smtClean="0"/>
              <a:t>In production, let the </a:t>
            </a:r>
            <a:r>
              <a:rPr lang="en-US" sz="4800" b="1" dirty="0" smtClean="0"/>
              <a:t>default</a:t>
            </a:r>
            <a:r>
              <a:rPr lang="en-US" sz="4800" dirty="0" smtClean="0"/>
              <a:t> FQDN be the node name</a:t>
            </a:r>
          </a:p>
        </p:txBody>
      </p:sp>
    </p:spTree>
    <p:extLst>
      <p:ext uri="{BB962C8B-B14F-4D97-AF65-F5344CB8AC3E}">
        <p14:creationId xmlns:p14="http://schemas.microsoft.com/office/powerpoint/2010/main" val="14407427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smtClean="0">
                <a:sym typeface="Arial Bold" charset="0"/>
              </a:rPr>
              <a:t>Node names</a:t>
            </a:r>
            <a:endParaRPr lang="en-US" sz="6400" dirty="0">
              <a:sym typeface="Arial Bold" charset="0"/>
            </a:endParaRPr>
          </a:p>
        </p:txBody>
      </p:sp>
      <p:pic>
        <p:nvPicPr>
          <p:cNvPr id="3" name="Picture 2" descr="NodeNam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93" y="3114866"/>
            <a:ext cx="12115801" cy="5648134"/>
          </a:xfrm>
          <a:prstGeom prst="rect">
            <a:avLst/>
          </a:prstGeom>
        </p:spPr>
      </p:pic>
      <p:cxnSp>
        <p:nvCxnSpPr>
          <p:cNvPr id="5" name="Straight Arrow Connector 4"/>
          <p:cNvCxnSpPr/>
          <p:nvPr/>
        </p:nvCxnSpPr>
        <p:spPr bwMode="auto">
          <a:xfrm flipH="1">
            <a:off x="6680994" y="2590800"/>
            <a:ext cx="2362200" cy="1066800"/>
          </a:xfrm>
          <a:prstGeom prst="straightConnector1">
            <a:avLst/>
          </a:prstGeom>
          <a:blipFill dpi="0" rotWithShape="0">
            <a:blip r:embed="rId4"/>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966994" y="2234624"/>
            <a:ext cx="4601740" cy="584776"/>
          </a:xfrm>
          <a:prstGeom prst="rect">
            <a:avLst/>
          </a:prstGeom>
          <a:noFill/>
        </p:spPr>
        <p:txBody>
          <a:bodyPr wrap="none" rtlCol="0">
            <a:spAutoFit/>
          </a:bodyPr>
          <a:lstStyle/>
          <a:p>
            <a:r>
              <a:rPr lang="en-US" sz="3200" b="1" dirty="0" smtClean="0"/>
              <a:t>View node names here</a:t>
            </a:r>
            <a:endParaRPr lang="en-US" sz="3200" b="1" dirty="0"/>
          </a:p>
        </p:txBody>
      </p:sp>
      <p:cxnSp>
        <p:nvCxnSpPr>
          <p:cNvPr id="15" name="Straight Arrow Connector 14"/>
          <p:cNvCxnSpPr/>
          <p:nvPr/>
        </p:nvCxnSpPr>
        <p:spPr bwMode="auto">
          <a:xfrm flipH="1">
            <a:off x="6757194" y="2743200"/>
            <a:ext cx="2438400" cy="32004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p:nvPr/>
        </p:nvCxnSpPr>
        <p:spPr bwMode="auto">
          <a:xfrm flipH="1">
            <a:off x="7290594" y="2743200"/>
            <a:ext cx="1905000" cy="3886200"/>
          </a:xfrm>
          <a:prstGeom prst="straightConnector1">
            <a:avLst/>
          </a:prstGeom>
          <a:blipFill dpi="0" rotWithShape="0">
            <a:blip r:embed="rId4"/>
            <a:srcRect/>
            <a:tile tx="0" ty="0" sx="100000" sy="100000" flip="none" algn="tl"/>
          </a:blipFill>
          <a:ln w="1016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107242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dirty="0"/>
              <a:t>What just happened?</a:t>
            </a:r>
          </a:p>
        </p:txBody>
      </p:sp>
      <p:sp>
        <p:nvSpPr>
          <p:cNvPr id="370690" name="Rectangle 2"/>
          <p:cNvSpPr>
            <a:spLocks noGrp="1" noChangeArrowheads="1"/>
          </p:cNvSpPr>
          <p:nvPr>
            <p:ph type="body" idx="1"/>
          </p:nvPr>
        </p:nvSpPr>
        <p:spPr>
          <a:xfrm>
            <a:off x="800273" y="1879602"/>
            <a:ext cx="14657233" cy="7035797"/>
          </a:xfrm>
          <a:ln/>
        </p:spPr>
        <p:txBody>
          <a:bodyPr/>
          <a:lstStyle/>
          <a:p>
            <a:pPr>
              <a:spcBef>
                <a:spcPct val="0"/>
              </a:spcBef>
            </a:pPr>
            <a:r>
              <a:rPr lang="en-US" sz="4500" dirty="0"/>
              <a:t>Chef and </a:t>
            </a:r>
            <a:r>
              <a:rPr lang="en-US" sz="4500" dirty="0" smtClean="0"/>
              <a:t>its </a:t>
            </a:r>
            <a:r>
              <a:rPr lang="en-US" sz="4500" dirty="0"/>
              <a:t>dependencies installed </a:t>
            </a:r>
            <a:r>
              <a:rPr lang="en-US" sz="4500" dirty="0" smtClean="0"/>
              <a:t>on the Node via an operating </a:t>
            </a:r>
            <a:r>
              <a:rPr lang="en-US" sz="4500" dirty="0"/>
              <a:t>system-specific package ("omnibus installer")</a:t>
            </a:r>
          </a:p>
          <a:p>
            <a:pPr>
              <a:spcBef>
                <a:spcPts val="1138"/>
              </a:spcBef>
            </a:pPr>
            <a:r>
              <a:rPr lang="en-US" sz="4500" dirty="0"/>
              <a:t>Installation includes</a:t>
            </a:r>
          </a:p>
          <a:p>
            <a:pPr lvl="1">
              <a:spcBef>
                <a:spcPts val="1138"/>
              </a:spcBef>
            </a:pPr>
            <a:r>
              <a:rPr lang="en-US" sz="4500" dirty="0"/>
              <a:t>The Ruby language - used by </a:t>
            </a:r>
            <a:r>
              <a:rPr lang="en-US" sz="4500" dirty="0" smtClean="0"/>
              <a:t>Chef</a:t>
            </a:r>
          </a:p>
          <a:p>
            <a:pPr lvl="1">
              <a:spcBef>
                <a:spcPts val="1138"/>
              </a:spcBef>
            </a:pPr>
            <a:r>
              <a:rPr lang="en-US" sz="4500" dirty="0" smtClean="0"/>
              <a:t>Configured the node with correct security certificates</a:t>
            </a:r>
            <a:endParaRPr lang="en-US" sz="4500" dirty="0"/>
          </a:p>
          <a:p>
            <a:pPr lvl="1">
              <a:spcBef>
                <a:spcPts val="1138"/>
              </a:spcBef>
            </a:pPr>
            <a:r>
              <a:rPr lang="en-US" sz="4500" dirty="0" smtClean="0"/>
              <a:t>chef</a:t>
            </a:r>
            <a:r>
              <a:rPr lang="en-US" sz="4500" dirty="0"/>
              <a:t>-client - Client </a:t>
            </a:r>
            <a:r>
              <a:rPr lang="en-US" sz="4500" dirty="0" smtClean="0"/>
              <a:t>application (same version as your workstation)</a:t>
            </a:r>
          </a:p>
          <a:p>
            <a:pPr lvl="1">
              <a:spcBef>
                <a:spcPts val="1138"/>
              </a:spcBef>
            </a:pPr>
            <a:r>
              <a:rPr lang="en-US" sz="4500" dirty="0" err="1" smtClean="0"/>
              <a:t>ohai</a:t>
            </a:r>
            <a:r>
              <a:rPr lang="en-US" sz="4500" dirty="0" smtClean="0"/>
              <a:t> - System profiler (which creates the node object)</a:t>
            </a:r>
            <a:endParaRPr lang="en-US" sz="4500" dirty="0"/>
          </a:p>
        </p:txBody>
      </p:sp>
    </p:spTree>
    <p:extLst>
      <p:ext uri="{BB962C8B-B14F-4D97-AF65-F5344CB8AC3E}">
        <p14:creationId xmlns:p14="http://schemas.microsoft.com/office/powerpoint/2010/main" val="10863337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Roles</a:t>
            </a:r>
          </a:p>
          <a:p>
            <a:r>
              <a:rPr lang="en-US" dirty="0" smtClean="0"/>
              <a:t>Environments</a:t>
            </a:r>
            <a:endParaRPr lang="en-US" dirty="0"/>
          </a:p>
          <a:p>
            <a:r>
              <a:rPr lang="en-US" dirty="0" err="1" smtClean="0"/>
              <a:t>Data_bags</a:t>
            </a:r>
            <a:endParaRPr lang="en-US" dirty="0"/>
          </a:p>
          <a:p>
            <a:r>
              <a:rPr lang="en-US" dirty="0" smtClean="0"/>
              <a:t>Supermarket</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Windows node: Verify Target Instance is Configured </a:t>
            </a:r>
            <a:r>
              <a:rPr lang="en-US" sz="4000" dirty="0"/>
              <a:t>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Administrator </a:t>
            </a:r>
            <a:r>
              <a:rPr lang="en-US" dirty="0" smtClean="0"/>
              <a:t>Password: </a:t>
            </a:r>
            <a:r>
              <a:rPr lang="en-US" b="1" dirty="0" smtClean="0"/>
              <a:t>&lt;</a:t>
            </a:r>
            <a:r>
              <a:rPr lang="en-US" b="1" dirty="0" err="1" smtClean="0"/>
              <a:t>your_password</a:t>
            </a:r>
            <a:r>
              <a:rPr lang="en-US" b="1" dirty="0" smtClean="0"/>
              <a:t>&gt;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3728434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a:t>
            </a:r>
            <a:r>
              <a:rPr lang="en-US" sz="4000" dirty="0"/>
              <a:t>Verify Target Instance is Configured Properly</a:t>
            </a:r>
          </a:p>
        </p:txBody>
      </p:sp>
      <p:sp>
        <p:nvSpPr>
          <p:cNvPr id="3" name="Content Placeholder 2"/>
          <p:cNvSpPr>
            <a:spLocks noGrp="1"/>
          </p:cNvSpPr>
          <p:nvPr>
            <p:ph idx="1"/>
          </p:nvPr>
        </p:nvSpPr>
        <p:spPr/>
        <p:txBody>
          <a:bodyPr/>
          <a:lstStyle/>
          <a:p>
            <a:r>
              <a:rPr lang="en-US" b="1" dirty="0" smtClean="0"/>
              <a:t>On the VM</a:t>
            </a:r>
            <a:r>
              <a:rPr lang="en-US" dirty="0" smtClean="0"/>
              <a:t> </a:t>
            </a:r>
          </a:p>
          <a:p>
            <a:pPr lvl="2"/>
            <a:r>
              <a:rPr lang="en-US" dirty="0" smtClean="0"/>
              <a:t>Close all existing PowerShell windows</a:t>
            </a:r>
          </a:p>
          <a:p>
            <a:pPr lvl="2"/>
            <a:r>
              <a:rPr lang="en-US" dirty="0" smtClean="0"/>
              <a:t>Open an </a:t>
            </a:r>
            <a:r>
              <a:rPr lang="en-US" b="1" dirty="0" smtClean="0"/>
              <a:t>Administrator</a:t>
            </a:r>
            <a:r>
              <a:rPr lang="en-US" dirty="0" smtClean="0"/>
              <a:t> </a:t>
            </a:r>
            <a:r>
              <a:rPr lang="en-US" dirty="0" err="1" smtClean="0"/>
              <a:t>Powershell</a:t>
            </a:r>
            <a:r>
              <a:rPr lang="en-US" dirty="0" smtClean="0"/>
              <a:t> window</a:t>
            </a:r>
            <a:endParaRPr lang="en-US" b="1"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4495800"/>
            <a:ext cx="5855494" cy="5341463"/>
          </a:xfrm>
          <a:prstGeom prst="rect">
            <a:avLst/>
          </a:prstGeom>
        </p:spPr>
      </p:pic>
      <p:sp>
        <p:nvSpPr>
          <p:cNvPr id="6" name="Rectangle 3"/>
          <p:cNvSpPr>
            <a:spLocks/>
          </p:cNvSpPr>
          <p:nvPr/>
        </p:nvSpPr>
        <p:spPr bwMode="auto">
          <a:xfrm>
            <a:off x="5461794" y="5334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cxnSp>
        <p:nvCxnSpPr>
          <p:cNvPr id="10" name="Straight Arrow Connector 9"/>
          <p:cNvCxnSpPr/>
          <p:nvPr/>
        </p:nvCxnSpPr>
        <p:spPr bwMode="auto">
          <a:xfrm>
            <a:off x="2413794" y="5638800"/>
            <a:ext cx="25146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p:nvPr/>
        </p:nvCxnSpPr>
        <p:spPr bwMode="auto">
          <a:xfrm flipH="1">
            <a:off x="11329194" y="5638800"/>
            <a:ext cx="2667000" cy="0"/>
          </a:xfrm>
          <a:prstGeom prst="straightConnector1">
            <a:avLst/>
          </a:prstGeom>
          <a:blipFill dpi="0" rotWithShape="0">
            <a:blip r:embed="rId3"/>
            <a:srcRect/>
            <a:tile tx="0" ty="0" sx="100000" sy="100000" flip="none" algn="tl"/>
          </a:blipFill>
          <a:ln w="152400" cap="flat" cmpd="sng" algn="ctr">
            <a:solidFill>
              <a:srgbClr val="FF8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48567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Windows node: Verify </a:t>
            </a:r>
            <a:r>
              <a:rPr lang="en-US" sz="4000" dirty="0"/>
              <a:t>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10/7/2013   3:41 PM            cache</a:t>
            </a:r>
          </a:p>
          <a:p>
            <a:pPr eaLnBrk="1" hangingPunct="1"/>
            <a:r>
              <a:rPr lang="en-US" sz="2400" dirty="0">
                <a:latin typeface="Courier"/>
                <a:cs typeface="Courier"/>
              </a:rPr>
              <a:t>-a---         10/4/2013   7:18 PM       1702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10/4/2013   7:17 PM        434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10/4/2013   7:17 PM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10/4/2013   7:17 PM       1706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10/4/2013   7:16 PM        161 wget.ps1</a:t>
            </a:r>
          </a:p>
          <a:p>
            <a:pPr eaLnBrk="1" hangingPunct="1"/>
            <a:r>
              <a:rPr lang="en-US" sz="2400" dirty="0">
                <a:latin typeface="Courier"/>
                <a:cs typeface="Courier"/>
              </a:rPr>
              <a:t>-a---         10/4/2013   7:16 PM       1273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7577316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Windows node: Examine C:\chef\client.rb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a:t>
            </a:r>
            <a:r>
              <a:rPr lang="en-US" sz="2400" dirty="0">
                <a:solidFill>
                  <a:schemeClr val="bg1"/>
                </a:solidFill>
                <a:latin typeface="Courier"/>
                <a:cs typeface="Courier"/>
              </a:rPr>
              <a:t>"</a:t>
            </a:r>
            <a:r>
              <a:rPr lang="en-US" sz="2400" dirty="0" err="1" smtClean="0">
                <a:solidFill>
                  <a:schemeClr val="bg1"/>
                </a:solidFill>
                <a:latin typeface="Courier"/>
                <a:cs typeface="Courier"/>
              </a:rPr>
              <a:t>windowsnode</a:t>
            </a:r>
            <a:r>
              <a:rPr lang="en-US" sz="2400" dirty="0" smtClean="0">
                <a:solidFill>
                  <a:schemeClr val="bg1"/>
                </a:solidFill>
                <a:latin typeface="Courier"/>
                <a:cs typeface="Courier"/>
              </a:rPr>
              <a:t>"</a:t>
            </a: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a:solidFill>
                  <a:srgbClr val="FFFFFF"/>
                </a:solidFill>
                <a:latin typeface="Courier"/>
                <a:ea typeface="Courier"/>
                <a:cs typeface="Courier"/>
                <a:sym typeface="Courier"/>
              </a:rPr>
              <a:t>rn</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310274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Linux node: </a:t>
            </a:r>
            <a:r>
              <a:rPr lang="en-US" sz="4400" dirty="0"/>
              <a:t>Verify Target Instance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sz="2400" dirty="0">
                <a:latin typeface="Courier"/>
                <a:cs typeface="Courier"/>
              </a:rPr>
              <a:t>The authenticity of host 'uvo1qrwls0jdgs3blvt.vm.cld.sr (69.195.232.110)' can't be established.</a:t>
            </a:r>
          </a:p>
          <a:p>
            <a:r>
              <a:rPr lang="en-US" sz="2400" dirty="0">
                <a:latin typeface="Courier"/>
                <a:cs typeface="Courier"/>
              </a:rPr>
              <a:t>RSA key fingerprint is d9:95:a3:b9:02:27:e9:cd:74:e4:a2:34:23:f5:a6:8b.</a:t>
            </a:r>
          </a:p>
          <a:p>
            <a:r>
              <a:rPr lang="en-US" sz="2400" dirty="0">
                <a:latin typeface="Courier"/>
                <a:cs typeface="Courier"/>
              </a:rPr>
              <a:t>Are you sure you want to continue connecting (yes/no)? </a:t>
            </a:r>
            <a:r>
              <a:rPr lang="en-US" sz="2400" b="1" dirty="0">
                <a:latin typeface="Courier"/>
                <a:cs typeface="Courier"/>
              </a:rPr>
              <a:t>yes</a:t>
            </a:r>
            <a:endParaRPr lang="en-US" sz="2400" dirty="0">
              <a:latin typeface="Courier"/>
              <a:cs typeface="Courier"/>
            </a:endParaRPr>
          </a:p>
          <a:p>
            <a:r>
              <a:rPr lang="en-US" sz="2400" dirty="0">
                <a:latin typeface="Courier"/>
                <a:cs typeface="Courier"/>
              </a:rPr>
              <a:t>Warning: Permanently added 'uvo1qrwls0jdgs3blvt.vm.cld.sr,69.195.232.110' (RSA) to the list of known hosts.</a:t>
            </a:r>
          </a:p>
          <a:p>
            <a:r>
              <a:rPr lang="en-US" sz="2400" u="sng" dirty="0">
                <a:latin typeface="Courier"/>
                <a:cs typeface="Courier"/>
                <a:hlinkClick r:id="rId2"/>
              </a:rPr>
              <a:t>chef@uvo1qrwls0jdgs3blvt.vm.cld.sr</a:t>
            </a:r>
            <a:r>
              <a:rPr lang="en-US" sz="2400" dirty="0">
                <a:latin typeface="Courier"/>
                <a:cs typeface="Courier"/>
              </a:rPr>
              <a:t>'s password: </a:t>
            </a:r>
          </a:p>
          <a:p>
            <a:r>
              <a:rPr lang="en-US" sz="2400" dirty="0">
                <a:latin typeface="Courier"/>
                <a:cs typeface="Courier"/>
              </a:rPr>
              <a:t>Last login: </a:t>
            </a:r>
            <a:r>
              <a:rPr lang="en-US" sz="2400" dirty="0" smtClean="0">
                <a:latin typeface="Courier"/>
                <a:cs typeface="Courier"/>
              </a:rPr>
              <a:t>Tue July 8 </a:t>
            </a:r>
            <a:r>
              <a:rPr lang="en-US" sz="2400" dirty="0">
                <a:latin typeface="Courier"/>
                <a:cs typeface="Courier"/>
              </a:rPr>
              <a:t>16:26:24 2014 from host86-145-117-53.range86-145.btcentralplus.com</a:t>
            </a:r>
          </a:p>
          <a:p>
            <a:r>
              <a:rPr lang="en-US" sz="2400" dirty="0">
                <a:latin typeface="Courier"/>
                <a:cs typeface="Courier"/>
              </a:rPr>
              <a:t>[chef@CentOS63 ~]$ </a:t>
            </a: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FFFFFF"/>
                </a:solidFill>
                <a:latin typeface="Courier"/>
                <a:ea typeface="Courier"/>
                <a:cs typeface="Courier"/>
                <a:sym typeface="Courier"/>
              </a:rPr>
              <a:t>ws</a:t>
            </a:r>
            <a:r>
              <a:rPr lang="en-US" sz="4800" dirty="0" smtClean="0">
                <a:solidFill>
                  <a:srgbClr val="FFFFFF"/>
                </a:solidFill>
                <a:latin typeface="Courier"/>
                <a:ea typeface="Courier"/>
                <a:cs typeface="Courier"/>
                <a:sym typeface="Courier"/>
              </a:rPr>
              <a:t>&gt; </a:t>
            </a:r>
            <a:r>
              <a:rPr lang="en-US" sz="4800" dirty="0" err="1">
                <a:solidFill>
                  <a:srgbClr val="FFFFFF"/>
                </a:solidFill>
                <a:latin typeface="Courier"/>
                <a:ea typeface="Courier"/>
                <a:cs typeface="Courier"/>
                <a:sym typeface="Courier"/>
              </a:rPr>
              <a:t>ssh</a:t>
            </a:r>
            <a:r>
              <a:rPr lang="en-US" sz="4800" dirty="0">
                <a:solidFill>
                  <a:srgbClr val="FFFFFF"/>
                </a:solidFill>
                <a:latin typeface="Courier"/>
                <a:ea typeface="Courier"/>
                <a:cs typeface="Courier"/>
                <a:sym typeface="Courier"/>
              </a:rPr>
              <a:t> root</a:t>
            </a:r>
            <a:r>
              <a:rPr lang="en-US" sz="4800" dirty="0" smtClean="0">
                <a:solidFill>
                  <a:srgbClr val="FFFFFF"/>
                </a:solidFill>
                <a:latin typeface="Courier"/>
                <a:ea typeface="Courier"/>
                <a:cs typeface="Courier"/>
                <a:sym typeface="Courier"/>
              </a:rPr>
              <a:t>@&lt;EXTERNAL ADDRESS&gt;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5946889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Linux node: </a:t>
            </a:r>
            <a:r>
              <a:rPr lang="en-US" sz="4000" dirty="0"/>
              <a:t>Verify Target Instance is Configured Properly</a:t>
            </a:r>
          </a:p>
        </p:txBody>
      </p:sp>
      <p:sp>
        <p:nvSpPr>
          <p:cNvPr id="5" name="Rectangle 4"/>
          <p:cNvSpPr>
            <a:spLocks noGrp="1" noChangeArrowheads="1"/>
          </p:cNvSpPr>
          <p:nvPr/>
        </p:nvSpPr>
        <p:spPr bwMode="auto">
          <a:xfrm>
            <a:off x="813594" y="1981200"/>
            <a:ext cx="14655800" cy="65151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r>
              <a:rPr lang="en-US" b="1" dirty="0" err="1" smtClean="0">
                <a:latin typeface="Courier"/>
                <a:ea typeface="Courier"/>
                <a:cs typeface="Courier"/>
              </a:rPr>
              <a:t>rn</a:t>
            </a:r>
            <a:r>
              <a:rPr lang="en-US" b="1" dirty="0" smtClean="0">
                <a:latin typeface="Courier"/>
                <a:ea typeface="Courier"/>
                <a:cs typeface="Courier"/>
              </a:rPr>
              <a:t>&gt; </a:t>
            </a:r>
            <a:r>
              <a:rPr lang="en-US" dirty="0" err="1">
                <a:latin typeface="Courier"/>
                <a:ea typeface="Courier"/>
                <a:cs typeface="Courier"/>
              </a:rPr>
              <a:t>ls</a:t>
            </a:r>
            <a:r>
              <a:rPr lang="en-US" dirty="0">
                <a:latin typeface="Courier"/>
                <a:ea typeface="Courier"/>
                <a:cs typeface="Courier"/>
              </a:rPr>
              <a:t> /etc/chef</a:t>
            </a:r>
          </a:p>
          <a:p>
            <a:r>
              <a:rPr lang="en-US" dirty="0">
                <a:latin typeface="Courier"/>
                <a:ea typeface="Courier"/>
                <a:cs typeface="Courier"/>
              </a:rPr>
              <a:t> </a:t>
            </a:r>
            <a:r>
              <a:rPr lang="en-US" dirty="0" err="1" smtClean="0">
                <a:latin typeface="Courier"/>
                <a:ea typeface="Courier"/>
                <a:cs typeface="Courier"/>
              </a:rPr>
              <a:t>client.pem</a:t>
            </a:r>
            <a:r>
              <a:rPr lang="en-US" dirty="0" smtClean="0">
                <a:latin typeface="Courier"/>
                <a:ea typeface="Courier"/>
                <a:cs typeface="Courier"/>
              </a:rPr>
              <a:t>  </a:t>
            </a:r>
          </a:p>
          <a:p>
            <a:r>
              <a:rPr lang="en-US" dirty="0">
                <a:latin typeface="Courier"/>
                <a:ea typeface="Courier"/>
                <a:cs typeface="Courier"/>
              </a:rPr>
              <a:t> </a:t>
            </a:r>
            <a:r>
              <a:rPr lang="en-US" dirty="0" err="1" smtClean="0">
                <a:latin typeface="Courier"/>
                <a:ea typeface="Courier"/>
                <a:cs typeface="Courier"/>
              </a:rPr>
              <a:t>client.rb</a:t>
            </a:r>
            <a:r>
              <a:rPr lang="en-US" dirty="0" smtClean="0">
                <a:latin typeface="Courier"/>
                <a:ea typeface="Courier"/>
                <a:cs typeface="Courier"/>
              </a:rPr>
              <a:t>  </a:t>
            </a:r>
          </a:p>
          <a:p>
            <a:r>
              <a:rPr lang="en-US" dirty="0">
                <a:latin typeface="Courier"/>
                <a:ea typeface="Courier"/>
                <a:cs typeface="Courier"/>
              </a:rPr>
              <a:t> </a:t>
            </a:r>
            <a:r>
              <a:rPr lang="en-US" dirty="0" smtClean="0">
                <a:latin typeface="Courier"/>
                <a:ea typeface="Courier"/>
                <a:cs typeface="Courier"/>
              </a:rPr>
              <a:t>first</a:t>
            </a:r>
            <a:r>
              <a:rPr lang="en-US" dirty="0">
                <a:latin typeface="Courier"/>
                <a:ea typeface="Courier"/>
                <a:cs typeface="Courier"/>
              </a:rPr>
              <a:t>-</a:t>
            </a:r>
            <a:r>
              <a:rPr lang="en-US" dirty="0" err="1" smtClean="0">
                <a:latin typeface="Courier"/>
                <a:ea typeface="Courier"/>
                <a:cs typeface="Courier"/>
              </a:rPr>
              <a:t>boot.json</a:t>
            </a:r>
            <a:r>
              <a:rPr lang="en-US" dirty="0">
                <a:latin typeface="Courier"/>
                <a:ea typeface="Courier"/>
                <a:cs typeface="Courier"/>
              </a:rPr>
              <a:t> </a:t>
            </a:r>
            <a:endParaRPr lang="en-US" dirty="0" smtClean="0">
              <a:latin typeface="Courier"/>
              <a:ea typeface="Courier"/>
              <a:cs typeface="Courier"/>
            </a:endParaRPr>
          </a:p>
          <a:p>
            <a:r>
              <a:rPr lang="en-US" dirty="0">
                <a:latin typeface="Courier"/>
                <a:ea typeface="Courier"/>
                <a:cs typeface="Courier"/>
              </a:rPr>
              <a:t> </a:t>
            </a:r>
            <a:r>
              <a:rPr lang="en-US" dirty="0" err="1" smtClean="0">
                <a:latin typeface="Courier"/>
                <a:ea typeface="Courier"/>
                <a:cs typeface="Courier"/>
              </a:rPr>
              <a:t>validation.pem</a:t>
            </a:r>
            <a:endParaRPr lang="en-US" dirty="0">
              <a:latin typeface="Courier"/>
              <a:ea typeface="Courier"/>
              <a:cs typeface="Courier"/>
            </a:endParaRPr>
          </a:p>
        </p:txBody>
      </p:sp>
    </p:spTree>
    <p:extLst>
      <p:ext uri="{BB962C8B-B14F-4D97-AF65-F5344CB8AC3E}">
        <p14:creationId xmlns:p14="http://schemas.microsoft.com/office/powerpoint/2010/main" val="742871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5400" dirty="0" smtClean="0">
                <a:sym typeface="Arial Bold" charset="0"/>
              </a:rPr>
              <a:t>Linux node: Examine /etc/chef/</a:t>
            </a:r>
            <a:r>
              <a:rPr lang="en-US" sz="5400" dirty="0" err="1" smtClean="0">
                <a:sym typeface="Arial Bold" charset="0"/>
              </a:rPr>
              <a:t>client.rb</a:t>
            </a:r>
            <a:endParaRPr lang="en-US" sz="54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log_level</a:t>
            </a:r>
            <a:r>
              <a:rPr lang="en-US" sz="2800" dirty="0" smtClean="0">
                <a:solidFill>
                  <a:schemeClr val="bg1"/>
                </a:solidFill>
                <a:latin typeface="Courier"/>
                <a:cs typeface="Courier"/>
              </a:rPr>
              <a:t>        :info</a:t>
            </a:r>
            <a:endParaRPr lang="en-US" sz="2800" dirty="0">
              <a:solidFill>
                <a:schemeClr val="bg1"/>
              </a:solidFill>
              <a:latin typeface="Courier"/>
              <a:cs typeface="Courier"/>
            </a:endParaRP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log_location</a:t>
            </a:r>
            <a:r>
              <a:rPr lang="en-US" sz="2800" dirty="0" smtClean="0">
                <a:solidFill>
                  <a:schemeClr val="bg1"/>
                </a:solidFill>
                <a:latin typeface="Courier"/>
                <a:cs typeface="Courier"/>
              </a:rPr>
              <a:t>     </a:t>
            </a:r>
            <a:r>
              <a:rPr lang="en-US" sz="2800" dirty="0">
                <a:solidFill>
                  <a:schemeClr val="bg1"/>
                </a:solidFill>
                <a:latin typeface="Courier"/>
                <a:cs typeface="Courier"/>
              </a:rPr>
              <a:t>STDOUT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chef_server_url</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dirty="0">
                <a:solidFill>
                  <a:schemeClr val="bg1"/>
                </a:solidFill>
                <a:latin typeface="Courier"/>
                <a:cs typeface="Courier"/>
                <a:hlinkClick r:id="rId2"/>
              </a:rPr>
              <a:t>https://api.opscode.com/organizations/</a:t>
            </a:r>
            <a:r>
              <a:rPr lang="en-US" sz="2800" b="1" dirty="0">
                <a:solidFill>
                  <a:schemeClr val="bg1"/>
                </a:solidFill>
                <a:latin typeface="Courier"/>
                <a:cs typeface="Courier"/>
                <a:hlinkClick r:id="rId2"/>
              </a:rPr>
              <a:t>ORGNAME</a:t>
            </a:r>
            <a:r>
              <a:rPr lang="en-US" sz="2800" dirty="0">
                <a:solidFill>
                  <a:schemeClr val="bg1"/>
                </a:solidFill>
                <a:latin typeface="Courier"/>
                <a:cs typeface="Courier"/>
              </a:rPr>
              <a:t>"</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validation_client_name</a:t>
            </a:r>
            <a:r>
              <a:rPr lang="en-US" sz="2800" dirty="0" smtClean="0">
                <a:solidFill>
                  <a:schemeClr val="bg1"/>
                </a:solidFill>
                <a:latin typeface="Courier"/>
                <a:cs typeface="Courier"/>
              </a:rPr>
              <a:t> </a:t>
            </a:r>
            <a:r>
              <a:rPr lang="en-US" sz="2800" dirty="0">
                <a:solidFill>
                  <a:schemeClr val="bg1"/>
                </a:solidFill>
                <a:latin typeface="Courier"/>
                <a:cs typeface="Courier"/>
              </a:rPr>
              <a:t>"</a:t>
            </a:r>
            <a:r>
              <a:rPr lang="en-US" sz="2800" b="1" dirty="0">
                <a:solidFill>
                  <a:schemeClr val="bg1"/>
                </a:solidFill>
                <a:latin typeface="Courier"/>
                <a:cs typeface="Courier"/>
              </a:rPr>
              <a:t>ORGNAME</a:t>
            </a:r>
            <a:r>
              <a:rPr lang="en-US" sz="2800" dirty="0">
                <a:solidFill>
                  <a:schemeClr val="bg1"/>
                </a:solidFill>
                <a:latin typeface="Courier"/>
                <a:cs typeface="Courier"/>
              </a:rPr>
              <a:t>-validator"</a:t>
            </a:r>
          </a:p>
          <a:p>
            <a:pPr marL="0" indent="0">
              <a:buNone/>
            </a:pPr>
            <a:r>
              <a:rPr lang="en-US" sz="2800" dirty="0" smtClean="0">
                <a:solidFill>
                  <a:schemeClr val="bg1"/>
                </a:solidFill>
                <a:latin typeface="Courier"/>
                <a:cs typeface="Courier"/>
              </a:rPr>
              <a:t> </a:t>
            </a:r>
            <a:r>
              <a:rPr lang="en-US" sz="2800" dirty="0" err="1" smtClean="0">
                <a:solidFill>
                  <a:schemeClr val="bg1"/>
                </a:solidFill>
                <a:latin typeface="Courier"/>
                <a:cs typeface="Courier"/>
              </a:rPr>
              <a:t>node_name</a:t>
            </a:r>
            <a:r>
              <a:rPr lang="en-US" sz="2800" dirty="0" smtClean="0">
                <a:solidFill>
                  <a:schemeClr val="bg1"/>
                </a:solidFill>
                <a:latin typeface="Courier"/>
                <a:cs typeface="Courier"/>
              </a:rPr>
              <a:t> </a:t>
            </a:r>
            <a:r>
              <a:rPr lang="en-US" sz="2800" dirty="0" smtClean="0">
                <a:solidFill>
                  <a:schemeClr val="bg1"/>
                </a:solidFill>
                <a:latin typeface="Courier"/>
                <a:cs typeface="Courier"/>
              </a:rPr>
              <a:t>"</a:t>
            </a:r>
            <a:r>
              <a:rPr lang="en-US" sz="2800" dirty="0" err="1" smtClean="0">
                <a:solidFill>
                  <a:schemeClr val="bg1"/>
                </a:solidFill>
                <a:latin typeface="Courier"/>
                <a:cs typeface="Courier"/>
              </a:rPr>
              <a:t>linuxnode</a:t>
            </a:r>
            <a:r>
              <a:rPr lang="en-US" sz="2800" dirty="0" smtClean="0">
                <a:solidFill>
                  <a:schemeClr val="bg1"/>
                </a:solidFill>
                <a:latin typeface="Courier"/>
                <a:cs typeface="Courier"/>
              </a:rPr>
              <a:t>"</a:t>
            </a:r>
            <a:endParaRPr lang="en-US" sz="2800" dirty="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FFFFFF"/>
                </a:solidFill>
                <a:latin typeface="Courier"/>
                <a:ea typeface="Courier"/>
                <a:cs typeface="Courier"/>
              </a:rPr>
              <a:t>rn</a:t>
            </a:r>
            <a:r>
              <a:rPr lang="en-US" sz="4800" b="1" dirty="0" smtClean="0">
                <a:solidFill>
                  <a:schemeClr val="bg1"/>
                </a:solidFill>
                <a:latin typeface="Courier"/>
                <a:ea typeface="Courier"/>
                <a:cs typeface="Courier"/>
              </a:rPr>
              <a:t>&gt; </a:t>
            </a:r>
            <a:r>
              <a:rPr lang="en-US" sz="4800" dirty="0" smtClean="0">
                <a:solidFill>
                  <a:srgbClr val="FFFFFF"/>
                </a:solidFill>
                <a:latin typeface="Courier"/>
                <a:ea typeface="Courier"/>
                <a:cs typeface="Courier"/>
                <a:sym typeface="Courier"/>
              </a:rPr>
              <a:t>cat /etc/chef/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3835365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01751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94" y="1524000"/>
            <a:ext cx="11515365" cy="7202884"/>
          </a:xfrm>
          <a:prstGeom prst="rect">
            <a:avLst/>
          </a:prstGeom>
        </p:spPr>
      </p:pic>
      <p:sp>
        <p:nvSpPr>
          <p:cNvPr id="380929" name="Rectangle 1"/>
          <p:cNvSpPr>
            <a:spLocks noGrp="1" noChangeArrowheads="1"/>
          </p:cNvSpPr>
          <p:nvPr>
            <p:ph type="title"/>
          </p:nvPr>
        </p:nvSpPr>
        <p:spPr>
          <a:ln/>
        </p:spPr>
        <p:txBody>
          <a:bodyPr/>
          <a:lstStyle/>
          <a:p>
            <a:r>
              <a:rPr lang="en-US" dirty="0"/>
              <a:t>View </a:t>
            </a:r>
            <a:r>
              <a:rPr lang="en-US" dirty="0" smtClean="0"/>
              <a:t>Node </a:t>
            </a:r>
            <a:r>
              <a:rPr lang="en-US" dirty="0"/>
              <a:t>on Chef Server</a:t>
            </a:r>
          </a:p>
        </p:txBody>
      </p:sp>
      <p:sp>
        <p:nvSpPr>
          <p:cNvPr id="380932" name="Oval 4"/>
          <p:cNvSpPr>
            <a:spLocks/>
          </p:cNvSpPr>
          <p:nvPr/>
        </p:nvSpPr>
        <p:spPr bwMode="auto">
          <a:xfrm>
            <a:off x="2108994" y="13716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 name="Oval 4"/>
          <p:cNvSpPr>
            <a:spLocks/>
          </p:cNvSpPr>
          <p:nvPr/>
        </p:nvSpPr>
        <p:spPr bwMode="auto">
          <a:xfrm>
            <a:off x="1804194" y="2540000"/>
            <a:ext cx="10591800"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449409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260595"/>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r>
              <a:rPr lang="en-US" sz="2800" dirty="0" smtClean="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p:txBody>
      </p:sp>
      <p:sp>
        <p:nvSpPr>
          <p:cNvPr id="197634" name="Rectangle 2"/>
          <p:cNvSpPr>
            <a:spLocks noGrp="1" noChangeArrowheads="1"/>
          </p:cNvSpPr>
          <p:nvPr>
            <p:ph type="title"/>
          </p:nvPr>
        </p:nvSpPr>
        <p:spPr>
          <a:xfrm>
            <a:off x="508794" y="177800"/>
            <a:ext cx="15468599" cy="1117600"/>
          </a:xfrm>
        </p:spPr>
        <p:txBody>
          <a:bodyPr/>
          <a:lstStyle/>
          <a:p>
            <a:pPr eaLnBrk="1" hangingPunct="1">
              <a:defRPr/>
            </a:pPr>
            <a:r>
              <a:rPr lang="en-US" sz="6100" dirty="0" smtClean="0">
                <a:sym typeface="Arial Bold" charset="0"/>
              </a:rPr>
              <a:t>Change log </a:t>
            </a:r>
            <a:r>
              <a:rPr lang="en-US" sz="6100" dirty="0">
                <a:sym typeface="Arial Bold" charset="0"/>
              </a:rPr>
              <a:t>level on </a:t>
            </a:r>
            <a:r>
              <a:rPr lang="en-US" sz="6100" dirty="0" smtClean="0">
                <a:sym typeface="Arial Bold" charset="0"/>
              </a:rPr>
              <a:t>the node (all platforms)</a:t>
            </a:r>
            <a:endParaRPr lang="en-US" sz="6100" dirty="0">
              <a:sym typeface="Arial Bold" charset="0"/>
            </a:endParaRPr>
          </a:p>
        </p:txBody>
      </p:sp>
      <p:sp>
        <p:nvSpPr>
          <p:cNvPr id="138244" name="Rectangle 3"/>
          <p:cNvSpPr>
            <a:spLocks/>
          </p:cNvSpPr>
          <p:nvPr/>
        </p:nvSpPr>
        <p:spPr bwMode="auto">
          <a:xfrm>
            <a:off x="965994" y="3352800"/>
            <a:ext cx="54864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5486400"/>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This setting gives you more information when you converge with Chef Server</a:t>
            </a:r>
          </a:p>
          <a:p>
            <a:pPr marL="842963" lvl="2" eaLnBrk="1" hangingPunct="1"/>
            <a:r>
              <a:rPr lang="en-US" sz="4100" dirty="0" smtClean="0"/>
              <a:t>More configuration options can be found on the docs site: </a:t>
            </a:r>
            <a:r>
              <a:rPr lang="en-US" sz="4100" u="sng" dirty="0" smtClean="0">
                <a:hlinkClick r:id="rId3"/>
              </a:rPr>
              <a:t>http://docs.chef.io/config_rb_client.html</a:t>
            </a:r>
            <a:endParaRPr lang="en-US" sz="4100" u="sng" dirty="0" smtClean="0"/>
          </a:p>
        </p:txBody>
      </p:sp>
      <p:sp>
        <p:nvSpPr>
          <p:cNvPr id="7" name="Rectangle 1"/>
          <p:cNvSpPr>
            <a:spLocks/>
          </p:cNvSpPr>
          <p:nvPr/>
        </p:nvSpPr>
        <p:spPr bwMode="auto">
          <a:xfrm>
            <a:off x="889794"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8" name="Rectangle 3"/>
          <p:cNvSpPr>
            <a:spLocks/>
          </p:cNvSpPr>
          <p:nvPr/>
        </p:nvSpPr>
        <p:spPr bwMode="auto">
          <a:xfrm>
            <a:off x="4166394" y="1905000"/>
            <a:ext cx="1150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Windows node:   c:\chef\</a:t>
            </a:r>
            <a:r>
              <a:rPr lang="en-US" b="1" dirty="0" err="1" smtClean="0">
                <a:solidFill>
                  <a:schemeClr val="tx1"/>
                </a:solidFill>
                <a:latin typeface="Courier" charset="0"/>
                <a:ea typeface="Courier" charset="0"/>
                <a:cs typeface="Courier" charset="0"/>
                <a:sym typeface="Courier" charset="0"/>
              </a:rPr>
              <a:t>client.rb</a:t>
            </a:r>
            <a:endParaRPr lang="en-US" b="1" dirty="0" smtClean="0">
              <a:solidFill>
                <a:schemeClr val="tx1"/>
              </a:solidFill>
              <a:latin typeface="Courier" charset="0"/>
              <a:ea typeface="Courier" charset="0"/>
              <a:cs typeface="Courier" charset="0"/>
              <a:sym typeface="Courier" charset="0"/>
            </a:endParaRPr>
          </a:p>
          <a:p>
            <a:pPr algn="l"/>
            <a:r>
              <a:rPr lang="en-US" sz="1200" dirty="0" smtClean="0">
                <a:latin typeface="Courier" charset="0"/>
                <a:ea typeface="Courier" charset="0"/>
                <a:cs typeface="Courier" charset="0"/>
                <a:sym typeface="Courier" charset="0"/>
              </a:rPr>
              <a:t>-------------------------------------------------------------------------------------------------------------</a:t>
            </a:r>
            <a:endParaRPr lang="en-US" sz="1200" dirty="0" smtClean="0">
              <a:solidFill>
                <a:schemeClr val="tx1"/>
              </a:solidFill>
              <a:latin typeface="Courier" charset="0"/>
              <a:ea typeface="Courier" charset="0"/>
              <a:cs typeface="Courier" charset="0"/>
              <a:sym typeface="Courier" charset="0"/>
            </a:endParaRPr>
          </a:p>
          <a:p>
            <a:r>
              <a:rPr lang="en-US" dirty="0" smtClean="0">
                <a:latin typeface="Courier" charset="0"/>
                <a:ea typeface="Courier" charset="0"/>
                <a:cs typeface="Courier" charset="0"/>
                <a:sym typeface="Courier" charset="0"/>
              </a:rPr>
              <a:t>Linux node      /etc/chef/</a:t>
            </a:r>
            <a:r>
              <a:rPr lang="en-US" b="1" dirty="0" err="1" smtClean="0">
                <a:latin typeface="Courier" charset="0"/>
                <a:ea typeface="Courier" charset="0"/>
                <a:cs typeface="Courier" charset="0"/>
                <a:sym typeface="Courier" charset="0"/>
              </a:rPr>
              <a:t>client.rb</a:t>
            </a:r>
            <a:endParaRPr lang="en-US" b="1" i="1" dirty="0">
              <a:latin typeface="Courier" charset="0"/>
              <a:ea typeface="Courier" charset="0"/>
              <a:cs typeface="Courier" charset="0"/>
              <a:sym typeface="Courier" charset="0"/>
            </a:endParaRPr>
          </a:p>
          <a:p>
            <a:pPr algn="l"/>
            <a:endParaRPr lang="en-US" dirty="0" smtClean="0">
              <a:solidFill>
                <a:schemeClr val="tx1"/>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217257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87815</TotalTime>
  <Words>43270</Words>
  <Application>Microsoft Macintosh PowerPoint</Application>
  <PresentationFormat>Custom</PresentationFormat>
  <Paragraphs>5508</Paragraphs>
  <Slides>608</Slides>
  <Notes>377</Notes>
  <HiddenSlides>0</HiddenSlides>
  <MMClips>0</MMClips>
  <ScaleCrop>false</ScaleCrop>
  <HeadingPairs>
    <vt:vector size="6" baseType="variant">
      <vt:variant>
        <vt:lpstr>Theme</vt:lpstr>
      </vt:variant>
      <vt:variant>
        <vt:i4>24</vt:i4>
      </vt:variant>
      <vt:variant>
        <vt:lpstr>Slide Titles</vt:lpstr>
      </vt:variant>
      <vt:variant>
        <vt:i4>608</vt:i4>
      </vt:variant>
      <vt:variant>
        <vt:lpstr>Custom Shows</vt:lpstr>
      </vt:variant>
      <vt:variant>
        <vt:i4>3</vt:i4>
      </vt:variant>
    </vt:vector>
  </HeadingPairs>
  <TitlesOfParts>
    <vt:vector size="635"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2_Bullets</vt:lpstr>
      <vt:lpstr>2_Title Slide</vt:lpstr>
      <vt:lpstr>Chef Fundamentals </vt:lpstr>
      <vt:lpstr>Course Logistics</vt:lpstr>
      <vt:lpstr>Chef Fundamentals</vt:lpstr>
      <vt:lpstr>Agenda</vt:lpstr>
      <vt:lpstr>Course Objective</vt:lpstr>
      <vt:lpstr>Course Objectives</vt:lpstr>
      <vt:lpstr>Topics</vt:lpstr>
      <vt:lpstr>Topics</vt:lpstr>
      <vt:lpstr>Topics</vt:lpstr>
      <vt:lpstr>Fundamentals</vt:lpstr>
      <vt:lpstr>Introductions</vt:lpstr>
      <vt:lpstr>Introductions</vt:lpstr>
      <vt:lpstr>Why Chef</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...and change happens!</vt:lpstr>
      <vt:lpstr>...and change happens!</vt:lpstr>
      <vt:lpstr>What did Chef do here?</vt:lpstr>
      <vt:lpstr>Chef is Infrastructure as Code</vt:lpstr>
      <vt:lpstr>Chef is Infrastructure as Code</vt:lpstr>
      <vt:lpstr>Chef is Infrastructure as Code</vt:lpstr>
      <vt:lpstr>Chef is Infrastructure as Code</vt:lpstr>
      <vt:lpstr>Chef is a Language</vt:lpstr>
      <vt:lpstr>Chef Overview – The Call Flow</vt:lpstr>
      <vt:lpstr>Lesson Objectives</vt:lpstr>
      <vt:lpstr>The Major System Components</vt:lpstr>
      <vt:lpstr>Workstation</vt:lpstr>
      <vt:lpstr>Workstation</vt:lpstr>
      <vt:lpstr>Chef Server</vt:lpstr>
      <vt:lpstr>Chef Server</vt:lpstr>
      <vt:lpstr>Scalability</vt:lpstr>
      <vt:lpstr>Scalability</vt:lpstr>
      <vt:lpstr>Nodes</vt:lpstr>
      <vt:lpstr>Nodes</vt:lpstr>
      <vt:lpstr>Legend</vt:lpstr>
      <vt:lpstr>Legend:  Where do I run that command?</vt:lpstr>
      <vt:lpstr>Legend: Example Terminal Command and Output</vt:lpstr>
      <vt:lpstr>Legend: Example of editing a file on your workstation</vt:lpstr>
      <vt:lpstr>A word about copy/paste</vt:lpstr>
      <vt:lpstr>Workstation Setup</vt:lpstr>
      <vt:lpstr>Configure PowerShell</vt:lpstr>
      <vt:lpstr>After install</vt:lpstr>
      <vt:lpstr>A Note About Notepad++</vt:lpstr>
      <vt:lpstr>If you do not have a preferred text editor on your workstation already...</vt:lpstr>
      <vt:lpstr>   Install Windows Knife plugin (all platforms)</vt:lpstr>
      <vt:lpstr>Organizations</vt:lpstr>
      <vt:lpstr>Lesson Objectives</vt:lpstr>
      <vt:lpstr>Organizations exist on the Chef Server</vt:lpstr>
      <vt:lpstr>Organizations</vt:lpstr>
      <vt:lpstr>Your Chef Server for this class...</vt:lpstr>
      <vt:lpstr>Create new account</vt:lpstr>
      <vt:lpstr>Manage Organizations</vt:lpstr>
      <vt:lpstr>Organizations</vt:lpstr>
      <vt:lpstr>Download the "Starter Kit" for your Org</vt:lpstr>
      <vt:lpstr>Download the "Starter Kit" for your Org</vt:lpstr>
      <vt:lpstr>A quick tour of the chef-repo</vt:lpstr>
      <vt:lpstr>Exercise: View the chef-repo</vt:lpstr>
      <vt:lpstr>View the chef-repo</vt:lpstr>
      <vt:lpstr>Inside the .chef directory</vt:lpstr>
      <vt:lpstr>What's inside the .chef directory?</vt:lpstr>
      <vt:lpstr>knife.rb sample</vt:lpstr>
      <vt:lpstr>Navigating a proxy from Workstation</vt:lpstr>
      <vt:lpstr>Knife is the command-line tool for Chef</vt:lpstr>
      <vt:lpstr>Verify Knife</vt:lpstr>
      <vt:lpstr>PowerPoint Presentation</vt:lpstr>
      <vt:lpstr>Exercise: Run 'knife client list'</vt:lpstr>
      <vt:lpstr>Exercise: Run 'knife help list'</vt:lpstr>
      <vt:lpstr>Exercise: Invite users into your org</vt:lpstr>
      <vt:lpstr>Exercise: Invite your instructor into your org</vt:lpstr>
      <vt:lpstr>Exercise: Accepting an invite</vt:lpstr>
      <vt:lpstr>Exercise: Viewing an org</vt:lpstr>
      <vt:lpstr>Review Questions</vt:lpstr>
      <vt:lpstr>Configuring Nodes</vt:lpstr>
      <vt:lpstr>Lesson Objectives</vt:lpstr>
      <vt:lpstr>Nodes: The servers you are managing</vt:lpstr>
      <vt:lpstr>We Have No Nodes Yet</vt:lpstr>
      <vt:lpstr>CloudShare Node</vt:lpstr>
      <vt:lpstr>CloudShare Node Hostname</vt:lpstr>
      <vt:lpstr>Bootstraping a Node</vt:lpstr>
      <vt:lpstr>"Bootstrap" command</vt:lpstr>
      <vt:lpstr>Each node must have a unique name</vt:lpstr>
      <vt:lpstr>Node names</vt:lpstr>
      <vt:lpstr>What just happened?</vt:lpstr>
      <vt:lpstr>Windows node: Verify Target Instance is Configured Properly</vt:lpstr>
      <vt:lpstr>Windows node: Verify Target Instance is Configured Properly</vt:lpstr>
      <vt:lpstr>Windows node: Verify Target Instance is Configured Properly</vt:lpstr>
      <vt:lpstr>Windows node: Examine C:\chef\client.rb</vt:lpstr>
      <vt:lpstr>Linux node: Verify Target Instance is Configured Properly</vt:lpstr>
      <vt:lpstr>Linux node: Verify Target Instance is Configured Properly</vt:lpstr>
      <vt:lpstr>Linux node: Examine /etc/chef/client.rb</vt:lpstr>
      <vt:lpstr>View Node on Chef Server</vt:lpstr>
      <vt:lpstr>View Node on Chef Server</vt:lpstr>
      <vt:lpstr>Change log level on the node (all platforms)</vt:lpstr>
      <vt:lpstr>Run chef-client on the node</vt:lpstr>
      <vt:lpstr>Review Questions</vt:lpstr>
      <vt:lpstr>Chef Configuration Concepts</vt:lpstr>
      <vt:lpstr>Lesson Objectives</vt:lpstr>
      <vt:lpstr>Declarative Interface to Resources</vt:lpstr>
      <vt:lpstr>Nodes Adhere to Policy</vt:lpstr>
      <vt:lpstr>Resources -&gt; Recipes -&gt; Cookbooks</vt:lpstr>
      <vt:lpstr>Resources -&gt; Recipes -&gt; Cookbooks</vt:lpstr>
      <vt:lpstr>Resources</vt:lpstr>
      <vt:lpstr>Order Matters</vt:lpstr>
      <vt:lpstr>Windows Resource Example</vt:lpstr>
      <vt:lpstr>Linux Resource Example</vt:lpstr>
      <vt:lpstr>Recipes</vt:lpstr>
      <vt:lpstr>PowerPoint Presentation</vt:lpstr>
      <vt:lpstr>What is a cookbook?</vt:lpstr>
      <vt:lpstr>Recipes in Cookbooks (all platforms)</vt:lpstr>
      <vt:lpstr>Default Recipes (all platforms)</vt:lpstr>
      <vt:lpstr>Run List (all platforms)</vt:lpstr>
      <vt:lpstr>Run List</vt:lpstr>
      <vt:lpstr>Duplication in the Run List</vt:lpstr>
      <vt:lpstr>Run List</vt:lpstr>
      <vt:lpstr>Run List</vt:lpstr>
      <vt:lpstr>Configuration Drift</vt:lpstr>
      <vt:lpstr>Configuration Drift</vt:lpstr>
      <vt:lpstr>Review Questions</vt:lpstr>
      <vt:lpstr>Chef Documentation</vt:lpstr>
      <vt:lpstr>Find the Docs</vt:lpstr>
      <vt:lpstr>Writing Webserver Cookbooks</vt:lpstr>
      <vt:lpstr>Windows/Linux Lesson Objectives</vt:lpstr>
      <vt:lpstr>The Problem and the Success Criteria</vt:lpstr>
      <vt:lpstr>Problem and the Success Criteria</vt:lpstr>
      <vt:lpstr>Writing an Apache cookbook for Linux nodes</vt:lpstr>
      <vt:lpstr>Linux: Required steps</vt:lpstr>
      <vt:lpstr>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Linux exercise: Edit the default recipe</vt:lpstr>
      <vt:lpstr>Linux Exercise:  Add a package resource to install Apache</vt:lpstr>
      <vt:lpstr>Linux Exercise:   Add a cookbook_file resource to copy the home page in place</vt:lpstr>
      <vt:lpstr>Linux Exercise:  Add a service resource to ensure the service is started and enabled at boot</vt:lpstr>
      <vt:lpstr>Linux: Full contents of the Apache recipe</vt:lpstr>
      <vt:lpstr>Linux Exercise: Upload the cookbook</vt:lpstr>
      <vt:lpstr>Linux Exercise:  Add the Apache recipe to the Linux test node's run list</vt:lpstr>
      <vt:lpstr>Linux Exercise:  Run chef-client on your Linux test node</vt:lpstr>
      <vt:lpstr>Linux: Reading the output of a chef-client run</vt:lpstr>
      <vt:lpstr>Linux: Reading the output of a chef-client run</vt:lpstr>
      <vt:lpstr>Reading the output of a chef-client run</vt:lpstr>
      <vt:lpstr>Idempotence</vt:lpstr>
      <vt:lpstr>Linux Exercise: Re-run the Chef Client Run</vt:lpstr>
      <vt:lpstr>Best Practice: Omit the default action</vt:lpstr>
      <vt:lpstr>Questions</vt:lpstr>
      <vt:lpstr>Writing an IIS cookbook for Windows nodes</vt:lpstr>
      <vt:lpstr>Required steps</vt:lpstr>
      <vt:lpstr>Windows Exercise:  Create a new Cookbook</vt:lpstr>
      <vt:lpstr>Exercise:  Explore the cookbook</vt:lpstr>
      <vt:lpstr>Exercise: Open a project drawer if you're using Sublime Text</vt:lpstr>
      <vt:lpstr>Chef Resources</vt:lpstr>
      <vt:lpstr>Chef Resources</vt:lpstr>
      <vt:lpstr>Chef Resources</vt:lpstr>
      <vt:lpstr>Chef Resources</vt:lpstr>
      <vt:lpstr>Chef Resources</vt:lpstr>
      <vt:lpstr>Chef Resources</vt:lpstr>
      <vt:lpstr>Chef Resources</vt:lpstr>
      <vt:lpstr>Windows: Edit the default recipe</vt:lpstr>
      <vt:lpstr>Windows Exercise:  Add a powershell resource to install IIS</vt:lpstr>
      <vt:lpstr>Windows Exercise:  Add a service resource to ensure the service is started and enabled at boot</vt:lpstr>
      <vt:lpstr>Windows Exercise:   Add a cookbook_file resource to copy the home page in place</vt:lpstr>
      <vt:lpstr>Windows: Full contents of  the IIS_demo recipe</vt:lpstr>
      <vt:lpstr>Windows Exercise:  Add Default.htm to your cookbook's files/default directory</vt:lpstr>
      <vt:lpstr>Windows Exercise: Upload the cookbook</vt:lpstr>
      <vt:lpstr>Windows Exercise:  Run chef-client on your Windows test node</vt:lpstr>
      <vt:lpstr>Windows:  Reading the output of a chef-client run</vt:lpstr>
      <vt:lpstr>Idempotence</vt:lpstr>
      <vt:lpstr>Windows Exercise: Re-run the Chef Client</vt:lpstr>
      <vt:lpstr>Best Practice: Omit the default action</vt:lpstr>
      <vt:lpstr>Questions</vt:lpstr>
      <vt:lpstr>The Anatomy of a Chef run </vt:lpstr>
      <vt:lpstr>Lesson Objectives</vt:lpstr>
      <vt:lpstr>PowerPoint Presentation</vt:lpstr>
      <vt:lpstr>PowerPoint Presentation</vt:lpstr>
      <vt:lpstr>Example of Ohai output from a Node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Communications between the Node and Chef Server</vt:lpstr>
      <vt:lpstr>Lesson Objectives</vt:lpstr>
      <vt:lpstr>Security Certs On The Node</vt:lpstr>
      <vt:lpstr>Private Keys</vt:lpstr>
      <vt:lpstr>Private Keys</vt:lpstr>
      <vt:lpstr>PowerPoint Presentation</vt:lpstr>
      <vt:lpstr>PowerPoint Presentation</vt:lpstr>
      <vt:lpstr>Private Key Notes</vt:lpstr>
      <vt:lpstr>Exercise: Delete validation.pem </vt:lpstr>
      <vt:lpstr>Introducing the Node Object</vt:lpstr>
      <vt:lpstr>Lesson Objectives</vt:lpstr>
      <vt:lpstr>What is the Node Object</vt:lpstr>
      <vt:lpstr>Node Object Representation</vt:lpstr>
      <vt:lpstr>Why is the Node Object so Awesome?</vt:lpstr>
      <vt:lpstr>Node Object Use Case</vt:lpstr>
      <vt:lpstr>Example of Ohai output from a Node</vt:lpstr>
      <vt:lpstr>Contents of the Node object</vt:lpstr>
      <vt:lpstr>View Node Object on Chef Server</vt:lpstr>
      <vt:lpstr>How Is The Node Objected Updated?</vt:lpstr>
      <vt:lpstr>Exercise: Showing details about a node</vt:lpstr>
      <vt:lpstr> Exercise: Showing all the attributes of a node</vt:lpstr>
      <vt:lpstr> Exercise: Format Node Object output in JSON</vt:lpstr>
      <vt:lpstr>Exercise: Traverse the Node Object Array</vt:lpstr>
      <vt:lpstr>Linux Exercise: Traverse the Node Object Array</vt:lpstr>
      <vt:lpstr>Windows Exercise: Traverse the Node Object Array</vt:lpstr>
      <vt:lpstr>Questions</vt:lpstr>
      <vt:lpstr>Setting and Retrieving  Node Attributes</vt:lpstr>
      <vt:lpstr>Lesson Objectives</vt:lpstr>
      <vt:lpstr>Why Are Attributes Useful?</vt:lpstr>
      <vt:lpstr>Attribute Sources</vt:lpstr>
      <vt:lpstr>PowerPoint Presentation</vt:lpstr>
      <vt:lpstr>Setting Node Attributes</vt:lpstr>
      <vt:lpstr>Retrieving Node Attributes</vt:lpstr>
      <vt:lpstr>Best Practice: Include cookbook in attribute name </vt:lpstr>
      <vt:lpstr>Retrieving Node Attributes</vt:lpstr>
      <vt:lpstr>PowerPoint Presentation</vt:lpstr>
      <vt:lpstr>Retrieving Node Attributes</vt:lpstr>
      <vt:lpstr>Retrieving Node Attributes</vt:lpstr>
      <vt:lpstr>PowerPoint Presentation</vt:lpstr>
      <vt:lpstr>Retrieving Node Attributes</vt:lpstr>
      <vt:lpstr>The Problem and the Success Criteria</vt:lpstr>
      <vt:lpstr>Windows Exercise:  Change the cookbook's version number in the metadata</vt:lpstr>
      <vt:lpstr>Windows Exercise:  Set an attribute in the IIS_DEMO attributes file</vt:lpstr>
      <vt:lpstr>Windows Exercise:  Set an attribute in the IIS_DEMO attributes file</vt:lpstr>
      <vt:lpstr>Windows Exercise:  Add Default1.htm to cookbook's files/default directory</vt:lpstr>
      <vt:lpstr>Windows Exercise:  Retrieve attribute in a recipe</vt:lpstr>
      <vt:lpstr>Windows Exercise:  Retrieve attribute in a recipe</vt:lpstr>
      <vt:lpstr>Windows Exercise:  Retrieve attribute in a recipe</vt:lpstr>
      <vt:lpstr>Windows Exercise:  Upload the iis_demo cookbook</vt:lpstr>
      <vt:lpstr>Windows Exercise: Re-run Chef Client</vt:lpstr>
      <vt:lpstr>Exercise: Verify new homepage works</vt:lpstr>
      <vt:lpstr>Viewing Attributes via WebUI</vt:lpstr>
      <vt:lpstr> Windows: Viewing specific attributes using knife</vt:lpstr>
      <vt:lpstr>Linux Exercise:  Change the cookbook's version number in the metadata</vt:lpstr>
      <vt:lpstr>Linux Exercise:  Set an attribute in the Apache attributes file</vt:lpstr>
      <vt:lpstr>Linux Exercise:  Add index1.html to cookbook's files/default directory</vt:lpstr>
      <vt:lpstr>Linux Exercise:  Set attribute in a recipe</vt:lpstr>
      <vt:lpstr>Linux Exercise:  Set attribute in a recipe</vt:lpstr>
      <vt:lpstr>Linux Exercise:  Set attribute in a recipe</vt:lpstr>
      <vt:lpstr>Linux Exercise: Verify new homepage works</vt:lpstr>
      <vt:lpstr>Exercise: Viewing Attributes via WebUI</vt:lpstr>
      <vt:lpstr> Linux: Viewing specific attributes using knife</vt:lpstr>
      <vt:lpstr>Linux Exercise: Revert to the original homepage</vt:lpstr>
      <vt:lpstr>Questions</vt:lpstr>
      <vt:lpstr>Attributes, Templates, and Cookbook Dependencies</vt:lpstr>
      <vt:lpstr>Lesson Objectives</vt:lpstr>
      <vt:lpstr>The /etc/motd file</vt:lpstr>
      <vt:lpstr>The Problem and the Success Criteria</vt:lpstr>
      <vt:lpstr>Best Practice: One cookbook – One purpose</vt:lpstr>
      <vt:lpstr>Exercise: Create a cookbook named 'pci'</vt:lpstr>
      <vt:lpstr>Note about PCI</vt:lpstr>
      <vt:lpstr>Exercise: Create a default.rb attribute file</vt:lpstr>
      <vt:lpstr>Linux Exercise:  Create a cookbook named 'motd'</vt:lpstr>
      <vt:lpstr>Linux Exercise:  Create a default.rb attribute file</vt:lpstr>
      <vt:lpstr>What resource should we use?</vt:lpstr>
      <vt:lpstr>Using the template resource </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Open motd.erb in your Editor</vt:lpstr>
      <vt:lpstr>Exercise: Upload both cookbooks</vt:lpstr>
      <vt:lpstr>Exercise: Add the motd recipe to your test node's run list</vt:lpstr>
      <vt:lpstr>Exercise: Show the motd recipe in your test node's run list</vt:lpstr>
      <vt:lpstr>Exercise: Re-run the Chef Client</vt:lpstr>
      <vt:lpstr>You probably see this at the bottom of your screen...</vt:lpstr>
      <vt:lpstr>Scroll up</vt:lpstr>
      <vt:lpstr>nil:NilClass error</vt:lpstr>
      <vt:lpstr>Linux Exercise: Add a dependency on the PCI cookbook to the MOTD cookbook</vt:lpstr>
      <vt:lpstr>Linux Exercise: Add a dependency on the PCI cookbook to the MOTD cookbook</vt:lpstr>
      <vt:lpstr>Exercise: Upload the motd cookbook</vt:lpstr>
      <vt:lpstr>Exercise: Re-run the Chef Client</vt:lpstr>
      <vt:lpstr>Exercise: Check your work</vt:lpstr>
      <vt:lpstr>Exercise: Show your test node's pci attribute</vt:lpstr>
      <vt:lpstr>Cookbook Attributes are applied for all downloaded cookbooks!</vt:lpstr>
      <vt:lpstr>Exercise: Change attribute to false</vt:lpstr>
      <vt:lpstr>Exercise: Find the /etc/motd backup</vt:lpstr>
      <vt:lpstr>Congratulations!</vt:lpstr>
      <vt:lpstr>Attributes, Templates, and Cookbook Dependencies</vt:lpstr>
      <vt:lpstr>Lesson Objectives</vt:lpstr>
      <vt:lpstr>The Problem and the Success Criteria</vt:lpstr>
      <vt:lpstr>We have a small problem...</vt:lpstr>
      <vt:lpstr>Solution</vt:lpstr>
      <vt:lpstr>Windows Exercise:  Create a cookbook named 'datacenter'</vt:lpstr>
      <vt:lpstr>Windows Exercise: Create a default.rb attribute file in the datacenter cookbook</vt:lpstr>
      <vt:lpstr>Windows Exercise:  Upload the Datacenter cookbook</vt:lpstr>
      <vt:lpstr>Windows Exercise: Create a cookbook named 'hosts'</vt:lpstr>
      <vt:lpstr>Windows Exercise:  Open the default recipe in your editor</vt:lpstr>
      <vt:lpstr>What resource should we use?</vt:lpstr>
      <vt:lpstr>The Template Resource </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Open hosts.erb in your Editor</vt:lpstr>
      <vt:lpstr>Windows Exercise:  Upload the hosts cookbook</vt:lpstr>
      <vt:lpstr>Windows Exercise:  Add the hosts recipe to your test node's run list</vt:lpstr>
      <vt:lpstr>Windows Exercise: Re-run the Chef Client</vt:lpstr>
      <vt:lpstr>You probably see this at the bottom of your screen...</vt:lpstr>
      <vt:lpstr>Scroll up</vt:lpstr>
      <vt:lpstr>nil:NilClass error</vt:lpstr>
      <vt:lpstr>Windows Exercise: Add a dependency on the datacenter cookbook to the hosts  cookbook</vt:lpstr>
      <vt:lpstr>Windows Exercise:  Upload the hosts cookbook</vt:lpstr>
      <vt:lpstr>Windows Exercise: Re-run the Chef Client</vt:lpstr>
      <vt:lpstr>Windows Exercise: Check your work</vt:lpstr>
      <vt:lpstr>Windows Exercise:  Check automated backups</vt:lpstr>
      <vt:lpstr>Windows Exercise: Show your test node's datacenter attribute</vt:lpstr>
      <vt:lpstr>Exercise: Change your node's Location</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The Problem and the Success Criteria</vt:lpstr>
      <vt:lpstr>Exercise: Here is what we want to see</vt:lpstr>
      <vt:lpstr>Windows Exercise:  Change the cookbook's version number in the metadata</vt:lpstr>
      <vt:lpstr>Windows Exercise:  Create a default.rb attribute file in the iis_demo cookbook</vt:lpstr>
      <vt:lpstr>Windows Exercise: Comment out the existing cookbook_file resource</vt:lpstr>
      <vt:lpstr>Windows Exercise: Stop the Default Web Site with Powershell resource</vt:lpstr>
      <vt:lpstr>Idempotency Guarantees</vt:lpstr>
      <vt:lpstr>Windows Exercise:  Iterate over each IIS site </vt:lpstr>
      <vt:lpstr>Windows Exercise: Iterate over each IIS site </vt:lpstr>
      <vt:lpstr>Windows Exercise:  Iterate over each IIS site </vt:lpstr>
      <vt:lpstr>Windows Exercise: Add the Directory resource</vt:lpstr>
      <vt:lpstr>Windows: Variables and interpolation </vt:lpstr>
      <vt:lpstr>Powershell_script resources are generally not idempotent</vt:lpstr>
      <vt:lpstr>Windows:  Enter the not_if and only_if metaparameters</vt:lpstr>
      <vt:lpstr>Windows Exercise:  Add an iis_site resource to install the new sites</vt:lpstr>
      <vt:lpstr>Windows Exercise:  Add a Web Site with Powershell_script resource</vt:lpstr>
      <vt:lpstr>Template Variables</vt:lpstr>
      <vt:lpstr>Windows Exercise:  Use a template to create Default.htm for each site</vt:lpstr>
      <vt:lpstr>Notifications </vt:lpstr>
      <vt:lpstr>Exercise: Add Default.htm.erb to your templates directory </vt:lpstr>
      <vt:lpstr>Exercise: Converge and test your code</vt:lpstr>
      <vt:lpstr>The entire recipe</vt:lpstr>
      <vt:lpstr>Exercise: Add zebras!</vt:lpstr>
      <vt:lpstr>Chef resources on Windows</vt:lpstr>
      <vt:lpstr>Questions</vt:lpstr>
      <vt:lpstr>Template Variables, Notifications, and Controlling Idempotency</vt:lpstr>
      <vt:lpstr>Lesson Objectives</vt:lpstr>
      <vt:lpstr>What we want to accomplish</vt:lpstr>
      <vt:lpstr>Linux Exercise:  Change the cookbook's version number in the metadata</vt:lpstr>
      <vt:lpstr>Linux Exercise:  Create a default.rb attribute file in the apache cookbook</vt:lpstr>
      <vt:lpstr>Linux Exercise: Comment out the 'cookbook_file' resource</vt:lpstr>
      <vt:lpstr>Linux Exercise: Stop the Default Web Site with ‘execute’ resource</vt:lpstr>
      <vt:lpstr>Linux Exercise:  Iterate over each Apache site </vt:lpstr>
      <vt:lpstr>Linux Exercise: Iterate over each IIS site </vt:lpstr>
      <vt:lpstr>Windows: Variables and interpolation </vt:lpstr>
      <vt:lpstr>Linux Exercise:  Iterate over each Apache site </vt:lpstr>
      <vt:lpstr>Exercise: Add the Directory resource</vt:lpstr>
      <vt:lpstr>Linux Exercise:  Add an apache resource to configure the new sites</vt:lpstr>
      <vt:lpstr>Linux Exercise:  Use a template to create index.html for each site</vt:lpstr>
      <vt:lpstr>Linux Exercise:  Move Service block to the END of the Recipe</vt:lpstr>
      <vt:lpstr>The entire recipe</vt:lpstr>
      <vt:lpstr>Exercise: Add index.html.erb to your templates directory </vt:lpstr>
      <vt:lpstr>Exercise: Add custom.erb to your templates directory </vt:lpstr>
      <vt:lpstr>Custom.erb solution</vt:lpstr>
      <vt:lpstr>Exercise: Converge and test your code</vt:lpstr>
      <vt:lpstr>Exercise: Add zebras!</vt:lpstr>
      <vt:lpstr>Questions</vt:lpstr>
      <vt:lpstr>Search</vt:lpstr>
      <vt:lpstr>Search</vt:lpstr>
      <vt:lpstr>Lesson Objectives</vt:lpstr>
      <vt:lpstr>Node Object Review</vt:lpstr>
      <vt:lpstr>What is search?</vt:lpstr>
      <vt:lpstr>Query Syntax</vt:lpstr>
      <vt:lpstr>Exercise: Use knife search</vt:lpstr>
      <vt:lpstr>Exercise: Find a node with the specific attribute value</vt:lpstr>
      <vt:lpstr>Exercise: Using Knife to find an attribute value</vt:lpstr>
      <vt:lpstr>Exercise: Return just the attribute value</vt:lpstr>
      <vt:lpstr>Exercise: Boolean matching</vt:lpstr>
      <vt:lpstr>Search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Linux Search Use Case</vt:lpstr>
      <vt:lpstr>Search for Nodes – Linux Example</vt:lpstr>
      <vt:lpstr>Search for Nodes – Linux Example</vt:lpstr>
      <vt:lpstr>Pass results into Templates</vt:lpstr>
      <vt:lpstr>PowerPoint Presentation</vt:lpstr>
      <vt:lpstr>PowerPoint Presentation</vt:lpstr>
      <vt:lpstr>PowerPoint Presentation</vt:lpstr>
      <vt:lpstr>Search from within a recipe</vt:lpstr>
      <vt:lpstr>Exercise:  Search for an attribute in a recipe </vt:lpstr>
      <vt:lpstr>Questions</vt:lpstr>
      <vt:lpstr>Recipe Inclusion, Data Bags and Search (Linux Only)</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Linux Exercise:  Create a user item in the users data bag</vt:lpstr>
      <vt:lpstr>Exercise:  Upload the data bag item to Chef Server</vt:lpstr>
      <vt:lpstr>Exercise:  Show all the users in the data_bag</vt:lpstr>
      <vt:lpstr>Exercise:  Find a user's id from the data bag</vt:lpstr>
      <vt:lpstr>Linux Exercise:  Create a group item in the group data bag</vt:lpstr>
      <vt:lpstr>Exercise: Upload the data bag items</vt:lpstr>
      <vt:lpstr>Exercise: Create a cookbook named 'users'</vt:lpstr>
      <vt:lpstr>Variables in Search (don not write this recipe yet)</vt:lpstr>
      <vt:lpstr>Create a new recipe:  create-users.rb</vt:lpstr>
      <vt:lpstr> Create a new recipe:  create-groups.rb</vt:lpstr>
      <vt:lpstr>include_recipe</vt:lpstr>
      <vt:lpstr>Multi-Platform Exercise:  Add an Include at the end of the create-users recipe</vt:lpstr>
      <vt:lpstr>Exercise: Upload the users cookbook</vt:lpstr>
      <vt:lpstr>Exercise:  Add the correct users recipe to your node's run list</vt:lpstr>
      <vt:lpstr>Exercise: Reconverge Windows nodes</vt:lpstr>
      <vt:lpstr>Linux Exercise:  Verify the users and groups exist on the node</vt:lpstr>
      <vt:lpstr>Let us review.. </vt:lpstr>
      <vt:lpstr>Questions</vt:lpstr>
      <vt:lpstr>Recipe Inclusion, Data Bags and Search in Cross-Platform recipes</vt:lpstr>
      <vt:lpstr>Lesson Objectives</vt:lpstr>
      <vt:lpstr>The Problem and the Success Criteria</vt:lpstr>
      <vt:lpstr>Where should we store the user data?</vt:lpstr>
      <vt:lpstr>Introducing Data Bags</vt:lpstr>
      <vt:lpstr>Best Practice:  Data Bags are commonly managed in two ways</vt:lpstr>
      <vt:lpstr>Exercise:  Make a data_bags directory in chef-repo</vt:lpstr>
      <vt:lpstr>Exercise:  Create a data bag named users</vt:lpstr>
      <vt:lpstr>Exercise:  Create a data bag named users</vt:lpstr>
      <vt:lpstr>Exercise:  Create a data bag named groups</vt:lpstr>
      <vt:lpstr>Windows Exercise:  Create a user item in the users data bag</vt:lpstr>
      <vt:lpstr>Linux Exercise:  Create a user item in the users data bag</vt:lpstr>
      <vt:lpstr>Exercise:  Upload the data bag item to Chef Server</vt:lpstr>
      <vt:lpstr>Exercise:  Show all the users in the data_bag</vt:lpstr>
      <vt:lpstr>Exercise:  Find a user's id from the data bag</vt:lpstr>
      <vt:lpstr>Exercise:  Find a user's id from the data bag</vt:lpstr>
      <vt:lpstr>Windows Exercise:  Create a group item in the group data bag</vt:lpstr>
      <vt:lpstr>Linux Exercise:  Create a group item in the group data bag</vt:lpstr>
      <vt:lpstr>Exercise:  Create a group item in the group data bag</vt:lpstr>
      <vt:lpstr>Exercise: Upload the data bag items</vt:lpstr>
      <vt:lpstr>Exercise: Upload the data bag items</vt:lpstr>
      <vt:lpstr>Exercise: Create a cookbook named 'users'</vt:lpstr>
      <vt:lpstr>Variables In Search (do not write this recipe yet)</vt:lpstr>
      <vt:lpstr>Multi-Platform Exercise:  Create a new recipe:  create-users.rb</vt:lpstr>
      <vt:lpstr>Multi-Platform Exercise:  Create a new recipe:  create-users.rb</vt:lpstr>
      <vt:lpstr>Full create-users.rb recipe</vt:lpstr>
      <vt:lpstr>Multi-Platform Exercise:  Create a new recipe:  create-groups.rb</vt:lpstr>
      <vt:lpstr>Multi-Platform Exercise:  Create a new recipe:  create-groups.rb</vt:lpstr>
      <vt:lpstr>Full create-groups.rb recipe</vt:lpstr>
      <vt:lpstr>include_recipe</vt:lpstr>
      <vt:lpstr>Multi-Platform Exercise:  Add an Include at the end of the create-users recipe</vt:lpstr>
      <vt:lpstr>Windows Exercise:  Open the default recipe in your editor</vt:lpstr>
      <vt:lpstr>Windows Exercise:  Open the users::group recipe in your editor</vt:lpstr>
      <vt:lpstr>include_recipe</vt:lpstr>
      <vt:lpstr>Windows Exercise:  Open the windows-users.rb recipe in your editor</vt:lpstr>
      <vt:lpstr>Linux Exercise:  Open the default recipe in your editor</vt:lpstr>
      <vt:lpstr>Linux Exercise:  Open the users::group recipe in your editor</vt:lpstr>
      <vt:lpstr>include_recipe</vt:lpstr>
      <vt:lpstr>Linux Exercise:  Open the linux-users.rb recipe in your editor</vt:lpstr>
      <vt:lpstr>Exercise: Upload the users cookbook</vt:lpstr>
      <vt:lpstr>Exercise:  Add the correct users recipe to your node's run list</vt:lpstr>
      <vt:lpstr>Exercise: Reconverge Windows nodes</vt:lpstr>
      <vt:lpstr>Exercise:  Verify the users and groups exist on the node</vt:lpstr>
      <vt:lpstr>Windows Exercise:  Verify the users and groups exist on the node</vt:lpstr>
      <vt:lpstr>Linux Exercise:  Verify the users and groups exist on the node</vt:lpstr>
      <vt:lpstr>Let us review.. </vt:lpstr>
      <vt:lpstr>Questions</vt:lpstr>
      <vt:lpstr>Environments</vt:lpstr>
      <vt:lpstr>Lesson Objectives</vt:lpstr>
      <vt:lpstr>Environments</vt:lpstr>
      <vt:lpstr>Environments</vt:lpstr>
      <vt:lpstr>Environment Best Practice</vt:lpstr>
      <vt:lpstr>Environments Define Policy</vt:lpstr>
      <vt:lpstr>Exercise: Make an environments directory on your workstation (in the chef-repo directory)</vt:lpstr>
      <vt:lpstr>Exercise:  List the current environments</vt:lpstr>
      <vt:lpstr>Windows Exercise:  Use knife to show the available cookbook versions</vt:lpstr>
      <vt:lpstr>PowerPoint Presentation</vt:lpstr>
      <vt:lpstr>PowerPoint Presentation</vt:lpstr>
      <vt:lpstr>Windows Exercise: Create the dev environment</vt:lpstr>
      <vt:lpstr>Windows Exercise:  Show your Chef dev environment</vt:lpstr>
      <vt:lpstr>Exercise: Change your node's environment to "dev"</vt:lpstr>
      <vt:lpstr>Exercise:  Re-converge the nodes</vt:lpstr>
      <vt:lpstr>Windows Exercise:  Create a production environment</vt:lpstr>
      <vt:lpstr>Windows Exercise:  Create a production environment</vt:lpstr>
      <vt:lpstr>PowerPoint Presentation</vt:lpstr>
      <vt:lpstr>Exercise:  Create the production environment</vt:lpstr>
      <vt:lpstr>Exercise: Move your node to new environment</vt:lpstr>
      <vt:lpstr>Exercise:  Re-converge the nodes</vt:lpstr>
      <vt:lpstr>Linux Exercise:  Use knife to show the available cookbook versions</vt:lpstr>
      <vt:lpstr>PowerPoint Presentation</vt:lpstr>
      <vt:lpstr>PowerPoint Presentation</vt:lpstr>
      <vt:lpstr>Linux Exercise: Create the dev environment</vt:lpstr>
      <vt:lpstr>Linux Exercise:  Show your Chef dev environment</vt:lpstr>
      <vt:lpstr>Exercise: Move your node to new environment</vt:lpstr>
      <vt:lpstr>Exercise:  Re-converge the nodes</vt:lpstr>
      <vt:lpstr>Linux Exercise:  Create a production environment</vt:lpstr>
      <vt:lpstr>Exercise:  Create the production environment</vt:lpstr>
      <vt:lpstr>Exercise: Move your node to new environment</vt:lpstr>
      <vt:lpstr>Exercise:  Re-converge the nodes</vt:lpstr>
      <vt:lpstr>Rollbacks and Desired State Best Practice</vt:lpstr>
      <vt:lpstr>Example of contra resources</vt:lpstr>
      <vt:lpstr>Questions?</vt:lpstr>
      <vt:lpstr>Roles</vt:lpstr>
      <vt:lpstr>Lesson Objectives</vt:lpstr>
      <vt:lpstr>What is a Role?</vt:lpstr>
      <vt:lpstr>Why do we use Roles? </vt:lpstr>
      <vt:lpstr>PowerPoint Presentation</vt:lpstr>
      <vt:lpstr>Windows Bug Regarding Role Names</vt:lpstr>
      <vt:lpstr>Windows Exercise: Create the webserver role</vt:lpstr>
      <vt:lpstr>Windows Exercise: Upload the role to Chef Server</vt:lpstr>
      <vt:lpstr>PowerPoint Presentation</vt:lpstr>
      <vt:lpstr>Windows Exercise: Replace recipe[iis_demo] with  role[win-webhead] in the run list, using the GUI</vt:lpstr>
      <vt:lpstr>Windows Exercise:  Re-run the Chef Client</vt:lpstr>
      <vt:lpstr>Windows Exercise:   Add an attribute to the role</vt:lpstr>
      <vt:lpstr>Node Attributes that are hashes are merged</vt:lpstr>
      <vt:lpstr>Windows Exercise:   Add an attribute to the role</vt:lpstr>
      <vt:lpstr>Windows Exercise: Search for the IIS sites attribute on all nodes with the role iis-webserver</vt:lpstr>
      <vt:lpstr>Linux Exercise: Create the webserver role</vt:lpstr>
      <vt:lpstr>Linux Exercise: Upload the role to Chef Server</vt:lpstr>
      <vt:lpstr>PowerPoint Presentation</vt:lpstr>
      <vt:lpstr>PowerPoint Presentation</vt:lpstr>
      <vt:lpstr>Linux Exercise:  Re-run the Chef Client</vt:lpstr>
      <vt:lpstr>Linux Exercise: Add an attribute to the role</vt:lpstr>
      <vt:lpstr>Node Attributes that are hashes are merged</vt:lpstr>
      <vt:lpstr>Linux Exercise: Search for the Apache sites attribute on all nodes with the role apache-webserver</vt:lpstr>
      <vt:lpstr>Best Practice: Roles get default attributes</vt:lpstr>
      <vt:lpstr>Best Practice: Have "base" roles</vt:lpstr>
      <vt:lpstr>When to use a Base (core) Role</vt:lpstr>
      <vt:lpstr>PowerPoint Presentation</vt:lpstr>
      <vt:lpstr>PowerPoint Presentation</vt:lpstr>
      <vt:lpstr>PowerPoint Presentation</vt:lpstr>
      <vt:lpstr>Exercise: Upload the roles and converge</vt:lpstr>
      <vt:lpstr>PowerPoint Presentation</vt:lpstr>
      <vt:lpstr>PowerPoint Presentation</vt:lpstr>
      <vt:lpstr>PowerPoint Presentation</vt:lpstr>
      <vt:lpstr>Exercise: Upload the roles and converge</vt:lpstr>
      <vt:lpstr>Best Practice: Be explicit about what you need or expect </vt:lpstr>
      <vt:lpstr>PowerPoint Presentation</vt:lpstr>
      <vt:lpstr>"Bootstrap" with Role and Environment</vt:lpstr>
      <vt:lpstr>Questions</vt:lpstr>
      <vt:lpstr>Using Community Cookbooks</vt:lpstr>
      <vt:lpstr>Lesson Objectives</vt:lpstr>
      <vt:lpstr>The easy way...</vt:lpstr>
      <vt:lpstr>PowerPoint Presentation</vt:lpstr>
      <vt:lpstr>Exercise: Search for a chef-client cookbook</vt:lpstr>
      <vt:lpstr>Introducing Knife Cookbook Site plugin</vt:lpstr>
      <vt:lpstr>Download and use chef-client cookbook</vt:lpstr>
      <vt:lpstr>Windows Versus Linux</vt:lpstr>
      <vt:lpstr>Exercise: Download the chef-client cookbook</vt:lpstr>
      <vt:lpstr>PowerPoint Presentation</vt:lpstr>
      <vt:lpstr>What we just did...</vt:lpstr>
      <vt:lpstr>  Best Practice: This runs as Administrator!</vt:lpstr>
      <vt:lpstr>Examining the chef-client cookbook</vt:lpstr>
      <vt:lpstr>Best Practice: Delete the validation certificate when it isn't required</vt:lpstr>
      <vt:lpstr>Exercise:  View the chef-client::default recipe</vt:lpstr>
      <vt:lpstr>Exercise: Upload the chef-client cookbook</vt:lpstr>
      <vt:lpstr>Let Us Use Berkshelf!</vt:lpstr>
      <vt:lpstr>Step 1 – create a Berksfile</vt:lpstr>
      <vt:lpstr>Step 2 – download the dependencies</vt:lpstr>
      <vt:lpstr>Step 3 – upload everything to Chef Server</vt:lpstr>
      <vt:lpstr>Now you can use chef-client!</vt:lpstr>
      <vt:lpstr>Linux Exercise:  Add the two chef-client recipes to your base role</vt:lpstr>
      <vt:lpstr>Windows Exercise:  Add the two chef-client recipes to your base role</vt:lpstr>
      <vt:lpstr>Exercise: upload the base role</vt:lpstr>
      <vt:lpstr>Exercise: Re-run the Chef Client</vt:lpstr>
      <vt:lpstr>Examine chef-client output </vt:lpstr>
      <vt:lpstr>Windows Exercise: Verify chef-client is running</vt:lpstr>
      <vt:lpstr>Linux 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Dealing with Support</vt:lpstr>
      <vt:lpstr>New releases</vt:lpstr>
      <vt:lpstr>Further Resources</vt:lpstr>
      <vt:lpstr>Further Resources</vt:lpstr>
      <vt:lpstr>Food Fight Show</vt:lpstr>
      <vt:lpstr>Local Meetup Groups</vt:lpstr>
      <vt:lpstr>Thank you for attending Chef Fundamentals  for Linux! </vt:lpstr>
      <vt:lpstr>Thank you for attending Chef Fundamentals  for Windows and Linux! </vt:lpstr>
      <vt:lpstr>PowerPoint Presentation</vt:lpstr>
      <vt:lpstr>Initialize a git repository</vt:lpstr>
      <vt:lpstr>Check git status</vt:lpstr>
      <vt:lpstr>Add all files to git</vt:lpstr>
      <vt:lpstr>Add files to git</vt:lpstr>
      <vt:lpstr>Push files to your repo</vt:lpstr>
      <vt:lpstr>Get files from your repo</vt:lpstr>
      <vt:lpstr>Slide Instructions</vt:lpstr>
      <vt:lpstr>Linux Part 1</vt:lpstr>
      <vt:lpstr>Linux Part1-b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Franklin Webber</cp:lastModifiedBy>
  <cp:revision>3108</cp:revision>
  <cp:lastPrinted>2015-05-28T18:23:34Z</cp:lastPrinted>
  <dcterms:created xsi:type="dcterms:W3CDTF">2013-09-04T19:22:55Z</dcterms:created>
  <dcterms:modified xsi:type="dcterms:W3CDTF">2015-06-29T23:41:01Z</dcterms:modified>
</cp:coreProperties>
</file>